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21383625"/>
  <p:notesSz cx="6858000" cy="9144000"/>
  <p:defaultTextStyle>
    <a:defPPr>
      <a:defRPr lang="tr-TR"/>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6512"/>
  </p:normalViewPr>
  <p:slideViewPr>
    <p:cSldViewPr snapToGrid="0">
      <p:cViewPr>
        <p:scale>
          <a:sx n="49" d="100"/>
          <a:sy n="49" d="100"/>
        </p:scale>
        <p:origin x="488" y="-9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tr-TR"/>
              <a:t>Asıl başlık stili için tıklatın</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tr-TR"/>
              <a:t>Asıl alt başlık stilini düzenlemek için tıklatın</a:t>
            </a:r>
            <a:endParaRPr lang="en-US" dirty="0"/>
          </a:p>
        </p:txBody>
      </p:sp>
      <p:sp>
        <p:nvSpPr>
          <p:cNvPr id="4" name="Date Placeholder 3"/>
          <p:cNvSpPr>
            <a:spLocks noGrp="1"/>
          </p:cNvSpPr>
          <p:nvPr>
            <p:ph type="dt" sz="half" idx="10"/>
          </p:nvPr>
        </p:nvSpPr>
        <p:spPr/>
        <p:txBody>
          <a:bodyPr/>
          <a:lstStyle/>
          <a:p>
            <a:fld id="{642F1C55-5973-43EE-9A1B-8B552C3DB76A}"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578295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2F1C55-5973-43EE-9A1B-8B552C3DB76A}"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306188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2F1C55-5973-43EE-9A1B-8B552C3DB76A}"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4290822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42F1C55-5973-43EE-9A1B-8B552C3DB76A}"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2627697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tr-TR"/>
              <a:t>Asıl başlık stili için tıklatın</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tr-TR"/>
              <a:t>Asıl metin stillerini düzenlemek için tıklatın</a:t>
            </a:r>
          </a:p>
        </p:txBody>
      </p:sp>
      <p:sp>
        <p:nvSpPr>
          <p:cNvPr id="4" name="Date Placeholder 3"/>
          <p:cNvSpPr>
            <a:spLocks noGrp="1"/>
          </p:cNvSpPr>
          <p:nvPr>
            <p:ph type="dt" sz="half" idx="10"/>
          </p:nvPr>
        </p:nvSpPr>
        <p:spPr/>
        <p:txBody>
          <a:bodyPr/>
          <a:lstStyle/>
          <a:p>
            <a:fld id="{642F1C55-5973-43EE-9A1B-8B552C3DB76A}" type="datetimeFigureOut">
              <a:rPr lang="tr-TR" smtClean="0"/>
              <a:t>9.06.2024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383828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42F1C55-5973-43EE-9A1B-8B552C3DB76A}" type="datetimeFigureOut">
              <a:rPr lang="tr-TR" smtClean="0"/>
              <a:t>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62605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tr-TR"/>
              <a:t>Asıl metin stillerini düzenlemek için tıklatın</a:t>
            </a:r>
          </a:p>
        </p:txBody>
      </p:sp>
      <p:sp>
        <p:nvSpPr>
          <p:cNvPr id="4" name="Content Placeholder 3"/>
          <p:cNvSpPr>
            <a:spLocks noGrp="1"/>
          </p:cNvSpPr>
          <p:nvPr>
            <p:ph sz="half" idx="2"/>
          </p:nvPr>
        </p:nvSpPr>
        <p:spPr>
          <a:xfrm>
            <a:off x="2085368" y="7810963"/>
            <a:ext cx="12807832" cy="1148875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tr-TR"/>
              <a:t>Asıl metin stillerini düzenlemek için tıklatın</a:t>
            </a:r>
          </a:p>
        </p:txBody>
      </p:sp>
      <p:sp>
        <p:nvSpPr>
          <p:cNvPr id="6" name="Content Placeholder 5"/>
          <p:cNvSpPr>
            <a:spLocks noGrp="1"/>
          </p:cNvSpPr>
          <p:nvPr>
            <p:ph sz="quarter" idx="4"/>
          </p:nvPr>
        </p:nvSpPr>
        <p:spPr>
          <a:xfrm>
            <a:off x="15326828" y="7810963"/>
            <a:ext cx="12870909" cy="1148875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642F1C55-5973-43EE-9A1B-8B552C3DB76A}" type="datetimeFigureOut">
              <a:rPr lang="tr-TR" smtClean="0"/>
              <a:t>9.06.2024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1323288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642F1C55-5973-43EE-9A1B-8B552C3DB76A}" type="datetimeFigureOut">
              <a:rPr lang="tr-TR" smtClean="0"/>
              <a:t>9.06.2024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330209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F1C55-5973-43EE-9A1B-8B552C3DB76A}" type="datetimeFigureOut">
              <a:rPr lang="tr-TR" smtClean="0"/>
              <a:t>9.06.2024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188028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tr-TR"/>
              <a:t>Asıl başlık stili için tıklatın</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642F1C55-5973-43EE-9A1B-8B552C3DB76A}" type="datetimeFigureOut">
              <a:rPr lang="tr-TR" smtClean="0"/>
              <a:t>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3059631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tr-TR"/>
              <a:t>Resim eklemek için simgeyi tıklatın</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tr-TR"/>
              <a:t>Asıl metin stillerini düzenlemek için tıklatın</a:t>
            </a:r>
          </a:p>
        </p:txBody>
      </p:sp>
      <p:sp>
        <p:nvSpPr>
          <p:cNvPr id="5" name="Date Placeholder 4"/>
          <p:cNvSpPr>
            <a:spLocks noGrp="1"/>
          </p:cNvSpPr>
          <p:nvPr>
            <p:ph type="dt" sz="half" idx="10"/>
          </p:nvPr>
        </p:nvSpPr>
        <p:spPr/>
        <p:txBody>
          <a:bodyPr/>
          <a:lstStyle/>
          <a:p>
            <a:fld id="{642F1C55-5973-43EE-9A1B-8B552C3DB76A}" type="datetimeFigureOut">
              <a:rPr lang="tr-TR" smtClean="0"/>
              <a:t>9.06.2024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B6C9303-3A57-4A35-856F-76A1E422477D}" type="slidenum">
              <a:rPr lang="tr-TR" smtClean="0"/>
              <a:t>‹#›</a:t>
            </a:fld>
            <a:endParaRPr lang="tr-TR"/>
          </a:p>
        </p:txBody>
      </p:sp>
    </p:spTree>
    <p:extLst>
      <p:ext uri="{BB962C8B-B14F-4D97-AF65-F5344CB8AC3E}">
        <p14:creationId xmlns:p14="http://schemas.microsoft.com/office/powerpoint/2010/main" val="4860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642F1C55-5973-43EE-9A1B-8B552C3DB76A}" type="datetimeFigureOut">
              <a:rPr lang="tr-TR" smtClean="0"/>
              <a:t>9.06.2024</a:t>
            </a:fld>
            <a:endParaRPr lang="tr-TR"/>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CB6C9303-3A57-4A35-856F-76A1E422477D}" type="slidenum">
              <a:rPr lang="tr-TR" smtClean="0"/>
              <a:t>‹#›</a:t>
            </a:fld>
            <a:endParaRPr lang="tr-TR"/>
          </a:p>
        </p:txBody>
      </p:sp>
    </p:spTree>
    <p:extLst>
      <p:ext uri="{BB962C8B-B14F-4D97-AF65-F5344CB8AC3E}">
        <p14:creationId xmlns:p14="http://schemas.microsoft.com/office/powerpoint/2010/main" val="902974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upabase.com/docs/guides/getting-started/tutorials/with-flutter" TargetMode="External"/><Relationship Id="rId2" Type="http://schemas.openxmlformats.org/officeDocument/2006/relationships/hyperlink" Target="https://supabase.com/docs/guides/getting-started/quickstarts/flutter"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supabase.com/docs" TargetMode="External"/><Relationship Id="rId4" Type="http://schemas.openxmlformats.org/officeDocument/2006/relationships/hyperlink" Target="https://supabase.com/docs/reference/dart/inser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5" name="Text Box 189"/>
          <p:cNvSpPr txBox="1">
            <a:spLocks noChangeAspect="1" noChangeArrowheads="1"/>
          </p:cNvSpPr>
          <p:nvPr/>
        </p:nvSpPr>
        <p:spPr bwMode="auto">
          <a:xfrm>
            <a:off x="396988" y="5076515"/>
            <a:ext cx="9360000" cy="4663549"/>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50000"/>
              </a:lnSpc>
              <a:spcAft>
                <a:spcPts val="1800"/>
              </a:spcAft>
            </a:pPr>
            <a:r>
              <a:rPr lang="tr-TR" sz="1600" dirty="0">
                <a:effectLst/>
                <a:latin typeface="Calibri" panose="020F0502020204030204" pitchFamily="34" charset="0"/>
                <a:ea typeface="Times New Roman" panose="02020603050405020304" pitchFamily="18" charset="0"/>
                <a:cs typeface="Times New Roman" panose="02020603050405020304" pitchFamily="18" charset="0"/>
              </a:rPr>
              <a:t>Bu projede, </a:t>
            </a:r>
            <a:r>
              <a:rPr lang="tr-TR" sz="1600" dirty="0" err="1">
                <a:effectLst/>
                <a:latin typeface="Calibri" panose="020F0502020204030204" pitchFamily="34" charset="0"/>
                <a:ea typeface="Times New Roman" panose="02020603050405020304" pitchFamily="18" charset="0"/>
                <a:cs typeface="Times New Roman" panose="02020603050405020304" pitchFamily="18" charset="0"/>
              </a:rPr>
              <a:t>Flutter</a:t>
            </a:r>
            <a:r>
              <a:rPr lang="tr-TR" sz="1600" dirty="0">
                <a:effectLst/>
                <a:latin typeface="Calibri" panose="020F0502020204030204" pitchFamily="34" charset="0"/>
                <a:ea typeface="Times New Roman" panose="02020603050405020304" pitchFamily="18" charset="0"/>
                <a:cs typeface="Times New Roman" panose="02020603050405020304" pitchFamily="18" charset="0"/>
              </a:rPr>
              <a:t> kullanılarak tiyatro koltuğu seçme uygulaması geliştirilmiştir. Uygulama, kullanıcıların tiyatroları görüntülemesine, koltuk seçmesine ve bilet rezervasyonu yapmasına olanak tanır. Yönetici ve kullanıcı olmak üzere iki tip kullanıcı yetkisi bulunmaktadır. </a:t>
            </a:r>
          </a:p>
          <a:p>
            <a:pPr algn="just">
              <a:lnSpc>
                <a:spcPct val="150000"/>
              </a:lnSpc>
              <a:spcAft>
                <a:spcPts val="1800"/>
              </a:spcAft>
            </a:pPr>
            <a:r>
              <a:rPr lang="tr-TR" sz="1600" dirty="0">
                <a:effectLst/>
                <a:latin typeface="Calibri" panose="020F0502020204030204" pitchFamily="34" charset="0"/>
                <a:ea typeface="Times New Roman" panose="02020603050405020304" pitchFamily="18" charset="0"/>
                <a:cs typeface="Times New Roman" panose="02020603050405020304" pitchFamily="18" charset="0"/>
              </a:rPr>
              <a:t>Tiyatrolar ekranında, </a:t>
            </a:r>
            <a:r>
              <a:rPr lang="tr-TR" sz="1600" dirty="0" err="1">
                <a:effectLst/>
                <a:latin typeface="Calibri" panose="020F0502020204030204" pitchFamily="34" charset="0"/>
                <a:ea typeface="Times New Roman" panose="02020603050405020304" pitchFamily="18" charset="0"/>
                <a:cs typeface="Times New Roman" panose="02020603050405020304" pitchFamily="18" charset="0"/>
              </a:rPr>
              <a:t>Supabase</a:t>
            </a:r>
            <a:r>
              <a:rPr lang="tr-TR" sz="1600" dirty="0">
                <a:effectLst/>
                <a:latin typeface="Calibri" panose="020F0502020204030204" pitchFamily="34" charset="0"/>
                <a:ea typeface="Times New Roman" panose="02020603050405020304" pitchFamily="18" charset="0"/>
                <a:cs typeface="Times New Roman" panose="02020603050405020304" pitchFamily="18" charset="0"/>
              </a:rPr>
              <a:t> </a:t>
            </a:r>
            <a:r>
              <a:rPr lang="tr-TR" sz="1600" dirty="0" err="1">
                <a:effectLst/>
                <a:latin typeface="Calibri" panose="020F0502020204030204" pitchFamily="34" charset="0"/>
                <a:ea typeface="Times New Roman" panose="02020603050405020304" pitchFamily="18" charset="0"/>
                <a:cs typeface="Times New Roman" panose="02020603050405020304" pitchFamily="18" charset="0"/>
              </a:rPr>
              <a:t>veritabanından</a:t>
            </a:r>
            <a:r>
              <a:rPr lang="tr-TR" sz="1600" dirty="0">
                <a:effectLst/>
                <a:latin typeface="Calibri" panose="020F0502020204030204" pitchFamily="34" charset="0"/>
                <a:ea typeface="Times New Roman" panose="02020603050405020304" pitchFamily="18" charset="0"/>
                <a:cs typeface="Times New Roman" panose="02020603050405020304" pitchFamily="18" charset="0"/>
              </a:rPr>
              <a:t> çekilen etkinlikler listelenir. Koltuk seçme ekranında, dijital tiyatro salonu görünür ve dolu koltuklar kırmızı, boş koltuklar yeşil renkte gösterilir. Kullanıcılar koltuk seçebilir ve rezerve edebilir. </a:t>
            </a:r>
          </a:p>
          <a:p>
            <a:pPr algn="just">
              <a:lnSpc>
                <a:spcPct val="150000"/>
              </a:lnSpc>
              <a:spcAft>
                <a:spcPts val="1800"/>
              </a:spcAft>
            </a:pPr>
            <a:r>
              <a:rPr lang="tr-TR" sz="1600" dirty="0">
                <a:effectLst/>
                <a:latin typeface="Calibri" panose="020F0502020204030204" pitchFamily="34" charset="0"/>
                <a:ea typeface="Times New Roman" panose="02020603050405020304" pitchFamily="18" charset="0"/>
                <a:cs typeface="Times New Roman" panose="02020603050405020304" pitchFamily="18" charset="0"/>
              </a:rPr>
              <a:t>Bilet Al ekranında, seçilen etkinliğin adı, tarihi, salon numarası, koltuk numaraları ve bilet kodu </a:t>
            </a:r>
            <a:r>
              <a:rPr lang="tr-TR" sz="1600" dirty="0" err="1">
                <a:effectLst/>
                <a:latin typeface="Calibri" panose="020F0502020204030204" pitchFamily="34" charset="0"/>
                <a:ea typeface="Times New Roman" panose="02020603050405020304" pitchFamily="18" charset="0"/>
                <a:cs typeface="Times New Roman" panose="02020603050405020304" pitchFamily="18" charset="0"/>
              </a:rPr>
              <a:t>gösterilir.Bu</a:t>
            </a:r>
            <a:r>
              <a:rPr lang="tr-TR" sz="1600" dirty="0">
                <a:effectLst/>
                <a:latin typeface="Calibri" panose="020F0502020204030204" pitchFamily="34" charset="0"/>
                <a:ea typeface="Times New Roman" panose="02020603050405020304" pitchFamily="18" charset="0"/>
                <a:cs typeface="Times New Roman" panose="02020603050405020304" pitchFamily="18" charset="0"/>
              </a:rPr>
              <a:t> proje, kullanıcıların tiyatro etkinliklerini kolayca görüntüleyip bilet almasını sağlayan etkili bir mobil uygulama sunmaktadır.</a:t>
            </a:r>
          </a:p>
        </p:txBody>
      </p:sp>
      <p:sp>
        <p:nvSpPr>
          <p:cNvPr id="26" name="Rectangle 31"/>
          <p:cNvSpPr/>
          <p:nvPr/>
        </p:nvSpPr>
        <p:spPr>
          <a:xfrm>
            <a:off x="396988" y="3973717"/>
            <a:ext cx="9360000" cy="1080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tr-TR" sz="5500" b="1" dirty="0">
                <a:solidFill>
                  <a:schemeClr val="accent3">
                    <a:lumMod val="20000"/>
                    <a:lumOff val="80000"/>
                  </a:schemeClr>
                </a:solidFill>
              </a:rPr>
              <a:t>Özet</a:t>
            </a:r>
            <a:endParaRPr lang="en-US" sz="5500" b="1" dirty="0">
              <a:solidFill>
                <a:schemeClr val="accent3">
                  <a:lumMod val="20000"/>
                  <a:lumOff val="80000"/>
                </a:schemeClr>
              </a:solidFill>
            </a:endParaRPr>
          </a:p>
        </p:txBody>
      </p:sp>
      <p:sp>
        <p:nvSpPr>
          <p:cNvPr id="27" name="Metin kutusu 26"/>
          <p:cNvSpPr txBox="1"/>
          <p:nvPr/>
        </p:nvSpPr>
        <p:spPr>
          <a:xfrm>
            <a:off x="0" y="0"/>
            <a:ext cx="30275213" cy="3600000"/>
          </a:xfrm>
          <a:prstGeom prst="rect">
            <a:avLst/>
          </a:prstGeom>
          <a:solidFill>
            <a:schemeClr val="accent1">
              <a:lumMod val="50000"/>
            </a:schemeClr>
          </a:solidFill>
        </p:spPr>
        <p:txBody>
          <a:bodyPr wrap="square" rtlCol="0">
            <a:spAutoFit/>
          </a:bodyPr>
          <a:lstStyle/>
          <a:p>
            <a:endParaRPr lang="tr-TR" dirty="0"/>
          </a:p>
        </p:txBody>
      </p:sp>
      <p:sp>
        <p:nvSpPr>
          <p:cNvPr id="28" name="Text Box 189"/>
          <p:cNvSpPr txBox="1">
            <a:spLocks noChangeAspect="1" noChangeArrowheads="1"/>
          </p:cNvSpPr>
          <p:nvPr/>
        </p:nvSpPr>
        <p:spPr bwMode="auto">
          <a:xfrm>
            <a:off x="396988" y="11333670"/>
            <a:ext cx="9360000" cy="9396321"/>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50000"/>
              </a:lnSpc>
              <a:spcAft>
                <a:spcPts val="1800"/>
              </a:spcAft>
            </a:pPr>
            <a:r>
              <a:rPr lang="tr-TR" sz="1600" dirty="0">
                <a:effectLst/>
                <a:latin typeface="+mn-lt"/>
                <a:ea typeface="Times New Roman" panose="02020603050405020304" pitchFamily="18" charset="0"/>
                <a:cs typeface="Times New Roman" panose="02020603050405020304" pitchFamily="18" charset="0"/>
              </a:rPr>
              <a:t>Tiyatro gösterilerinin düzenlendiği özel bir tiyatro salonu, etkinliklerini yayımladığı bir online mobile uygulamaya mutlaka ihtiyaç duyacaktır.  Etkinliklerin yapılma tarihi, nerede yapılacağını online bir şekilde duyurması gerekecektir. Bu proje öyle bir amaca hizmet etmesi için düzenlenmiştir. </a:t>
            </a:r>
            <a:endParaRPr lang="en-TR" sz="1600" dirty="0">
              <a:effectLst/>
              <a:latin typeface="+mn-lt"/>
              <a:ea typeface="Times New Roman" panose="02020603050405020304" pitchFamily="18" charset="0"/>
              <a:cs typeface="Times New Roman" panose="02020603050405020304" pitchFamily="18" charset="0"/>
            </a:endParaRPr>
          </a:p>
          <a:p>
            <a:pPr algn="just">
              <a:lnSpc>
                <a:spcPct val="150000"/>
              </a:lnSpc>
              <a:spcAft>
                <a:spcPts val="1800"/>
              </a:spcAft>
            </a:pPr>
            <a:r>
              <a:rPr lang="tr-TR" sz="1600" dirty="0">
                <a:effectLst/>
                <a:latin typeface="+mn-lt"/>
                <a:ea typeface="Times New Roman" panose="02020603050405020304" pitchFamily="18" charset="0"/>
                <a:cs typeface="Times New Roman" panose="02020603050405020304" pitchFamily="18" charset="0"/>
              </a:rPr>
              <a:t>Günümüzde dijital dönüşüm, tüm sektörleri etkilediği gibi sanat dünyasını da etkilemektedir. Tiyatrolar, sanatsal ifadelerini ve etkileşimlerini genişletmek için teknolojiyi benimsemek zorundadır. Bir online mobil uygulama, tiyatroların geniş bir kitleye ulaşmasını sağlayarak sanatın daha erişilebilir olmasına katkıda bulunur. Kullanıcılar, cep telefonları veya tabletler aracılığıyla istedikleri yerden ve zamanda tiyatro etkinlikleri hakkında bilgi sahibi olabilirler. Bu, fiziksel sınırlamaları aşarak sanatseverlerin ve tiyatro meraklılarının tiyatroya olan erişimini genişletir.</a:t>
            </a:r>
            <a:endParaRPr lang="en-TR" sz="1600" dirty="0">
              <a:effectLst/>
              <a:latin typeface="+mn-lt"/>
              <a:ea typeface="Times New Roman" panose="02020603050405020304" pitchFamily="18" charset="0"/>
              <a:cs typeface="Times New Roman" panose="02020603050405020304" pitchFamily="18" charset="0"/>
            </a:endParaRPr>
          </a:p>
          <a:p>
            <a:pPr algn="just">
              <a:lnSpc>
                <a:spcPct val="150000"/>
              </a:lnSpc>
              <a:spcAft>
                <a:spcPts val="1800"/>
              </a:spcAft>
            </a:pPr>
            <a:r>
              <a:rPr lang="tr-TR" sz="1600" dirty="0">
                <a:effectLst/>
                <a:latin typeface="+mn-lt"/>
                <a:ea typeface="Times New Roman" panose="02020603050405020304" pitchFamily="18" charset="0"/>
                <a:cs typeface="Times New Roman" panose="02020603050405020304" pitchFamily="18" charset="0"/>
              </a:rPr>
              <a:t>Mobil uygulamalar, kullanıcı deneyimini önemli ölçüde iyileştirir. Etkinlik biletlerini online olarak satın almak, koltuk seçimi yapmak, etkinlik programlarını gözden geçirmek ve sanatçılar hakkında bilgi edinmek gibi işlemler kullanıcıların elinin altında olur. Ayrıca, uygulama aracılığıyla kullanıcılara özel indirimler, bildirimler ve güncellemeler sunulabilir, bu da kullanıcıların tiyatro ile olan bağını güçlendirir. </a:t>
            </a:r>
          </a:p>
          <a:p>
            <a:pPr algn="just">
              <a:lnSpc>
                <a:spcPct val="150000"/>
              </a:lnSpc>
              <a:spcAft>
                <a:spcPts val="1800"/>
              </a:spcAft>
            </a:pPr>
            <a:r>
              <a:rPr lang="tr-TR" sz="1600" dirty="0">
                <a:effectLst/>
                <a:latin typeface="+mn-lt"/>
                <a:ea typeface="Times New Roman" panose="02020603050405020304" pitchFamily="18" charset="0"/>
                <a:cs typeface="Times New Roman" panose="02020603050405020304" pitchFamily="18" charset="0"/>
              </a:rPr>
              <a:t>Dijital ortamda varlık göstermek, özellikle genç nesiller arasında tiyatroya olan ilgiyi artırabilir ve gelecekteki sanatseverlerin ve destekçilerin yetişmesine katkıda bulunabilir. Ayrıca, dijital platformlar, pandemi gibi olağanüstü durumlarda fiziksel mekanların kapalı olması gibi durumlarda bile sanatsal etkinliklerin devam etmesine olanak tanır. Bu durum, tiyatroların zor zamanlarda bile sanatı sürdürme ve izleyicileriyle bağlarını koruma kapasitesini artırır. Tiyatroların finansal yönetimini ve kaynak optimizasyonunu iyileştirebilir. Online bilet satışları, gelir akışını düzenler ve finansal planlama için değerli veriler sunar. Ayrıca, dijital reklamlar ve sponsorluklar yoluyla ek gelir elde etme fırsatları da sağlar.</a:t>
            </a:r>
            <a:endParaRPr lang="en-TR" sz="1600" dirty="0">
              <a:effectLst/>
              <a:latin typeface="+mn-lt"/>
              <a:ea typeface="Times New Roman" panose="02020603050405020304" pitchFamily="18" charset="0"/>
              <a:cs typeface="Times New Roman" panose="02020603050405020304" pitchFamily="18" charset="0"/>
            </a:endParaRPr>
          </a:p>
          <a:p>
            <a:pPr algn="just">
              <a:lnSpc>
                <a:spcPct val="150000"/>
              </a:lnSpc>
              <a:spcAft>
                <a:spcPts val="1800"/>
              </a:spcAft>
            </a:pPr>
            <a:r>
              <a:rPr lang="tr-TR" sz="1600" dirty="0">
                <a:effectLst/>
                <a:latin typeface="+mn-lt"/>
                <a:ea typeface="Times New Roman" panose="02020603050405020304" pitchFamily="18" charset="0"/>
                <a:cs typeface="Times New Roman" panose="02020603050405020304" pitchFamily="18" charset="0"/>
              </a:rPr>
              <a:t>Online bir platform, yerel sınırları aşarak küresel bir izleyici kitlesine ulaşmayı mümkün kılar. Bu, uluslararası iş birlikleri ve kültürel alışveriş için yeni kapılar açar. </a:t>
            </a:r>
            <a:endParaRPr lang="en-TR" sz="1600" dirty="0">
              <a:effectLst/>
              <a:latin typeface="+mn-lt"/>
              <a:ea typeface="Times New Roman" panose="02020603050405020304" pitchFamily="18" charset="0"/>
              <a:cs typeface="Times New Roman" panose="02020603050405020304" pitchFamily="18" charset="0"/>
            </a:endParaRPr>
          </a:p>
        </p:txBody>
      </p:sp>
      <p:sp>
        <p:nvSpPr>
          <p:cNvPr id="29" name="Rectangle 31"/>
          <p:cNvSpPr/>
          <p:nvPr/>
        </p:nvSpPr>
        <p:spPr>
          <a:xfrm>
            <a:off x="396988" y="10253670"/>
            <a:ext cx="9360000" cy="1080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tr-TR" sz="5500" b="1" dirty="0">
                <a:solidFill>
                  <a:schemeClr val="accent3">
                    <a:lumMod val="20000"/>
                    <a:lumOff val="80000"/>
                  </a:schemeClr>
                </a:solidFill>
              </a:rPr>
              <a:t>Giriş</a:t>
            </a:r>
            <a:endParaRPr lang="en-US" sz="5500" b="1" dirty="0">
              <a:solidFill>
                <a:schemeClr val="accent3">
                  <a:lumMod val="20000"/>
                  <a:lumOff val="80000"/>
                </a:schemeClr>
              </a:solidFill>
            </a:endParaRPr>
          </a:p>
        </p:txBody>
      </p:sp>
      <p:sp>
        <p:nvSpPr>
          <p:cNvPr id="30" name="Text Box 189"/>
          <p:cNvSpPr txBox="1">
            <a:spLocks noChangeAspect="1" noChangeArrowheads="1"/>
          </p:cNvSpPr>
          <p:nvPr/>
        </p:nvSpPr>
        <p:spPr bwMode="auto">
          <a:xfrm>
            <a:off x="10356396" y="5088017"/>
            <a:ext cx="9360000" cy="15641974"/>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60000"/>
              </a:lnSpc>
            </a:pPr>
            <a:r>
              <a:rPr lang="en-US" sz="1600" dirty="0">
                <a:solidFill>
                  <a:srgbClr val="000000"/>
                </a:solidFill>
                <a:effectLst/>
                <a:latin typeface="Calibri" panose="020F0502020204030204" pitchFamily="34" charset="0"/>
              </a:rPr>
              <a:t>Bu </a:t>
            </a:r>
            <a:r>
              <a:rPr lang="en-US" sz="1600" dirty="0" err="1">
                <a:solidFill>
                  <a:srgbClr val="000000"/>
                </a:solidFill>
                <a:effectLst/>
                <a:latin typeface="Calibri" panose="020F0502020204030204" pitchFamily="34" charset="0"/>
              </a:rPr>
              <a:t>bitirme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projesinin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temelinde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tiyatro</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etkinliklerinin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etkili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şekilde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duyurulması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yönetilmesi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amacıyla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tasarlanmış</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mobil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uygulama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geliştirme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süreci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yatmaktadır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Projede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yetkilendirme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oturum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açma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işlemleri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koltuk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ayırma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işlemleri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gibi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temel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işlevler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gerçekleştirilmiştir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Uygulama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iki</a:t>
            </a:r>
            <a:r>
              <a:rPr lang="en-US" sz="1600" dirty="0">
                <a:solidFill>
                  <a:srgbClr val="000000"/>
                </a:solidFill>
                <a:effectLst/>
                <a:latin typeface="Calibri" panose="020F0502020204030204" pitchFamily="34" charset="0"/>
              </a:rPr>
              <a:t> ana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tipini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tanımlamıştır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Yöneticiler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kullanıcılar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Yöneticiler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etkinlik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ekleyebilir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silebilir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tüm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etkinlikleri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görüntüleyebilirken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kullanıcılar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sadece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etkinlikleri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görüntüleme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yetkisine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sahiptir</a:t>
            </a:r>
            <a:r>
              <a:rPr lang="en-US" sz="1600" dirty="0">
                <a:solidFill>
                  <a:srgbClr val="000000"/>
                </a:solidFill>
                <a:effectLst/>
                <a:latin typeface="Calibri" panose="020F0502020204030204" pitchFamily="34" charset="0"/>
              </a:rPr>
              <a:t>.</a:t>
            </a:r>
          </a:p>
          <a:p>
            <a:pPr algn="just">
              <a:lnSpc>
                <a:spcPct val="160000"/>
              </a:lnSpc>
            </a:pPr>
            <a:endParaRPr lang="en-US" sz="1600" dirty="0">
              <a:solidFill>
                <a:srgbClr val="000000"/>
              </a:solidFill>
              <a:effectLst/>
              <a:latin typeface="Calibri" panose="020F0502020204030204" pitchFamily="34" charset="0"/>
            </a:endParaRPr>
          </a:p>
          <a:p>
            <a:pPr algn="just">
              <a:lnSpc>
                <a:spcPct val="160000"/>
              </a:lnSpc>
            </a:pPr>
            <a:r>
              <a:rPr lang="en-US" sz="1600" dirty="0" err="1">
                <a:solidFill>
                  <a:srgbClr val="000000"/>
                </a:solidFill>
                <a:effectLst/>
                <a:latin typeface="Calibri" panose="020F0502020204030204" pitchFamily="34" charset="0"/>
              </a:rPr>
              <a:t>Yönetim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tarafı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Supabase'in</a:t>
            </a:r>
            <a:r>
              <a:rPr lang="en-US" sz="1600" dirty="0">
                <a:solidFill>
                  <a:srgbClr val="000000"/>
                </a:solidFill>
                <a:effectLst/>
                <a:latin typeface="Calibri" panose="020F0502020204030204" pitchFamily="34" charset="0"/>
              </a:rPr>
              <a:t> 'admins' </a:t>
            </a:r>
            <a:r>
              <a:rPr lang="en-US" sz="1600" dirty="0" err="1">
                <a:solidFill>
                  <a:srgbClr val="000000"/>
                </a:solidFill>
                <a:effectLst/>
                <a:latin typeface="Calibri" panose="020F0502020204030204" pitchFamily="34" charset="0"/>
              </a:rPr>
              <a:t>tablosu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üzerinde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kurulan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güvenlik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politikaları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ile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desteklenmiştir</a:t>
            </a:r>
            <a:r>
              <a:rPr lang="en-US" sz="1600" dirty="0">
                <a:solidFill>
                  <a:srgbClr val="000000"/>
                </a:solidFill>
                <a:effectLst/>
                <a:latin typeface="Calibri" panose="020F0502020204030204" pitchFamily="34" charset="0"/>
              </a:rPr>
              <a:t>. Bu </a:t>
            </a:r>
            <a:r>
              <a:rPr lang="en-US" sz="1600" dirty="0" err="1">
                <a:solidFill>
                  <a:srgbClr val="000000"/>
                </a:solidFill>
                <a:effectLst/>
                <a:latin typeface="Calibri" panose="020F0502020204030204" pitchFamily="34" charset="0"/>
              </a:rPr>
              <a:t>politikalar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yöneticilerin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kim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olduğunu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tanımlar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yetkilendirme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mekanizması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olarak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işler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Yönetici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kullanıcılar</a:t>
            </a:r>
            <a:r>
              <a:rPr lang="en-US" sz="1600" dirty="0">
                <a:solidFill>
                  <a:srgbClr val="000000"/>
                </a:solidFill>
                <a:effectLst/>
                <a:latin typeface="Calibri" panose="020F0502020204030204" pitchFamily="34" charset="0"/>
              </a:rPr>
              <a:t>, 'EKLE' </a:t>
            </a:r>
            <a:r>
              <a:rPr lang="en-US" sz="1600" dirty="0" err="1">
                <a:solidFill>
                  <a:srgbClr val="000000"/>
                </a:solidFill>
                <a:effectLst/>
                <a:latin typeface="Calibri" panose="020F0502020204030204" pitchFamily="34" charset="0"/>
              </a:rPr>
              <a:t>butonu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aracılığıyla</a:t>
            </a:r>
            <a:r>
              <a:rPr lang="en-US" sz="1600" dirty="0">
                <a:solidFill>
                  <a:srgbClr val="000000"/>
                </a:solidFill>
                <a:effectLst/>
                <a:latin typeface="Calibri" panose="020F0502020204030204" pitchFamily="34" charset="0"/>
              </a:rPr>
              <a:t> yeni </a:t>
            </a:r>
            <a:r>
              <a:rPr lang="en-US" sz="1600" dirty="0" err="1">
                <a:solidFill>
                  <a:srgbClr val="000000"/>
                </a:solidFill>
                <a:effectLst/>
                <a:latin typeface="Calibri" panose="020F0502020204030204" pitchFamily="34" charset="0"/>
              </a:rPr>
              <a:t>etkinlikler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ekleyebilir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Supabase'in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tabanı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işlemleri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özelliklerinin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parçasıdır</a:t>
            </a:r>
            <a:r>
              <a:rPr lang="en-US" sz="1600" dirty="0">
                <a:solidFill>
                  <a:srgbClr val="000000"/>
                </a:solidFill>
                <a:effectLst/>
                <a:latin typeface="Calibri" panose="020F0502020204030204" pitchFamily="34" charset="0"/>
              </a:rPr>
              <a:t>. </a:t>
            </a:r>
          </a:p>
          <a:p>
            <a:pPr algn="just">
              <a:lnSpc>
                <a:spcPct val="160000"/>
              </a:lnSpc>
            </a:pPr>
            <a:endParaRPr lang="en-US" sz="1600" dirty="0">
              <a:solidFill>
                <a:srgbClr val="000000"/>
              </a:solidFill>
              <a:effectLst/>
              <a:latin typeface="Calibri" panose="020F0502020204030204" pitchFamily="34" charset="0"/>
            </a:endParaRPr>
          </a:p>
          <a:p>
            <a:pPr algn="just">
              <a:lnSpc>
                <a:spcPct val="160000"/>
              </a:lnSpc>
            </a:pPr>
            <a:r>
              <a:rPr lang="en-US" sz="1600" dirty="0">
                <a:solidFill>
                  <a:srgbClr val="000000"/>
                </a:solidFill>
                <a:effectLst/>
                <a:latin typeface="Calibri" panose="020F0502020204030204" pitchFamily="34" charset="0"/>
              </a:rPr>
              <a:t>Yeni </a:t>
            </a:r>
            <a:r>
              <a:rPr lang="en-US" sz="1600" dirty="0" err="1">
                <a:solidFill>
                  <a:srgbClr val="000000"/>
                </a:solidFill>
                <a:effectLst/>
                <a:latin typeface="Calibri" panose="020F0502020204030204" pitchFamily="34" charset="0"/>
              </a:rPr>
              <a:t>etkinlik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ekleme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işlemi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kullanıcıların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TextFormField</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widget'ları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aracılığıyla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etkinlik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bilgilerini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girmesiyle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başlar</a:t>
            </a:r>
            <a:r>
              <a:rPr lang="en-US" sz="1600" dirty="0">
                <a:solidFill>
                  <a:srgbClr val="000000"/>
                </a:solidFill>
                <a:effectLst/>
                <a:latin typeface="Calibri" panose="020F0502020204030204" pitchFamily="34" charset="0"/>
              </a:rPr>
              <a:t>. Bu </a:t>
            </a:r>
            <a:r>
              <a:rPr lang="en-US" sz="1600" dirty="0" err="1">
                <a:solidFill>
                  <a:srgbClr val="000000"/>
                </a:solidFill>
                <a:effectLst/>
                <a:latin typeface="Calibri" panose="020F0502020204030204" pitchFamily="34" charset="0"/>
              </a:rPr>
              <a:t>bilgiler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tarafından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girildikten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sonra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ElevatedButton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widget'ı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ile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tetiklenen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fonksiyon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aracılığıyla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Supabase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veritabanına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eklenir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Etkinlik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tarihi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DateFormat</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sınıfı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kullanılarak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uygun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formata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dönüştürülür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her </a:t>
            </a:r>
            <a:r>
              <a:rPr lang="en-US" sz="1600" dirty="0" err="1">
                <a:solidFill>
                  <a:srgbClr val="000000"/>
                </a:solidFill>
                <a:effectLst/>
                <a:latin typeface="Calibri" panose="020F0502020204030204" pitchFamily="34" charset="0"/>
              </a:rPr>
              <a:t>etkinliğin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resmi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için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public URL '</a:t>
            </a:r>
            <a:r>
              <a:rPr lang="en-US" sz="1600" dirty="0" err="1">
                <a:solidFill>
                  <a:srgbClr val="000000"/>
                </a:solidFill>
                <a:effectLst/>
                <a:latin typeface="Calibri" panose="020F0502020204030204" pitchFamily="34" charset="0"/>
              </a:rPr>
              <a:t>event_image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sütununda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saklanır</a:t>
            </a:r>
            <a:r>
              <a:rPr lang="en-US" sz="1600" dirty="0">
                <a:solidFill>
                  <a:srgbClr val="000000"/>
                </a:solidFill>
                <a:effectLst/>
                <a:latin typeface="Calibri" panose="020F0502020204030204" pitchFamily="34" charset="0"/>
              </a:rPr>
              <a:t>. Bu </a:t>
            </a:r>
            <a:r>
              <a:rPr lang="en-US" sz="1600" dirty="0" err="1">
                <a:solidFill>
                  <a:srgbClr val="000000"/>
                </a:solidFill>
                <a:effectLst/>
                <a:latin typeface="Calibri" panose="020F0502020204030204" pitchFamily="34" charset="0"/>
              </a:rPr>
              <a:t>süreçte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Flutter'ın</a:t>
            </a:r>
            <a:r>
              <a:rPr lang="en-US" sz="1600" dirty="0">
                <a:solidFill>
                  <a:srgbClr val="000000"/>
                </a:solidFill>
                <a:effectLst/>
                <a:latin typeface="Calibri" panose="020F0502020204030204" pitchFamily="34" charset="0"/>
              </a:rPr>
              <a:t> Widget </a:t>
            </a:r>
            <a:r>
              <a:rPr lang="en-US" sz="1600" dirty="0" err="1">
                <a:solidFill>
                  <a:srgbClr val="000000"/>
                </a:solidFill>
                <a:effectLst/>
                <a:latin typeface="Calibri" panose="020F0502020204030204" pitchFamily="34" charset="0"/>
              </a:rPr>
              <a:t>kütüphanesi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Supabase'in</a:t>
            </a:r>
            <a:r>
              <a:rPr lang="en-US" sz="1600" dirty="0">
                <a:solidFill>
                  <a:srgbClr val="000000"/>
                </a:solidFill>
                <a:effectLst/>
                <a:latin typeface="Calibri" panose="020F0502020204030204" pitchFamily="34" charset="0"/>
              </a:rPr>
              <a:t> API </a:t>
            </a:r>
            <a:r>
              <a:rPr lang="en-US" sz="1600" dirty="0" err="1">
                <a:solidFill>
                  <a:srgbClr val="000000"/>
                </a:solidFill>
                <a:effectLst/>
                <a:latin typeface="Calibri" panose="020F0502020204030204" pitchFamily="34" charset="0"/>
              </a:rPr>
              <a:t>oluşturma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özellikleri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arada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kullanılır</a:t>
            </a:r>
            <a:r>
              <a:rPr lang="en-US" sz="1600" dirty="0">
                <a:solidFill>
                  <a:srgbClr val="000000"/>
                </a:solidFill>
                <a:effectLst/>
                <a:latin typeface="Calibri" panose="020F0502020204030204" pitchFamily="34" charset="0"/>
              </a:rPr>
              <a:t>.</a:t>
            </a:r>
          </a:p>
          <a:p>
            <a:pPr algn="just">
              <a:lnSpc>
                <a:spcPct val="160000"/>
              </a:lnSpc>
            </a:pPr>
            <a:endParaRPr lang="en-US" sz="1600" dirty="0">
              <a:solidFill>
                <a:srgbClr val="000000"/>
              </a:solidFill>
              <a:effectLst/>
              <a:latin typeface="Calibri" panose="020F0502020204030204" pitchFamily="34" charset="0"/>
            </a:endParaRPr>
          </a:p>
          <a:p>
            <a:pPr algn="just">
              <a:lnSpc>
                <a:spcPct val="160000"/>
              </a:lnSpc>
            </a:pPr>
            <a:r>
              <a:rPr lang="en-US" sz="1600" dirty="0" err="1">
                <a:solidFill>
                  <a:srgbClr val="000000"/>
                </a:solidFill>
                <a:effectLst/>
                <a:latin typeface="Calibri" panose="020F0502020204030204" pitchFamily="34" charset="0"/>
              </a:rPr>
              <a:t>Proje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yetkilerini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şekilde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yönetmek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için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Supabase'in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güvenlik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kimlik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doğrulama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sistemlerine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güvenir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Uygulamaya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giriş</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yapan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kullanıcılar</a:t>
            </a:r>
            <a:r>
              <a:rPr lang="en-US" sz="1600" dirty="0">
                <a:solidFill>
                  <a:srgbClr val="000000"/>
                </a:solidFill>
                <a:effectLst/>
                <a:latin typeface="Calibri" panose="020F0502020204030204" pitchFamily="34" charset="0"/>
              </a:rPr>
              <a:t>, e-</a:t>
            </a:r>
            <a:r>
              <a:rPr lang="en-US" sz="1600" dirty="0" err="1">
                <a:solidFill>
                  <a:srgbClr val="000000"/>
                </a:solidFill>
                <a:effectLst/>
                <a:latin typeface="Calibri" panose="020F0502020204030204" pitchFamily="34" charset="0"/>
              </a:rPr>
              <a:t>posta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doğrulama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linkine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tıklamak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suretiyle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kaydolurlar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Supabase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veritabanında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kaydının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oluşturulmasına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yol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açar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Giriş</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bilgileri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doğru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olduğunda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Supabase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kimlik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doğrulama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servisine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istek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gönderilir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başarılı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yanıt</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alındığında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uygulamanın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diğer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bölümlerine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erişim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hakkı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kazanır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Başarısız</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giriş</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durumunda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kullanıcıya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hata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mesajları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gösterilir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tekrar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deneme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fırsatı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sunulur.Bu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yöntem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yordamlar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kullanıcıların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veritabanına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güvenli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şekilde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erişmesini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verileri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görüntülemesini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yönetmesini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sağlar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Aynı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zamanda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uygulama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geliştiricilerine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davranışlarını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izleme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uygulamanın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performansını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değerlendirme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imkanı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tanır</a:t>
            </a:r>
            <a:r>
              <a:rPr lang="en-US" sz="1600" dirty="0">
                <a:solidFill>
                  <a:srgbClr val="000000"/>
                </a:solidFill>
                <a:effectLst/>
                <a:latin typeface="Calibri" panose="020F0502020204030204" pitchFamily="34" charset="0"/>
              </a:rPr>
              <a:t>. </a:t>
            </a:r>
          </a:p>
          <a:p>
            <a:pPr algn="just">
              <a:lnSpc>
                <a:spcPct val="160000"/>
              </a:lnSpc>
            </a:pPr>
            <a:r>
              <a:rPr lang="en-US" sz="1600" dirty="0" err="1">
                <a:solidFill>
                  <a:srgbClr val="000000"/>
                </a:solidFill>
                <a:effectLst/>
                <a:latin typeface="Calibri" panose="020F0502020204030204" pitchFamily="34" charset="0"/>
              </a:rPr>
              <a:t>Supabase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verileri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saklama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şifrelerini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koruma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güvenli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iletişim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sağlama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konusunda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önemli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rol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oynar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Kullanıcıların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tabanı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API'ye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erişimi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Supabase'in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politikaları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güvenlik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kuralları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ile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sıkı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şekilde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kontrol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edilir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bu</a:t>
            </a:r>
            <a:r>
              <a:rPr lang="en-US" sz="1600" dirty="0">
                <a:solidFill>
                  <a:srgbClr val="000000"/>
                </a:solidFill>
                <a:effectLst/>
                <a:latin typeface="Calibri" panose="020F0502020204030204" pitchFamily="34" charset="0"/>
              </a:rPr>
              <a:t> da </a:t>
            </a:r>
            <a:r>
              <a:rPr lang="en-US" sz="1600" dirty="0" err="1">
                <a:solidFill>
                  <a:srgbClr val="000000"/>
                </a:solidFill>
                <a:effectLst/>
                <a:latin typeface="Calibri" panose="020F0502020204030204" pitchFamily="34" charset="0"/>
              </a:rPr>
              <a:t>uygulamanın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güvenliğini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verilerinin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korunmasını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garanti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altına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alır</a:t>
            </a:r>
            <a:r>
              <a:rPr lang="en-US" sz="1600" dirty="0">
                <a:solidFill>
                  <a:srgbClr val="000000"/>
                </a:solidFill>
                <a:effectLst/>
                <a:latin typeface="Calibri" panose="020F0502020204030204" pitchFamily="34" charset="0"/>
              </a:rPr>
              <a:t>.</a:t>
            </a:r>
          </a:p>
          <a:p>
            <a:pPr algn="just">
              <a:lnSpc>
                <a:spcPct val="160000"/>
              </a:lnSpc>
            </a:pPr>
            <a:endParaRPr lang="en-US" sz="1600" dirty="0">
              <a:solidFill>
                <a:srgbClr val="000000"/>
              </a:solidFill>
              <a:effectLst/>
              <a:latin typeface="Calibri" panose="020F0502020204030204" pitchFamily="34" charset="0"/>
            </a:endParaRPr>
          </a:p>
          <a:p>
            <a:pPr algn="just">
              <a:lnSpc>
                <a:spcPct val="160000"/>
              </a:lnSpc>
            </a:pPr>
            <a:r>
              <a:rPr lang="en-US" sz="1600" dirty="0" err="1">
                <a:solidFill>
                  <a:srgbClr val="000000"/>
                </a:solidFill>
                <a:effectLst/>
                <a:latin typeface="Calibri" panose="020F0502020204030204" pitchFamily="34" charset="0"/>
              </a:rPr>
              <a:t>Projenin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temelinde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yatan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yöntem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yordamlar</a:t>
            </a:r>
            <a:r>
              <a:rPr lang="en-US" sz="1600" dirty="0">
                <a:solidFill>
                  <a:srgbClr val="000000"/>
                </a:solidFill>
                <a:effectLst/>
                <a:latin typeface="Calibri" panose="020F0502020204030204" pitchFamily="34" charset="0"/>
              </a:rPr>
              <a:t>, modern </a:t>
            </a:r>
            <a:r>
              <a:rPr lang="en-US" sz="1600" dirty="0" err="1">
                <a:solidFill>
                  <a:srgbClr val="000000"/>
                </a:solidFill>
                <a:effectLst/>
                <a:latin typeface="Calibri" panose="020F0502020204030204" pitchFamily="34" charset="0"/>
              </a:rPr>
              <a:t>uygulama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geliştirmenin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zorluklarını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aşmak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dostu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tiyatro</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etkinlik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platformu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oluşturmak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için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gerekli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teknolojik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çözümleri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entegre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pratiğidir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Supabase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Flutter </a:t>
            </a:r>
            <a:r>
              <a:rPr lang="en-US" sz="1600" dirty="0" err="1">
                <a:solidFill>
                  <a:srgbClr val="000000"/>
                </a:solidFill>
                <a:effectLst/>
                <a:latin typeface="Calibri" panose="020F0502020204030204" pitchFamily="34" charset="0"/>
              </a:rPr>
              <a:t>gibi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güçlü</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araçların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kullanımı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proje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için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sadece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uygulama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geliştirme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sürecinin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parçası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değil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aynı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zamanda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deneyimini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zenginleştirme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tiyatro</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salonlarının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dijital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alanda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varlıklarını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sürdürmelerini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sağlama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konusunda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kritik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öneme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sahiptir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Supabase</a:t>
            </a:r>
            <a:r>
              <a:rPr lang="en-US" sz="1600" dirty="0">
                <a:solidFill>
                  <a:srgbClr val="000000"/>
                </a:solidFill>
                <a:effectLst/>
                <a:latin typeface="Calibri" panose="020F0502020204030204" pitchFamily="34" charset="0"/>
              </a:rPr>
              <a:t>, backend </a:t>
            </a:r>
            <a:r>
              <a:rPr lang="en-US" sz="1600" dirty="0" err="1">
                <a:solidFill>
                  <a:srgbClr val="000000"/>
                </a:solidFill>
                <a:effectLst/>
                <a:latin typeface="Calibri" panose="020F0502020204030204" pitchFamily="34" charset="0"/>
              </a:rPr>
              <a:t>hizmetleri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gerçek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zamanlı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güncellemeleri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sunarken</a:t>
            </a:r>
            <a:r>
              <a:rPr lang="en-US" sz="1600" dirty="0">
                <a:solidFill>
                  <a:srgbClr val="000000"/>
                </a:solidFill>
                <a:effectLst/>
                <a:latin typeface="Calibri" panose="020F0502020204030204" pitchFamily="34" charset="0"/>
              </a:rPr>
              <a:t>, Flutter </a:t>
            </a:r>
            <a:r>
              <a:rPr lang="en-US" sz="1600" dirty="0" err="1">
                <a:solidFill>
                  <a:srgbClr val="000000"/>
                </a:solidFill>
                <a:effectLst/>
                <a:latin typeface="Calibri" panose="020F0502020204030204" pitchFamily="34" charset="0"/>
              </a:rPr>
              <a:t>uygulamanın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ön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yüzünde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dinamik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odaklı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deneyim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sağlamak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için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kullanılır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Tarihi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geçen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etkinlikleri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yönetme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süreci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veritabanı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sorgularının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doğru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kullanımını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arayüzünün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bilgi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sunumunu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gerektirir</a:t>
            </a:r>
            <a:r>
              <a:rPr lang="en-US" sz="1600" dirty="0">
                <a:solidFill>
                  <a:srgbClr val="000000"/>
                </a:solidFill>
                <a:effectLst/>
                <a:latin typeface="Calibri" panose="020F0502020204030204" pitchFamily="34" charset="0"/>
              </a:rPr>
              <a:t>. </a:t>
            </a:r>
          </a:p>
          <a:p>
            <a:pPr algn="just" eaLnBrk="1" hangingPunct="1">
              <a:lnSpc>
                <a:spcPct val="160000"/>
              </a:lnSpc>
            </a:pPr>
            <a:endParaRPr lang="tr-TR" sz="1600" dirty="0">
              <a:latin typeface="Calibri" pitchFamily="34" charset="0"/>
            </a:endParaRPr>
          </a:p>
          <a:p>
            <a:pPr algn="just" eaLnBrk="1" hangingPunct="1">
              <a:lnSpc>
                <a:spcPct val="160000"/>
              </a:lnSpc>
            </a:pPr>
            <a:endParaRPr lang="tr-TR" sz="1600" dirty="0">
              <a:latin typeface="Calibri" pitchFamily="34" charset="0"/>
            </a:endParaRPr>
          </a:p>
          <a:p>
            <a:pPr algn="just" eaLnBrk="1" hangingPunct="1">
              <a:lnSpc>
                <a:spcPct val="160000"/>
              </a:lnSpc>
            </a:pPr>
            <a:endParaRPr lang="tr-TR" sz="1600" dirty="0">
              <a:latin typeface="Calibri" pitchFamily="34" charset="0"/>
            </a:endParaRPr>
          </a:p>
          <a:p>
            <a:pPr algn="just" eaLnBrk="1" hangingPunct="1">
              <a:lnSpc>
                <a:spcPct val="160000"/>
              </a:lnSpc>
            </a:pPr>
            <a:endParaRPr lang="en-US" sz="1600" dirty="0">
              <a:latin typeface="Calibri" panose="020F0502020204030204" pitchFamily="34" charset="0"/>
            </a:endParaRPr>
          </a:p>
        </p:txBody>
      </p:sp>
      <p:sp>
        <p:nvSpPr>
          <p:cNvPr id="31" name="Rectangle 31"/>
          <p:cNvSpPr/>
          <p:nvPr/>
        </p:nvSpPr>
        <p:spPr>
          <a:xfrm>
            <a:off x="10356396" y="4008017"/>
            <a:ext cx="9360000" cy="1080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tr-TR" sz="5500" b="1" dirty="0">
                <a:solidFill>
                  <a:schemeClr val="accent3">
                    <a:lumMod val="20000"/>
                    <a:lumOff val="80000"/>
                  </a:schemeClr>
                </a:solidFill>
              </a:rPr>
              <a:t>Yöntemler ve Yordamlar</a:t>
            </a:r>
            <a:endParaRPr lang="en-US" sz="5500" b="1" dirty="0">
              <a:solidFill>
                <a:schemeClr val="accent3">
                  <a:lumMod val="20000"/>
                  <a:lumOff val="80000"/>
                </a:schemeClr>
              </a:solidFill>
            </a:endParaRPr>
          </a:p>
        </p:txBody>
      </p:sp>
      <p:sp>
        <p:nvSpPr>
          <p:cNvPr id="32" name="Text Box 189"/>
          <p:cNvSpPr txBox="1">
            <a:spLocks noChangeAspect="1" noChangeArrowheads="1"/>
          </p:cNvSpPr>
          <p:nvPr/>
        </p:nvSpPr>
        <p:spPr bwMode="auto">
          <a:xfrm>
            <a:off x="20315804" y="5088017"/>
            <a:ext cx="9360000" cy="5732447"/>
          </a:xfrm>
          <a:prstGeom prst="rect">
            <a:avLst/>
          </a:prstGeom>
          <a:solidFill>
            <a:schemeClr val="bg1"/>
          </a:solidFill>
          <a:ln w="12700">
            <a:solidFill>
              <a:schemeClr val="accent1">
                <a:lumMod val="75000"/>
              </a:schemeClr>
            </a:solidFill>
          </a:ln>
          <a:effectLst/>
        </p:spPr>
        <p:txBody>
          <a:bodyPr lIns="182880" tIns="182880" rIns="182880" bIns="18288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lnSpc>
                <a:spcPct val="150000"/>
              </a:lnSpc>
            </a:pPr>
            <a:r>
              <a:rPr lang="en-US" sz="1600" dirty="0">
                <a:solidFill>
                  <a:srgbClr val="000000"/>
                </a:solidFill>
                <a:effectLst/>
                <a:latin typeface="Calibri" panose="020F0502020204030204" pitchFamily="34" charset="0"/>
              </a:rPr>
              <a:t>Bu </a:t>
            </a:r>
            <a:r>
              <a:rPr lang="en-US" sz="1600" dirty="0" err="1">
                <a:solidFill>
                  <a:srgbClr val="000000"/>
                </a:solidFill>
                <a:effectLst/>
                <a:latin typeface="Calibri" panose="020F0502020204030204" pitchFamily="34" charset="0"/>
              </a:rPr>
              <a:t>bitirme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projesi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tiyatroların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dijital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dönüşüm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sürecinde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önemli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adım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olarak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etkinliklerini</a:t>
            </a:r>
            <a:r>
              <a:rPr lang="en-US" sz="1600" dirty="0">
                <a:solidFill>
                  <a:srgbClr val="000000"/>
                </a:solidFill>
                <a:effectLst/>
                <a:latin typeface="Calibri" panose="020F0502020204030204" pitchFamily="34" charset="0"/>
              </a:rPr>
              <a:t> online </a:t>
            </a:r>
            <a:r>
              <a:rPr lang="en-US" sz="1600" dirty="0" err="1">
                <a:solidFill>
                  <a:srgbClr val="000000"/>
                </a:solidFill>
                <a:effectLst/>
                <a:latin typeface="Calibri" panose="020F0502020204030204" pitchFamily="34" charset="0"/>
              </a:rPr>
              <a:t>platformda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duyurmak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yönetmek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için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tasarlanmış</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mobil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uygulama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geliştirmiştir</a:t>
            </a:r>
            <a:r>
              <a:rPr lang="en-US" sz="1600" dirty="0">
                <a:solidFill>
                  <a:srgbClr val="000000"/>
                </a:solidFill>
                <a:effectLst/>
                <a:latin typeface="Calibri" panose="020F0502020204030204" pitchFamily="34" charset="0"/>
              </a:rPr>
              <a:t>. </a:t>
            </a:r>
          </a:p>
          <a:p>
            <a:pPr algn="just">
              <a:lnSpc>
                <a:spcPct val="150000"/>
              </a:lnSpc>
            </a:pPr>
            <a:r>
              <a:rPr lang="en-US" sz="1600" dirty="0" err="1">
                <a:solidFill>
                  <a:srgbClr val="000000"/>
                </a:solidFill>
                <a:effectLst/>
                <a:latin typeface="Calibri" panose="020F0502020204030204" pitchFamily="34" charset="0"/>
              </a:rPr>
              <a:t>Proje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deneyimini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geliştirmeyi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bilet</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alım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süreçlerini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kolaylaştırmayı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tiyatroların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pazarlama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stratejilerini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güçlendirmeyi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hedeflemiştir</a:t>
            </a:r>
            <a:r>
              <a:rPr lang="en-US" sz="1600" dirty="0">
                <a:solidFill>
                  <a:srgbClr val="000000"/>
                </a:solidFill>
                <a:effectLst/>
                <a:latin typeface="Calibri" panose="020F0502020204030204" pitchFamily="34" charset="0"/>
              </a:rPr>
              <a:t>. </a:t>
            </a:r>
          </a:p>
          <a:p>
            <a:pPr algn="just">
              <a:lnSpc>
                <a:spcPct val="150000"/>
              </a:lnSpc>
            </a:pPr>
            <a:endParaRPr lang="en-US" sz="1600" dirty="0">
              <a:solidFill>
                <a:srgbClr val="000000"/>
              </a:solidFill>
              <a:effectLst/>
              <a:latin typeface="Calibri" panose="020F0502020204030204" pitchFamily="34" charset="0"/>
            </a:endParaRPr>
          </a:p>
          <a:p>
            <a:pPr algn="just">
              <a:lnSpc>
                <a:spcPct val="150000"/>
              </a:lnSpc>
            </a:pPr>
            <a:r>
              <a:rPr lang="en-US" sz="1600" dirty="0" err="1">
                <a:solidFill>
                  <a:srgbClr val="000000"/>
                </a:solidFill>
                <a:effectLst/>
                <a:latin typeface="Calibri" panose="020F0502020204030204" pitchFamily="34" charset="0"/>
              </a:rPr>
              <a:t>Proje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kullanıldığında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noktada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başarıya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ulaşacağı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görülmektedir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Kullanıcılar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etkinlik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biletlerini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daha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rahat</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satın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alabilmeleri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için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gerçek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zamanlı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bilet</a:t>
            </a:r>
            <a:r>
              <a:rPr lang="en-US" sz="1600" dirty="0">
                <a:solidFill>
                  <a:srgbClr val="000000"/>
                </a:solidFill>
                <a:effectLst/>
                <a:latin typeface="Calibri" panose="020F0502020204030204" pitchFamily="34" charset="0"/>
              </a:rPr>
              <a:t> satin alma </a:t>
            </a:r>
            <a:r>
              <a:rPr lang="en-US" sz="1600" dirty="0" err="1">
                <a:solidFill>
                  <a:srgbClr val="000000"/>
                </a:solidFill>
                <a:effectLst/>
                <a:latin typeface="Calibri" panose="020F0502020204030204" pitchFamily="34" charset="0"/>
              </a:rPr>
              <a:t>özelliği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eklenebilir</a:t>
            </a:r>
            <a:r>
              <a:rPr lang="en-US" sz="1600" dirty="0">
                <a:solidFill>
                  <a:srgbClr val="000000"/>
                </a:solidFill>
                <a:effectLst/>
                <a:latin typeface="Calibri" panose="020F0502020204030204" pitchFamily="34" charset="0"/>
              </a:rPr>
              <a:t>. </a:t>
            </a:r>
          </a:p>
          <a:p>
            <a:pPr algn="just">
              <a:lnSpc>
                <a:spcPct val="150000"/>
              </a:lnSpc>
            </a:pPr>
            <a:r>
              <a:rPr lang="en-US" sz="1600" dirty="0" err="1">
                <a:solidFill>
                  <a:srgbClr val="000000"/>
                </a:solidFill>
                <a:effectLst/>
                <a:latin typeface="Calibri" panose="020F0502020204030204" pitchFamily="34" charset="0"/>
              </a:rPr>
              <a:t>Uygulama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tiyatroların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etkinliklerini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etkili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şekilde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tanıtmasına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yeni </a:t>
            </a:r>
            <a:r>
              <a:rPr lang="en-US" sz="1600" dirty="0" err="1">
                <a:solidFill>
                  <a:srgbClr val="000000"/>
                </a:solidFill>
                <a:effectLst/>
                <a:latin typeface="Calibri" panose="020F0502020204030204" pitchFamily="34" charset="0"/>
              </a:rPr>
              <a:t>izleyici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kitleleri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kazanmasına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olanak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tanımıştır</a:t>
            </a:r>
            <a:r>
              <a:rPr lang="en-US" sz="1600" dirty="0">
                <a:solidFill>
                  <a:srgbClr val="000000"/>
                </a:solidFill>
                <a:effectLst/>
                <a:latin typeface="Calibri" panose="020F0502020204030204" pitchFamily="34" charset="0"/>
              </a:rPr>
              <a:t>. Veri </a:t>
            </a:r>
            <a:r>
              <a:rPr lang="en-US" sz="1600" dirty="0" err="1">
                <a:solidFill>
                  <a:srgbClr val="000000"/>
                </a:solidFill>
                <a:effectLst/>
                <a:latin typeface="Calibri" panose="020F0502020204030204" pitchFamily="34" charset="0"/>
              </a:rPr>
              <a:t>toplama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özelliği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eklenerek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tiyatroların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izleyici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davranışlarını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daha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iyi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anlaması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pazarlama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çabalarını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daha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iyi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hedeflemesi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sağlanabilir</a:t>
            </a:r>
            <a:r>
              <a:rPr lang="en-US" sz="1600" dirty="0">
                <a:solidFill>
                  <a:srgbClr val="000000"/>
                </a:solidFill>
                <a:effectLst/>
                <a:latin typeface="Calibri" panose="020F0502020204030204" pitchFamily="34" charset="0"/>
              </a:rPr>
              <a:t>. </a:t>
            </a:r>
          </a:p>
          <a:p>
            <a:pPr algn="just">
              <a:lnSpc>
                <a:spcPct val="150000"/>
              </a:lnSpc>
            </a:pPr>
            <a:endParaRPr lang="en-US" sz="1600" dirty="0">
              <a:solidFill>
                <a:srgbClr val="000000"/>
              </a:solidFill>
              <a:latin typeface="Calibri" panose="020F0502020204030204" pitchFamily="34" charset="0"/>
            </a:endParaRPr>
          </a:p>
          <a:p>
            <a:pPr algn="just">
              <a:lnSpc>
                <a:spcPct val="150000"/>
              </a:lnSpc>
            </a:pPr>
            <a:r>
              <a:rPr lang="en-US" sz="1600" dirty="0">
                <a:solidFill>
                  <a:srgbClr val="000000"/>
                </a:solidFill>
                <a:effectLst/>
                <a:latin typeface="Calibri" panose="020F0502020204030204" pitchFamily="34" charset="0"/>
              </a:rPr>
              <a:t>Ek </a:t>
            </a:r>
            <a:r>
              <a:rPr lang="en-US" sz="1600" dirty="0" err="1">
                <a:solidFill>
                  <a:srgbClr val="000000"/>
                </a:solidFill>
                <a:effectLst/>
                <a:latin typeface="Calibri" panose="020F0502020204030204" pitchFamily="34" charset="0"/>
              </a:rPr>
              <a:t>olarak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uygulama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kağıt</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bilet</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kullanımını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azaltarak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çevre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dostu</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çözüm</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sunmuş</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QR </a:t>
            </a:r>
            <a:r>
              <a:rPr lang="en-US" sz="1600" dirty="0" err="1">
                <a:solidFill>
                  <a:srgbClr val="000000"/>
                </a:solidFill>
                <a:effectLst/>
                <a:latin typeface="Calibri" panose="020F0502020204030204" pitchFamily="34" charset="0"/>
              </a:rPr>
              <a:t>kod</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gibi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dijital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yöntemlerle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bilet</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doğrulama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süreçlerini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basitleştirmiştir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Proje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tiyatroların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genişleyen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dijital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ortamda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varlıklarını</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sürdürmelerine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yeni </a:t>
            </a:r>
            <a:r>
              <a:rPr lang="en-US" sz="1600" dirty="0" err="1">
                <a:solidFill>
                  <a:srgbClr val="000000"/>
                </a:solidFill>
                <a:effectLst/>
                <a:latin typeface="Calibri" panose="020F0502020204030204" pitchFamily="34" charset="0"/>
              </a:rPr>
              <a:t>sanatseverler</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kazanmalarına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katkıda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bulunmuş</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böylece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sanatın</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toplumsal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kültürel</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değerini</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koruma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ve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gelecek</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nesillere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aktarma</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hedefine</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hizmet</a:t>
            </a:r>
            <a:r>
              <a:rPr lang="en-US" sz="1600" dirty="0">
                <a:solidFill>
                  <a:srgbClr val="000000"/>
                </a:solidFill>
                <a:effectLst/>
                <a:latin typeface="Calibri" panose="020F0502020204030204" pitchFamily="34" charset="0"/>
              </a:rPr>
              <a:t> </a:t>
            </a:r>
            <a:r>
              <a:rPr lang="en-US" sz="1600" dirty="0" err="1">
                <a:solidFill>
                  <a:srgbClr val="000000"/>
                </a:solidFill>
                <a:effectLst/>
                <a:latin typeface="Calibri" panose="020F0502020204030204" pitchFamily="34" charset="0"/>
              </a:rPr>
              <a:t>etmiştir</a:t>
            </a:r>
            <a:r>
              <a:rPr lang="en-US" sz="1600" dirty="0">
                <a:solidFill>
                  <a:srgbClr val="000000"/>
                </a:solidFill>
                <a:effectLst/>
                <a:latin typeface="Calibri" panose="020F0502020204030204" pitchFamily="34" charset="0"/>
              </a:rPr>
              <a:t>.</a:t>
            </a:r>
          </a:p>
          <a:p>
            <a:pPr algn="just" eaLnBrk="1" hangingPunct="1"/>
            <a:endParaRPr lang="tr-TR" sz="1600" dirty="0">
              <a:latin typeface="Calibri" pitchFamily="34" charset="0"/>
            </a:endParaRPr>
          </a:p>
          <a:p>
            <a:pPr algn="just" eaLnBrk="1" hangingPunct="1"/>
            <a:endParaRPr lang="en-US" sz="1600" dirty="0">
              <a:latin typeface="Calibri" pitchFamily="34" charset="0"/>
            </a:endParaRPr>
          </a:p>
        </p:txBody>
      </p:sp>
      <p:sp>
        <p:nvSpPr>
          <p:cNvPr id="33" name="Rectangle 31"/>
          <p:cNvSpPr/>
          <p:nvPr/>
        </p:nvSpPr>
        <p:spPr>
          <a:xfrm>
            <a:off x="20315804" y="3973717"/>
            <a:ext cx="9360000" cy="1080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tr-TR" sz="5500" b="1" dirty="0">
                <a:solidFill>
                  <a:schemeClr val="accent3">
                    <a:lumMod val="20000"/>
                    <a:lumOff val="80000"/>
                  </a:schemeClr>
                </a:solidFill>
              </a:rPr>
              <a:t>Sonuçlar ve Tartışma</a:t>
            </a:r>
            <a:endParaRPr lang="en-US" sz="5500" b="1" dirty="0">
              <a:solidFill>
                <a:schemeClr val="accent3">
                  <a:lumMod val="20000"/>
                  <a:lumOff val="80000"/>
                </a:schemeClr>
              </a:solidFill>
            </a:endParaRPr>
          </a:p>
        </p:txBody>
      </p:sp>
      <p:sp>
        <p:nvSpPr>
          <p:cNvPr id="11" name="Text Box 189"/>
          <p:cNvSpPr txBox="1">
            <a:spLocks noChangeAspect="1" noChangeArrowheads="1"/>
          </p:cNvSpPr>
          <p:nvPr/>
        </p:nvSpPr>
        <p:spPr bwMode="auto">
          <a:xfrm>
            <a:off x="20315804" y="12521030"/>
            <a:ext cx="9360000" cy="5148418"/>
          </a:xfrm>
          <a:prstGeom prst="rect">
            <a:avLst/>
          </a:prstGeom>
          <a:solidFill>
            <a:schemeClr val="bg1"/>
          </a:solidFill>
          <a:ln w="12700">
            <a:solidFill>
              <a:schemeClr val="accent1">
                <a:lumMod val="75000"/>
              </a:schemeClr>
            </a:solidFill>
          </a:ln>
          <a:effectLst/>
        </p:spPr>
        <p:txBody>
          <a:bodyPr lIns="182880" tIns="182880" rIns="182880" bIns="182880">
            <a:norm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228600" algn="l">
              <a:lnSpc>
                <a:spcPct val="150000"/>
              </a:lnSpc>
              <a:spcAft>
                <a:spcPts val="1800"/>
              </a:spcAft>
            </a:pPr>
            <a:r>
              <a:rPr lang="tr-TR" sz="1800" b="0" u="sng" kern="0" dirty="0">
                <a:solidFill>
                  <a:srgbClr val="0000FF"/>
                </a:solidFill>
                <a:effectLst/>
                <a:latin typeface="Arial" panose="020B0604020202020204" pitchFamily="34" charset="0"/>
                <a:hlinkClick r:id="rId2"/>
              </a:rPr>
              <a:t>https://supabase.com/docs/guides/getting-started/quickstarts/flutter</a:t>
            </a:r>
            <a:r>
              <a:rPr lang="tr-TR" sz="1800" b="0" kern="0" dirty="0">
                <a:effectLst/>
                <a:latin typeface="Arial" panose="020B0604020202020204" pitchFamily="34" charset="0"/>
              </a:rPr>
              <a:t> </a:t>
            </a:r>
            <a:endParaRPr lang="en-TR" sz="1800" b="1" kern="0" dirty="0">
              <a:effectLst/>
              <a:latin typeface="Arial" panose="020B0604020202020204" pitchFamily="34" charset="0"/>
            </a:endParaRPr>
          </a:p>
          <a:p>
            <a:pPr marL="228600" algn="l">
              <a:lnSpc>
                <a:spcPct val="150000"/>
              </a:lnSpc>
              <a:spcAft>
                <a:spcPts val="1800"/>
              </a:spcAft>
            </a:pPr>
            <a:r>
              <a:rPr lang="tr-TR" sz="1800" b="0" u="sng" kern="0" dirty="0">
                <a:solidFill>
                  <a:srgbClr val="0000FF"/>
                </a:solidFill>
                <a:effectLst/>
                <a:latin typeface="Arial" panose="020B0604020202020204" pitchFamily="34" charset="0"/>
                <a:hlinkClick r:id="rId3"/>
              </a:rPr>
              <a:t>https://supabase.com/docs/guides/getting-started/tutorials/with-flutter</a:t>
            </a:r>
            <a:endParaRPr lang="en-TR" sz="1800" b="1" kern="0" dirty="0">
              <a:effectLst/>
              <a:latin typeface="Arial" panose="020B0604020202020204" pitchFamily="34" charset="0"/>
            </a:endParaRPr>
          </a:p>
          <a:p>
            <a:pPr marL="228600" algn="l">
              <a:lnSpc>
                <a:spcPct val="150000"/>
              </a:lnSpc>
              <a:spcAft>
                <a:spcPts val="1800"/>
              </a:spcAft>
            </a:pPr>
            <a:r>
              <a:rPr lang="tr-TR" sz="1800" b="0" u="sng" kern="0" dirty="0">
                <a:solidFill>
                  <a:srgbClr val="0000FF"/>
                </a:solidFill>
                <a:effectLst/>
                <a:latin typeface="Arial" panose="020B0604020202020204" pitchFamily="34" charset="0"/>
                <a:hlinkClick r:id="rId4"/>
              </a:rPr>
              <a:t>https://supabase.com/docs/reference/dart/insert</a:t>
            </a:r>
            <a:r>
              <a:rPr lang="tr-TR" sz="1800" b="0" kern="0" dirty="0">
                <a:effectLst/>
                <a:latin typeface="Arial" panose="020B0604020202020204" pitchFamily="34" charset="0"/>
              </a:rPr>
              <a:t>  </a:t>
            </a:r>
            <a:endParaRPr lang="en-TR" sz="1800" b="1" kern="0" dirty="0">
              <a:effectLst/>
              <a:latin typeface="Arial" panose="020B0604020202020204" pitchFamily="34" charset="0"/>
            </a:endParaRPr>
          </a:p>
          <a:p>
            <a:pPr marL="228600" algn="l">
              <a:lnSpc>
                <a:spcPct val="150000"/>
              </a:lnSpc>
              <a:spcAft>
                <a:spcPts val="1800"/>
              </a:spcAft>
            </a:pPr>
            <a:r>
              <a:rPr lang="tr-TR" sz="1800" b="0" u="sng" kern="0" dirty="0">
                <a:solidFill>
                  <a:srgbClr val="0000FF"/>
                </a:solidFill>
                <a:effectLst/>
                <a:latin typeface="Arial" panose="020B0604020202020204" pitchFamily="34" charset="0"/>
                <a:hlinkClick r:id="rId5"/>
              </a:rPr>
              <a:t>https://supabase.com/docs</a:t>
            </a:r>
            <a:endParaRPr lang="en-TR" sz="1800" b="1" kern="0" dirty="0">
              <a:effectLst/>
              <a:latin typeface="Arial" panose="020B0604020202020204" pitchFamily="34" charset="0"/>
            </a:endParaRPr>
          </a:p>
          <a:p>
            <a:pPr algn="just" eaLnBrk="1" hangingPunct="1"/>
            <a:endParaRPr lang="tr-TR" sz="3200" dirty="0">
              <a:latin typeface="Calibri" pitchFamily="34" charset="0"/>
            </a:endParaRPr>
          </a:p>
          <a:p>
            <a:pPr algn="just" eaLnBrk="1" hangingPunct="1"/>
            <a:endParaRPr lang="tr-TR" sz="3200" dirty="0">
              <a:latin typeface="Calibri" pitchFamily="34" charset="0"/>
            </a:endParaRPr>
          </a:p>
          <a:p>
            <a:pPr algn="just" eaLnBrk="1" hangingPunct="1"/>
            <a:endParaRPr lang="tr-TR" sz="3200" dirty="0">
              <a:latin typeface="Calibri" pitchFamily="34" charset="0"/>
            </a:endParaRPr>
          </a:p>
          <a:p>
            <a:pPr algn="just" eaLnBrk="1" hangingPunct="1"/>
            <a:endParaRPr lang="en-US" sz="3200" dirty="0">
              <a:latin typeface="Calibri" pitchFamily="34" charset="0"/>
            </a:endParaRPr>
          </a:p>
        </p:txBody>
      </p:sp>
      <p:sp>
        <p:nvSpPr>
          <p:cNvPr id="12" name="Rectangle 31"/>
          <p:cNvSpPr/>
          <p:nvPr/>
        </p:nvSpPr>
        <p:spPr>
          <a:xfrm>
            <a:off x="20315804" y="11441030"/>
            <a:ext cx="9360000" cy="1080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tr-TR" sz="5500" b="1" dirty="0">
                <a:solidFill>
                  <a:schemeClr val="accent3">
                    <a:lumMod val="20000"/>
                    <a:lumOff val="80000"/>
                  </a:schemeClr>
                </a:solidFill>
              </a:rPr>
              <a:t>Kaynaklar ve Teşekkürler</a:t>
            </a:r>
            <a:endParaRPr lang="en-US" sz="5500" b="1" dirty="0">
              <a:solidFill>
                <a:schemeClr val="accent3">
                  <a:lumMod val="20000"/>
                  <a:lumOff val="80000"/>
                </a:schemeClr>
              </a:solidFill>
            </a:endParaRPr>
          </a:p>
        </p:txBody>
      </p:sp>
      <p:sp>
        <p:nvSpPr>
          <p:cNvPr id="13" name="Text Box 189"/>
          <p:cNvSpPr txBox="1">
            <a:spLocks noChangeAspect="1" noChangeArrowheads="1"/>
          </p:cNvSpPr>
          <p:nvPr/>
        </p:nvSpPr>
        <p:spPr bwMode="auto">
          <a:xfrm>
            <a:off x="20315804" y="19187778"/>
            <a:ext cx="9360000" cy="1542214"/>
          </a:xfrm>
          <a:prstGeom prst="rect">
            <a:avLst/>
          </a:prstGeom>
          <a:solidFill>
            <a:schemeClr val="bg1"/>
          </a:solidFill>
          <a:ln w="12700">
            <a:solidFill>
              <a:schemeClr val="accent1">
                <a:lumMod val="75000"/>
              </a:schemeClr>
            </a:solidFill>
          </a:ln>
          <a:effectLst/>
        </p:spPr>
        <p:txBody>
          <a:bodyPr lIns="182880" tIns="182880" rIns="182880" bIns="182880">
            <a:norm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endParaRPr lang="tr-TR" sz="3200" dirty="0">
              <a:latin typeface="Calibri" pitchFamily="34" charset="0"/>
            </a:endParaRPr>
          </a:p>
          <a:p>
            <a:pPr algn="just" eaLnBrk="1" hangingPunct="1"/>
            <a:r>
              <a:rPr lang="tr-TR" sz="3200" dirty="0" err="1">
                <a:latin typeface="Calibri" pitchFamily="34" charset="0"/>
              </a:rPr>
              <a:t>ogmenbetul@gmail.com</a:t>
            </a:r>
            <a:endParaRPr lang="tr-TR" sz="3200" dirty="0">
              <a:latin typeface="Calibri" pitchFamily="34" charset="0"/>
            </a:endParaRPr>
          </a:p>
          <a:p>
            <a:pPr algn="just" eaLnBrk="1" hangingPunct="1"/>
            <a:endParaRPr lang="tr-TR" sz="3200" dirty="0">
              <a:latin typeface="Calibri" pitchFamily="34" charset="0"/>
            </a:endParaRPr>
          </a:p>
          <a:p>
            <a:pPr algn="just" eaLnBrk="1" hangingPunct="1"/>
            <a:endParaRPr lang="tr-TR" sz="3200" dirty="0">
              <a:latin typeface="Calibri" pitchFamily="34" charset="0"/>
            </a:endParaRPr>
          </a:p>
          <a:p>
            <a:pPr algn="just" eaLnBrk="1" hangingPunct="1"/>
            <a:endParaRPr lang="en-US" sz="3200" dirty="0">
              <a:latin typeface="Calibri" pitchFamily="34" charset="0"/>
            </a:endParaRPr>
          </a:p>
        </p:txBody>
      </p:sp>
      <p:sp>
        <p:nvSpPr>
          <p:cNvPr id="14" name="Rectangle 31"/>
          <p:cNvSpPr/>
          <p:nvPr/>
        </p:nvSpPr>
        <p:spPr>
          <a:xfrm>
            <a:off x="20315804" y="18287777"/>
            <a:ext cx="9360000" cy="900000"/>
          </a:xfrm>
          <a:prstGeom prst="rect">
            <a:avLst/>
          </a:prstGeom>
          <a:solidFill>
            <a:schemeClr val="accent1">
              <a:lumMod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tr-TR" sz="4500" b="1" dirty="0">
                <a:solidFill>
                  <a:schemeClr val="accent3">
                    <a:lumMod val="20000"/>
                    <a:lumOff val="80000"/>
                  </a:schemeClr>
                </a:solidFill>
              </a:rPr>
              <a:t>İletişim</a:t>
            </a:r>
            <a:endParaRPr lang="en-US" sz="4500" b="1" dirty="0">
              <a:solidFill>
                <a:schemeClr val="accent3">
                  <a:lumMod val="20000"/>
                  <a:lumOff val="80000"/>
                </a:schemeClr>
              </a:solidFill>
            </a:endParaRPr>
          </a:p>
        </p:txBody>
      </p:sp>
      <p:pic>
        <p:nvPicPr>
          <p:cNvPr id="2" name="Resim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325" y="119038"/>
            <a:ext cx="3361924" cy="3361924"/>
          </a:xfrm>
          <a:prstGeom prst="rect">
            <a:avLst/>
          </a:prstGeom>
        </p:spPr>
      </p:pic>
      <p:sp>
        <p:nvSpPr>
          <p:cNvPr id="3" name="Metin kutusu 2"/>
          <p:cNvSpPr txBox="1"/>
          <p:nvPr/>
        </p:nvSpPr>
        <p:spPr>
          <a:xfrm>
            <a:off x="14589276" y="271733"/>
            <a:ext cx="5288910" cy="1092607"/>
          </a:xfrm>
          <a:prstGeom prst="rect">
            <a:avLst/>
          </a:prstGeom>
          <a:noFill/>
        </p:spPr>
        <p:txBody>
          <a:bodyPr wrap="square" rtlCol="0">
            <a:spAutoFit/>
          </a:bodyPr>
          <a:lstStyle/>
          <a:p>
            <a:r>
              <a:rPr lang="tr-TR" sz="6500" dirty="0">
                <a:solidFill>
                  <a:schemeClr val="bg1"/>
                </a:solidFill>
              </a:rPr>
              <a:t>PROJE BAŞLIĞI</a:t>
            </a:r>
          </a:p>
        </p:txBody>
      </p:sp>
      <p:sp>
        <p:nvSpPr>
          <p:cNvPr id="17" name="Metin kutusu 16"/>
          <p:cNvSpPr txBox="1"/>
          <p:nvPr/>
        </p:nvSpPr>
        <p:spPr>
          <a:xfrm>
            <a:off x="10896686" y="1590260"/>
            <a:ext cx="12674090" cy="1708160"/>
          </a:xfrm>
          <a:prstGeom prst="rect">
            <a:avLst/>
          </a:prstGeom>
          <a:noFill/>
        </p:spPr>
        <p:txBody>
          <a:bodyPr wrap="square" rtlCol="0">
            <a:spAutoFit/>
          </a:bodyPr>
          <a:lstStyle/>
          <a:p>
            <a:r>
              <a:rPr lang="tr-TR" sz="3500" dirty="0">
                <a:solidFill>
                  <a:schemeClr val="bg1"/>
                </a:solidFill>
              </a:rPr>
              <a:t>Öğrenci: Betül </a:t>
            </a:r>
            <a:r>
              <a:rPr lang="tr-TR" sz="3500" dirty="0" err="1">
                <a:solidFill>
                  <a:schemeClr val="bg1"/>
                </a:solidFill>
              </a:rPr>
              <a:t>Öğmen</a:t>
            </a:r>
            <a:endParaRPr lang="tr-TR" sz="3500" dirty="0">
              <a:solidFill>
                <a:schemeClr val="bg1"/>
              </a:solidFill>
            </a:endParaRPr>
          </a:p>
          <a:p>
            <a:r>
              <a:rPr lang="tr-TR" sz="3500" dirty="0">
                <a:solidFill>
                  <a:schemeClr val="bg1"/>
                </a:solidFill>
              </a:rPr>
              <a:t>Danışman: Yılmaz Ar</a:t>
            </a:r>
          </a:p>
          <a:p>
            <a:r>
              <a:rPr lang="tr-TR" sz="3500" dirty="0">
                <a:solidFill>
                  <a:schemeClr val="bg1"/>
                </a:solidFill>
              </a:rPr>
              <a:t>Ankara Üniversitesi, Bilgisayar Mühendisliği Bölümü, Bitirme Yılı</a:t>
            </a:r>
          </a:p>
        </p:txBody>
      </p:sp>
    </p:spTree>
    <p:extLst>
      <p:ext uri="{BB962C8B-B14F-4D97-AF65-F5344CB8AC3E}">
        <p14:creationId xmlns:p14="http://schemas.microsoft.com/office/powerpoint/2010/main" val="1639117661"/>
      </p:ext>
    </p:extLst>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eması">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402</TotalTime>
  <Words>1118</Words>
  <Application>Microsoft Macintosh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Teması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Veysel</dc:creator>
  <cp:lastModifiedBy>Betul.Ogmen</cp:lastModifiedBy>
  <cp:revision>31</cp:revision>
  <dcterms:created xsi:type="dcterms:W3CDTF">2019-06-06T13:10:07Z</dcterms:created>
  <dcterms:modified xsi:type="dcterms:W3CDTF">2024-06-09T19:56:34Z</dcterms:modified>
</cp:coreProperties>
</file>