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League Spartan" charset="1" panose="000008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6.png" Type="http://schemas.openxmlformats.org/officeDocument/2006/relationships/image"/><Relationship Id="rId14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36.png" Type="http://schemas.openxmlformats.org/officeDocument/2006/relationships/image"/><Relationship Id="rId6" Target="../media/image3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3688802" y="1798849"/>
            <a:ext cx="10910396" cy="5857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72"/>
              </a:lnSpc>
            </a:pPr>
            <a:r>
              <a:rPr lang="en-US" sz="12098">
                <a:solidFill>
                  <a:srgbClr val="000000"/>
                </a:solidFill>
                <a:latin typeface="League Spartan Bold"/>
              </a:rPr>
              <a:t> Image Super-Resolution Using SRCNN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94934" y="2091045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04950" y="2345718"/>
            <a:ext cx="7848753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League Spartan Bold"/>
              </a:rPr>
              <a:t>Project 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4950" y="4798032"/>
            <a:ext cx="9489984" cy="449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1655" indent="-265827" lvl="1">
              <a:lnSpc>
                <a:spcPts val="3324"/>
              </a:lnSpc>
              <a:spcBef>
                <a:spcPct val="0"/>
              </a:spcBef>
              <a:buFont typeface="Arial"/>
              <a:buChar char="•"/>
            </a:pPr>
            <a:r>
              <a:rPr lang="en-US" sz="2462" spc="147">
                <a:solidFill>
                  <a:srgbClr val="000000"/>
                </a:solidFill>
                <a:latin typeface="League Spartan Bold"/>
              </a:rPr>
              <a:t>Obj</a:t>
            </a:r>
            <a:r>
              <a:rPr lang="en-US" sz="2462" spc="147" u="none">
                <a:solidFill>
                  <a:srgbClr val="000000"/>
                </a:solidFill>
                <a:latin typeface="League Spartan Bold"/>
              </a:rPr>
              <a:t>ective:</a:t>
            </a:r>
            <a:r>
              <a:rPr lang="en-US" sz="2462" spc="147" u="none">
                <a:solidFill>
                  <a:srgbClr val="000000"/>
                </a:solidFill>
                <a:latin typeface="League Spartan"/>
              </a:rPr>
              <a:t> Develop a machine learning-based super-resolution model to restore images to their original quality.</a:t>
            </a:r>
          </a:p>
          <a:p>
            <a:pPr algn="l" marL="531655" indent="-265827" lvl="1">
              <a:lnSpc>
                <a:spcPts val="3324"/>
              </a:lnSpc>
              <a:spcBef>
                <a:spcPct val="0"/>
              </a:spcBef>
              <a:buFont typeface="Arial"/>
              <a:buChar char="•"/>
            </a:pPr>
            <a:r>
              <a:rPr lang="en-US" sz="2462" spc="147" u="none">
                <a:solidFill>
                  <a:srgbClr val="000000"/>
                </a:solidFill>
                <a:latin typeface="League Spartan Bold"/>
              </a:rPr>
              <a:t>Methods:</a:t>
            </a:r>
          </a:p>
          <a:p>
            <a:pPr algn="l" marL="531655" indent="-265827" lvl="1">
              <a:lnSpc>
                <a:spcPts val="3324"/>
              </a:lnSpc>
              <a:buFont typeface="Arial"/>
              <a:buChar char="•"/>
            </a:pPr>
            <a:r>
              <a:rPr lang="en-US" sz="2462" spc="147" u="none">
                <a:solidFill>
                  <a:srgbClr val="000000"/>
                </a:solidFill>
                <a:latin typeface="League Spartan"/>
              </a:rPr>
              <a:t>Acquire 100 random images from the internet.</a:t>
            </a:r>
          </a:p>
          <a:p>
            <a:pPr algn="l" marL="531655" indent="-265827" lvl="1">
              <a:lnSpc>
                <a:spcPts val="3324"/>
              </a:lnSpc>
              <a:buFont typeface="Arial"/>
              <a:buChar char="•"/>
            </a:pPr>
            <a:r>
              <a:rPr lang="en-US" sz="2462" spc="147" u="none">
                <a:solidFill>
                  <a:srgbClr val="000000"/>
                </a:solidFill>
                <a:latin typeface="League Spartan"/>
              </a:rPr>
              <a:t>Reduce their resolution through blurring or undersampling.</a:t>
            </a:r>
          </a:p>
          <a:p>
            <a:pPr algn="l" marL="531655" indent="-265827" lvl="1">
              <a:lnSpc>
                <a:spcPts val="3324"/>
              </a:lnSpc>
              <a:buFont typeface="Arial"/>
              <a:buChar char="•"/>
            </a:pPr>
            <a:r>
              <a:rPr lang="en-US" sz="2462" spc="147" u="none">
                <a:solidFill>
                  <a:srgbClr val="000000"/>
                </a:solidFill>
                <a:latin typeface="League Spartan"/>
              </a:rPr>
              <a:t>Train a super-resolution model to enhance image quality.</a:t>
            </a:r>
          </a:p>
          <a:p>
            <a:pPr algn="l" marL="0" indent="0" lvl="0">
              <a:lnSpc>
                <a:spcPts val="5983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4950" y="3118971"/>
            <a:ext cx="7025086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League Spartan Bold"/>
              </a:rPr>
              <a:t>Data Collection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975489" y="1170261"/>
            <a:ext cx="6998061" cy="2561528"/>
            <a:chOff x="0" y="0"/>
            <a:chExt cx="2342659" cy="85749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975489" y="3862348"/>
            <a:ext cx="6998061" cy="2561528"/>
            <a:chOff x="0" y="0"/>
            <a:chExt cx="2342659" cy="85749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975489" y="6557226"/>
            <a:ext cx="6998061" cy="2561528"/>
            <a:chOff x="0" y="0"/>
            <a:chExt cx="2342659" cy="85749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1408456" y="4715580"/>
            <a:ext cx="4132127" cy="588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859"/>
              </a:lnSpc>
              <a:spcBef>
                <a:spcPct val="0"/>
              </a:spcBef>
            </a:pPr>
            <a:r>
              <a:rPr lang="en-US" sz="3599" spc="57">
                <a:solidFill>
                  <a:srgbClr val="000000"/>
                </a:solidFill>
                <a:latin typeface="League Spartan Medium"/>
              </a:rPr>
              <a:t>Size: 100 images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408456" y="7034079"/>
            <a:ext cx="4619542" cy="1560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184"/>
              </a:lnSpc>
              <a:spcBef>
                <a:spcPct val="0"/>
              </a:spcBef>
            </a:pPr>
            <a:r>
              <a:rPr lang="en-US" sz="3099" spc="49">
                <a:solidFill>
                  <a:srgbClr val="000000"/>
                </a:solidFill>
                <a:latin typeface="League Spartan Medium"/>
              </a:rPr>
              <a:t>Diversity: Various categories to ensure robustness.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9" id="19"/>
          <p:cNvSpPr txBox="true"/>
          <p:nvPr/>
        </p:nvSpPr>
        <p:spPr>
          <a:xfrm rot="0">
            <a:off x="11408456" y="1702360"/>
            <a:ext cx="4132127" cy="180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859"/>
              </a:lnSpc>
              <a:spcBef>
                <a:spcPct val="0"/>
              </a:spcBef>
            </a:pPr>
            <a:r>
              <a:rPr lang="en-US" sz="3599" spc="57">
                <a:solidFill>
                  <a:srgbClr val="000000"/>
                </a:solidFill>
                <a:latin typeface="League Spartan Medium"/>
              </a:rPr>
              <a:t>Source: </a:t>
            </a:r>
            <a:r>
              <a:rPr lang="en-US" sz="3599" spc="57">
                <a:solidFill>
                  <a:srgbClr val="000000"/>
                </a:solidFill>
                <a:latin typeface="League Spartan"/>
              </a:rPr>
              <a:t>Random images from the internet.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78075" y="1267971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857087" y="1879538"/>
            <a:ext cx="5956731" cy="6527925"/>
          </a:xfrm>
          <a:custGeom>
            <a:avLst/>
            <a:gdLst/>
            <a:ahLst/>
            <a:cxnLst/>
            <a:rect r="r" b="b" t="t" l="l"/>
            <a:pathLst>
              <a:path h="6527925" w="5956731">
                <a:moveTo>
                  <a:pt x="0" y="0"/>
                </a:moveTo>
                <a:lnTo>
                  <a:pt x="5956731" y="0"/>
                </a:lnTo>
                <a:lnTo>
                  <a:pt x="5956731" y="6527924"/>
                </a:lnTo>
                <a:lnTo>
                  <a:pt x="0" y="65279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04950" y="2345718"/>
            <a:ext cx="8573125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League Spartan Bold"/>
              </a:rPr>
              <a:t>Image Preprocessing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04950" y="5105400"/>
            <a:ext cx="8573125" cy="2591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0290" indent="-240145" lvl="1">
              <a:lnSpc>
                <a:spcPts val="3003"/>
              </a:lnSpc>
              <a:spcBef>
                <a:spcPct val="0"/>
              </a:spcBef>
              <a:buFont typeface="Arial"/>
              <a:buChar char="•"/>
            </a:pPr>
            <a:r>
              <a:rPr lang="en-US" sz="2224" spc="133">
                <a:solidFill>
                  <a:srgbClr val="000000"/>
                </a:solidFill>
                <a:latin typeface="League Spartan"/>
              </a:rPr>
              <a:t>T</a:t>
            </a:r>
            <a:r>
              <a:rPr lang="en-US" sz="2224" spc="133" u="none">
                <a:solidFill>
                  <a:srgbClr val="000000"/>
                </a:solidFill>
                <a:latin typeface="League Spartan"/>
              </a:rPr>
              <a:t>echniques Used:</a:t>
            </a:r>
          </a:p>
          <a:p>
            <a:pPr algn="l" marL="480290" indent="-240145" lvl="1">
              <a:lnSpc>
                <a:spcPts val="3003"/>
              </a:lnSpc>
              <a:spcBef>
                <a:spcPct val="0"/>
              </a:spcBef>
              <a:buFont typeface="Arial"/>
              <a:buChar char="•"/>
            </a:pPr>
            <a:r>
              <a:rPr lang="en-US" sz="2224" spc="133" u="none">
                <a:solidFill>
                  <a:srgbClr val="000000"/>
                </a:solidFill>
                <a:latin typeface="League Spartan"/>
              </a:rPr>
              <a:t>Blurring: Applying Gaussian blur.</a:t>
            </a:r>
          </a:p>
          <a:p>
            <a:pPr algn="l" marL="480290" indent="-240145" lvl="1">
              <a:lnSpc>
                <a:spcPts val="3003"/>
              </a:lnSpc>
              <a:spcBef>
                <a:spcPct val="0"/>
              </a:spcBef>
              <a:buFont typeface="Arial"/>
              <a:buChar char="•"/>
            </a:pPr>
            <a:r>
              <a:rPr lang="en-US" sz="2224" spc="133" u="none">
                <a:solidFill>
                  <a:srgbClr val="000000"/>
                </a:solidFill>
                <a:latin typeface="League Spartan"/>
              </a:rPr>
              <a:t>Undersampling: Reducing the number of pixels.</a:t>
            </a:r>
          </a:p>
          <a:p>
            <a:pPr algn="l">
              <a:lnSpc>
                <a:spcPts val="3003"/>
              </a:lnSpc>
              <a:spcBef>
                <a:spcPct val="0"/>
              </a:spcBef>
            </a:pPr>
          </a:p>
          <a:p>
            <a:pPr algn="l" marL="480290" indent="-240145" lvl="1">
              <a:lnSpc>
                <a:spcPts val="3003"/>
              </a:lnSpc>
              <a:spcBef>
                <a:spcPct val="0"/>
              </a:spcBef>
              <a:buFont typeface="Arial"/>
              <a:buChar char="•"/>
            </a:pPr>
            <a:r>
              <a:rPr lang="en-US" sz="2224" spc="133" u="none">
                <a:solidFill>
                  <a:srgbClr val="000000"/>
                </a:solidFill>
                <a:latin typeface="League Spartan"/>
              </a:rPr>
              <a:t>Purpose: Simulate low-resolution images for training the model.</a:t>
            </a:r>
          </a:p>
          <a:p>
            <a:pPr algn="l" marL="0" indent="0" lvl="0">
              <a:lnSpc>
                <a:spcPts val="300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282649">
            <a:off x="753178" y="3852356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780231" y="2037564"/>
            <a:ext cx="5513037" cy="6211873"/>
          </a:xfrm>
          <a:custGeom>
            <a:avLst/>
            <a:gdLst/>
            <a:ahLst/>
            <a:cxnLst/>
            <a:rect r="r" b="b" t="t" l="l"/>
            <a:pathLst>
              <a:path h="6211873" w="5513037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659015" y="2345718"/>
            <a:ext cx="7848753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League Spartan Bold"/>
              </a:rPr>
              <a:t>Model Architecture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659015" y="4807557"/>
            <a:ext cx="7707571" cy="332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119">
                <a:solidFill>
                  <a:srgbClr val="000000"/>
                </a:solidFill>
                <a:latin typeface="League Spartan"/>
              </a:rPr>
              <a:t>SRCNN (Supe</a:t>
            </a:r>
            <a:r>
              <a:rPr lang="en-US" sz="1999" spc="119" u="none">
                <a:solidFill>
                  <a:srgbClr val="000000"/>
                </a:solidFill>
                <a:latin typeface="League Spartan"/>
              </a:rPr>
              <a:t>r-Resolution Convolutional Neural Network)</a:t>
            </a:r>
          </a:p>
          <a:p>
            <a:pPr algn="l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 u="none">
                <a:solidFill>
                  <a:srgbClr val="000000"/>
                </a:solidFill>
                <a:latin typeface="League Spartan"/>
              </a:rPr>
              <a:t>Input Layer: Shape (None, None, 3)</a:t>
            </a:r>
          </a:p>
          <a:p>
            <a:pPr algn="l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 u="none">
                <a:solidFill>
                  <a:srgbClr val="000000"/>
                </a:solidFill>
                <a:latin typeface="League Spartan"/>
              </a:rPr>
              <a:t>Conv Layer 1: 64 filters, kernel size 9x9, ReLU activation</a:t>
            </a:r>
          </a:p>
          <a:p>
            <a:pPr algn="l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 u="none">
                <a:solidFill>
                  <a:srgbClr val="000000"/>
                </a:solidFill>
                <a:latin typeface="League Spartan"/>
              </a:rPr>
              <a:t>Conv Layer 2: 32 filters, kernel size 1x1, ReLU activation</a:t>
            </a:r>
          </a:p>
          <a:p>
            <a:pPr algn="l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 u="none">
                <a:solidFill>
                  <a:srgbClr val="000000"/>
                </a:solidFill>
                <a:latin typeface="League Spartan"/>
              </a:rPr>
              <a:t>Conv Layer 3: 3 filters, kernel size 5x5, linear activation (RGB output)</a:t>
            </a: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51122" y="2787634"/>
            <a:ext cx="10014901" cy="102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2"/>
              </a:lnSpc>
            </a:pPr>
            <a:r>
              <a:rPr lang="en-US" sz="7899">
                <a:solidFill>
                  <a:srgbClr val="000000"/>
                </a:solidFill>
                <a:latin typeface="League Spartan Bold"/>
              </a:rPr>
              <a:t>Training the Model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71159" y="4436858"/>
            <a:ext cx="9844046" cy="299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>
                <a:solidFill>
                  <a:srgbClr val="000000"/>
                </a:solidFill>
                <a:latin typeface="League Spartan"/>
              </a:rPr>
              <a:t>F</a:t>
            </a:r>
            <a:r>
              <a:rPr lang="en-US" sz="1999" spc="119" u="none">
                <a:solidFill>
                  <a:srgbClr val="000000"/>
                </a:solidFill>
                <a:latin typeface="League Spartan"/>
              </a:rPr>
              <a:t>ramework: Google Colab</a:t>
            </a:r>
          </a:p>
          <a:p>
            <a:pPr algn="l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 u="none">
                <a:solidFill>
                  <a:srgbClr val="000000"/>
                </a:solidFill>
                <a:latin typeface="League Spartan"/>
              </a:rPr>
              <a:t>Training Data: Low-resolution and high-resolution image pairs</a:t>
            </a:r>
          </a:p>
          <a:p>
            <a:pPr algn="l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 u="none">
                <a:solidFill>
                  <a:srgbClr val="000000"/>
                </a:solidFill>
                <a:latin typeface="League Spartan"/>
              </a:rPr>
              <a:t>Training Details:</a:t>
            </a:r>
          </a:p>
          <a:p>
            <a:pPr algn="l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 u="none">
                <a:solidFill>
                  <a:srgbClr val="000000"/>
                </a:solidFill>
                <a:latin typeface="League Spartan"/>
              </a:rPr>
              <a:t>Optimizer: Adam</a:t>
            </a:r>
          </a:p>
          <a:p>
            <a:pPr algn="l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 u="none">
                <a:solidFill>
                  <a:srgbClr val="000000"/>
                </a:solidFill>
                <a:latin typeface="League Spartan"/>
              </a:rPr>
              <a:t>Loss Function: Mean Squared Error (MSE)</a:t>
            </a:r>
          </a:p>
          <a:p>
            <a:pPr algn="l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 u="none">
                <a:solidFill>
                  <a:srgbClr val="000000"/>
                </a:solidFill>
                <a:latin typeface="League Spartan"/>
              </a:rPr>
              <a:t>Metric: Peak Signal-to-Noise Ratio (PSNR)</a:t>
            </a:r>
          </a:p>
          <a:p>
            <a:pPr algn="l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 u="none">
                <a:solidFill>
                  <a:srgbClr val="000000"/>
                </a:solidFill>
                <a:latin typeface="League Spartan"/>
              </a:rPr>
              <a:t>Epochs: 10</a:t>
            </a:r>
          </a:p>
          <a:p>
            <a:pPr algn="l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 u="none">
                <a:solidFill>
                  <a:srgbClr val="000000"/>
                </a:solidFill>
                <a:latin typeface="League Spartan"/>
              </a:rPr>
              <a:t>Batch Size: 32</a:t>
            </a: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19907" y="1950456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256115" y="2639048"/>
            <a:ext cx="7181225" cy="5008904"/>
          </a:xfrm>
          <a:custGeom>
            <a:avLst/>
            <a:gdLst/>
            <a:ahLst/>
            <a:cxnLst/>
            <a:rect r="r" b="b" t="t" l="l"/>
            <a:pathLst>
              <a:path h="5008904" w="7181225">
                <a:moveTo>
                  <a:pt x="0" y="0"/>
                </a:moveTo>
                <a:lnTo>
                  <a:pt x="7181225" y="0"/>
                </a:lnTo>
                <a:lnTo>
                  <a:pt x="7181225" y="5008904"/>
                </a:lnTo>
                <a:lnTo>
                  <a:pt x="0" y="50089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04950" y="2859405"/>
            <a:ext cx="8751165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League Spartan Bold"/>
              </a:rPr>
              <a:t>Results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04950" y="4937008"/>
            <a:ext cx="7707571" cy="199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>
                <a:solidFill>
                  <a:srgbClr val="000000"/>
                </a:solidFill>
                <a:latin typeface="League Spartan"/>
              </a:rPr>
              <a:t>M</a:t>
            </a:r>
            <a:r>
              <a:rPr lang="en-US" sz="1999" spc="119" u="none">
                <a:solidFill>
                  <a:srgbClr val="000000"/>
                </a:solidFill>
                <a:latin typeface="League Spartan"/>
              </a:rPr>
              <a:t>odel Performance:</a:t>
            </a:r>
          </a:p>
          <a:p>
            <a:pPr algn="l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 u="none">
                <a:solidFill>
                  <a:srgbClr val="000000"/>
                </a:solidFill>
                <a:latin typeface="League Spartan"/>
              </a:rPr>
              <a:t>Accuracy: 67.68%</a:t>
            </a:r>
          </a:p>
          <a:p>
            <a:pPr algn="l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 u="none">
                <a:solidFill>
                  <a:srgbClr val="000000"/>
                </a:solidFill>
                <a:latin typeface="League Spartan"/>
              </a:rPr>
              <a:t>Visual Comparisons:</a:t>
            </a:r>
          </a:p>
          <a:p>
            <a:pPr algn="l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 u="none">
                <a:solidFill>
                  <a:srgbClr val="000000"/>
                </a:solidFill>
                <a:latin typeface="League Spartan"/>
              </a:rPr>
              <a:t>Examples of low-resolution, high-resolution, and restored images.</a:t>
            </a: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824729"/>
            <a:ext cx="10910396" cy="1754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>
                <a:solidFill>
                  <a:srgbClr val="000000"/>
                </a:solidFill>
                <a:latin typeface="League Spartan Bold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DAGGZdsw4vc</dc:identifier>
  <dcterms:modified xsi:type="dcterms:W3CDTF">2011-08-01T06:04:30Z</dcterms:modified>
  <cp:revision>1</cp:revision>
  <dc:title>Image Super Resolution</dc:title>
</cp:coreProperties>
</file>