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4"/>
  </p:notesMasterIdLst>
  <p:sldIdLst>
    <p:sldId id="257" r:id="rId2"/>
    <p:sldId id="276" r:id="rId3"/>
    <p:sldId id="363" r:id="rId4"/>
    <p:sldId id="467" r:id="rId5"/>
    <p:sldId id="421" r:id="rId6"/>
    <p:sldId id="422" r:id="rId7"/>
    <p:sldId id="423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2" r:id="rId23"/>
    <p:sldId id="453" r:id="rId24"/>
    <p:sldId id="454" r:id="rId25"/>
    <p:sldId id="468" r:id="rId26"/>
    <p:sldId id="469" r:id="rId27"/>
    <p:sldId id="470" r:id="rId28"/>
    <p:sldId id="471" r:id="rId29"/>
    <p:sldId id="472" r:id="rId30"/>
    <p:sldId id="473" r:id="rId31"/>
    <p:sldId id="415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7D31"/>
    <a:srgbClr val="7395D3"/>
    <a:srgbClr val="70AD47"/>
    <a:srgbClr val="D6D6D6"/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>
        <p:scale>
          <a:sx n="50" d="100"/>
          <a:sy n="50" d="100"/>
        </p:scale>
        <p:origin x="-187" y="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604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054877" y="6311900"/>
            <a:ext cx="610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TEKNIK INFORMATIKA</a:t>
            </a:r>
            <a:r>
              <a:rPr lang="en-US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S1 - UNIVERSITAS</a:t>
            </a:r>
            <a:r>
              <a:rPr lang="en-US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DIAN NUSWANTORO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934" y="6311900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TIM STRUKTUR DATA – TI UDINUS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934" y="6311900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TIM STRUKTUR DATA – TI UDINUS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44934" y="6311900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TIM STRUKTUR DATA – TI UDINUS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399364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ID" sz="1900" i="0" dirty="0" smtClean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TEKNIK INFORMATIKA S1</a:t>
            </a:r>
          </a:p>
          <a:p>
            <a:pPr>
              <a:spcBef>
                <a:spcPts val="600"/>
              </a:spcBef>
            </a:pPr>
            <a:r>
              <a:rPr lang="en-ID" sz="1900" i="0" dirty="0" smtClean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UNIVERSITAS DIAN NUSWANTORO</a:t>
            </a:r>
          </a:p>
          <a:p>
            <a:pPr>
              <a:spcBef>
                <a:spcPts val="600"/>
              </a:spcBef>
            </a:pPr>
            <a:r>
              <a:rPr lang="en-ID" sz="1900" i="0" dirty="0" smtClean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ID" sz="1900" i="0" dirty="0">
              <a:latin typeface="Signika" panose="020100030206000000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70642"/>
            <a:ext cx="5907741" cy="20198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Notasi</a:t>
            </a:r>
            <a:r>
              <a:rPr lang="en-US" sz="4800" dirty="0" smtClean="0"/>
              <a:t> – Structure Diagram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Object Oriented 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Analysis and Design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olourful illustration of programmer working Free Vecto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BFD"/>
              </a:clrFrom>
              <a:clrTo>
                <a:srgbClr val="FA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1" b="14590"/>
          <a:stretch/>
        </p:blipFill>
        <p:spPr bwMode="auto">
          <a:xfrm>
            <a:off x="130846" y="2270642"/>
            <a:ext cx="4652227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70148"/>
          </a:xfrm>
        </p:spPr>
        <p:txBody>
          <a:bodyPr/>
          <a:lstStyle/>
          <a:p>
            <a:r>
              <a:rPr lang="en-US" dirty="0"/>
              <a:t>Sequence Diagram</a:t>
            </a:r>
          </a:p>
          <a:p>
            <a:pPr lvl="1"/>
            <a:r>
              <a:rPr lang="en-US" dirty="0"/>
              <a:t>Models the flow of control by time-ordering, depicts the interaction between various objects by of messages passed, with a temporal dimension to it</a:t>
            </a:r>
          </a:p>
          <a:p>
            <a:r>
              <a:rPr lang="en-US" dirty="0"/>
              <a:t>Collaboration diagram</a:t>
            </a:r>
          </a:p>
          <a:p>
            <a:pPr lvl="1"/>
            <a:r>
              <a:rPr lang="en-US" dirty="0"/>
              <a:t>Models the interaction between objects, without the temporal dimension; depict the messages passed between objects</a:t>
            </a:r>
          </a:p>
          <a:p>
            <a:r>
              <a:rPr lang="en-US" dirty="0" err="1"/>
              <a:t>Statechart</a:t>
            </a:r>
            <a:r>
              <a:rPr lang="en-US" dirty="0"/>
              <a:t> diagram</a:t>
            </a:r>
          </a:p>
          <a:p>
            <a:pPr lvl="1"/>
            <a:r>
              <a:rPr lang="en-US" dirty="0"/>
              <a:t>Shows the different state machines and the events that leads to each of these state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268120"/>
          </a:xfrm>
        </p:spPr>
        <p:txBody>
          <a:bodyPr/>
          <a:lstStyle/>
          <a:p>
            <a:r>
              <a:rPr lang="en-US" dirty="0"/>
              <a:t>Activity Diagram</a:t>
            </a:r>
          </a:p>
          <a:p>
            <a:pPr lvl="1"/>
            <a:r>
              <a:rPr lang="en-US" dirty="0"/>
              <a:t>Shows the flow from activity to activity; an “activity” is an ongoing non-atomic execution within a state machine</a:t>
            </a:r>
          </a:p>
          <a:p>
            <a:r>
              <a:rPr lang="en-US" dirty="0"/>
              <a:t>Component Diagram</a:t>
            </a:r>
          </a:p>
          <a:p>
            <a:pPr lvl="1"/>
            <a:r>
              <a:rPr lang="en-US" dirty="0"/>
              <a:t>Shows the physical packaging of software in terms of components and the dependencies between them</a:t>
            </a:r>
          </a:p>
          <a:p>
            <a:r>
              <a:rPr lang="en-US" dirty="0"/>
              <a:t>Deployment Diagram</a:t>
            </a:r>
          </a:p>
          <a:p>
            <a:pPr lvl="1"/>
            <a:r>
              <a:rPr lang="en-US" dirty="0"/>
              <a:t>Shows the configuration of the processing nodes at run-time and the  components that live on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6" t="37930" r="12011" b="31035"/>
          <a:stretch/>
        </p:blipFill>
        <p:spPr bwMode="auto">
          <a:xfrm>
            <a:off x="3094430" y="2286000"/>
            <a:ext cx="6639632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7" t="22369" r="24543" b="22040"/>
          <a:stretch/>
        </p:blipFill>
        <p:spPr bwMode="auto">
          <a:xfrm>
            <a:off x="2873827" y="1846729"/>
            <a:ext cx="7077015" cy="428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and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8" t="24671" r="22509" b="21710"/>
          <a:stretch/>
        </p:blipFill>
        <p:spPr bwMode="auto">
          <a:xfrm>
            <a:off x="2461196" y="2034709"/>
            <a:ext cx="79060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and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3" t="24671" r="21770" b="23684"/>
          <a:stretch/>
        </p:blipFill>
        <p:spPr bwMode="auto">
          <a:xfrm>
            <a:off x="2417387" y="2034709"/>
            <a:ext cx="799371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99446" y="126388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/>
              <a:t>Use Case Diagrams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6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and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99445" y="1538119"/>
            <a:ext cx="8229600" cy="617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/>
              <a:t>Class &amp; Package Diagrams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31908" r="21954" b="15789"/>
          <a:stretch/>
        </p:blipFill>
        <p:spPr bwMode="auto">
          <a:xfrm>
            <a:off x="2420934" y="2034709"/>
            <a:ext cx="798662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11780" y="134890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/>
              <a:t>Interaction Diagrams (Scenarios)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6644" r="22139" b="21381"/>
          <a:stretch/>
        </p:blipFill>
        <p:spPr bwMode="auto">
          <a:xfrm>
            <a:off x="2596733" y="2034709"/>
            <a:ext cx="7635026" cy="399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6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99445" y="136815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/>
              <a:t>Activity Diagrams (Workflow, Interclass Behavior)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3958" r="21954" b="24013"/>
          <a:stretch/>
        </p:blipFill>
        <p:spPr bwMode="auto">
          <a:xfrm>
            <a:off x="2507456" y="2034709"/>
            <a:ext cx="7813579" cy="407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and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26128" y="128794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/>
              <a:t>State Transition Diagrams (</a:t>
            </a:r>
            <a:r>
              <a:rPr lang="en-US" sz="2400" dirty="0" err="1"/>
              <a:t>Intraclass</a:t>
            </a:r>
            <a:r>
              <a:rPr lang="en-US" sz="2400" dirty="0"/>
              <a:t> Behavior)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6644" r="21769" b="21381"/>
          <a:stretch/>
        </p:blipFill>
        <p:spPr bwMode="auto">
          <a:xfrm>
            <a:off x="2382386" y="2034709"/>
            <a:ext cx="791708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0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unified modeling language </a:t>
            </a:r>
            <a:r>
              <a:rPr lang="en-US" dirty="0" err="1" smtClean="0"/>
              <a:t>dan</a:t>
            </a:r>
            <a:r>
              <a:rPr lang="en-US" dirty="0" smtClean="0"/>
              <a:t> structure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9376" y="1371769"/>
            <a:ext cx="8229600" cy="662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/>
              <a:t>Source Code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9934" r="21954" b="18092"/>
          <a:stretch/>
        </p:blipFill>
        <p:spPr bwMode="auto">
          <a:xfrm>
            <a:off x="2349515" y="1846729"/>
            <a:ext cx="8129461" cy="4239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9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and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99446" y="1437615"/>
            <a:ext cx="8229600" cy="6994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/>
              <a:t>Deployment Diagrams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3" t="26316" r="21954" b="21382"/>
          <a:stretch/>
        </p:blipFill>
        <p:spPr bwMode="auto">
          <a:xfrm>
            <a:off x="2413746" y="2034709"/>
            <a:ext cx="8001000" cy="41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4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4842543" cy="3604091"/>
          </a:xfrm>
        </p:spPr>
        <p:txBody>
          <a:bodyPr/>
          <a:lstStyle/>
          <a:p>
            <a:r>
              <a:rPr lang="en-US" dirty="0"/>
              <a:t>UML diagrams can be divided into three categories :</a:t>
            </a:r>
          </a:p>
          <a:p>
            <a:pPr marL="914400" lvl="1" indent="-457200">
              <a:buAutoNum type="arabicPeriod"/>
            </a:pPr>
            <a:r>
              <a:rPr lang="en-US" dirty="0"/>
              <a:t>Structure diagrams</a:t>
            </a:r>
          </a:p>
          <a:p>
            <a:pPr marL="914400" lvl="1" indent="-457200">
              <a:buAutoNum type="arabicPeriod"/>
            </a:pPr>
            <a:r>
              <a:rPr lang="en-US" dirty="0"/>
              <a:t>Behavior diagrams</a:t>
            </a:r>
          </a:p>
          <a:p>
            <a:pPr marL="914400" lvl="1" indent="-457200">
              <a:buAutoNum type="arabicPeriod"/>
            </a:pPr>
            <a:r>
              <a:rPr lang="en-US" dirty="0"/>
              <a:t>Interaction diagrams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5224" y="1403116"/>
            <a:ext cx="46672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20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diagrams show the static architecture of the system irrespective of time</a:t>
            </a:r>
          </a:p>
          <a:p>
            <a:r>
              <a:rPr lang="en-US" dirty="0"/>
              <a:t>Structure diagram may depict:</a:t>
            </a:r>
          </a:p>
          <a:p>
            <a:pPr lvl="1">
              <a:buFontTx/>
              <a:buChar char="-"/>
            </a:pPr>
            <a:r>
              <a:rPr lang="en-US" dirty="0"/>
              <a:t>The architectural organization of the system</a:t>
            </a:r>
          </a:p>
          <a:p>
            <a:pPr lvl="1">
              <a:buFontTx/>
              <a:buChar char="-"/>
            </a:pPr>
            <a:r>
              <a:rPr lang="en-US" dirty="0"/>
              <a:t>The physical elements of the system</a:t>
            </a:r>
          </a:p>
          <a:p>
            <a:pPr marL="457200" lvl="1" indent="0">
              <a:buNone/>
            </a:pPr>
            <a:r>
              <a:rPr lang="en-US" dirty="0"/>
              <a:t>Example :</a:t>
            </a:r>
          </a:p>
          <a:p>
            <a:pPr marL="457200" lvl="1" indent="0">
              <a:buNone/>
            </a:pPr>
            <a:r>
              <a:rPr lang="en-US" dirty="0"/>
              <a:t>Structure diagram for a university system</a:t>
            </a:r>
          </a:p>
          <a:p>
            <a:pPr marL="457200" lvl="1" indent="0">
              <a:buNone/>
            </a:pPr>
            <a:r>
              <a:rPr lang="en-US" dirty="0"/>
              <a:t>Diagram depict of classes such as student, faculty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70148"/>
          </a:xfrm>
        </p:spPr>
        <p:txBody>
          <a:bodyPr/>
          <a:lstStyle/>
          <a:p>
            <a:r>
              <a:rPr lang="en-US" dirty="0"/>
              <a:t>Package Diagram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Component Diagram</a:t>
            </a:r>
          </a:p>
          <a:p>
            <a:r>
              <a:rPr lang="en-US" dirty="0"/>
              <a:t>Deployment Diagram</a:t>
            </a:r>
          </a:p>
          <a:p>
            <a:r>
              <a:rPr lang="en-US" dirty="0"/>
              <a:t>Object Diagram</a:t>
            </a:r>
          </a:p>
          <a:p>
            <a:r>
              <a:rPr lang="en-US" dirty="0"/>
              <a:t>Composite Structure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1040" t="29167" r="18594" b="31230"/>
          <a:stretch>
            <a:fillRect/>
          </a:stretch>
        </p:blipFill>
        <p:spPr bwMode="auto">
          <a:xfrm>
            <a:off x="6243545" y="2034709"/>
            <a:ext cx="5746009" cy="234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40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935072" cy="3933825"/>
          </a:xfrm>
        </p:spPr>
        <p:txBody>
          <a:bodyPr/>
          <a:lstStyle/>
          <a:p>
            <a:r>
              <a:rPr lang="en-US" dirty="0" smtClean="0"/>
              <a:t>Classes may be grouped into packages and packages may reside in other packages</a:t>
            </a:r>
          </a:p>
          <a:p>
            <a:r>
              <a:rPr lang="en-US" dirty="0" smtClean="0"/>
              <a:t>These diagram show packages and dependencies among them</a:t>
            </a:r>
          </a:p>
          <a:p>
            <a:pPr marL="457200" lvl="1" indent="0">
              <a:buNone/>
            </a:pPr>
            <a:r>
              <a:rPr lang="en-US" dirty="0" smtClean="0"/>
              <a:t>- Whether a change in one package may affect other packages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55" y="2034709"/>
            <a:ext cx="52006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5576104" cy="3604091"/>
          </a:xfrm>
        </p:spPr>
        <p:txBody>
          <a:bodyPr/>
          <a:lstStyle/>
          <a:p>
            <a:r>
              <a:rPr lang="en-US" dirty="0" smtClean="0"/>
              <a:t>Class diagram show the classes, their methods and fields</a:t>
            </a:r>
          </a:p>
          <a:p>
            <a:r>
              <a:rPr lang="en-US" dirty="0" smtClean="0"/>
              <a:t>Each class is represented by a box, which is divided into three rectangles:</a:t>
            </a:r>
          </a:p>
          <a:p>
            <a:pPr lvl="1">
              <a:buFontTx/>
              <a:buChar char="-"/>
            </a:pPr>
            <a:r>
              <a:rPr lang="en-US" dirty="0" smtClean="0"/>
              <a:t>The first box: name of class</a:t>
            </a:r>
          </a:p>
          <a:p>
            <a:pPr lvl="1">
              <a:buFontTx/>
              <a:buChar char="-"/>
            </a:pPr>
            <a:r>
              <a:rPr lang="en-US" dirty="0" smtClean="0"/>
              <a:t>The second box: attribute and type</a:t>
            </a:r>
          </a:p>
          <a:p>
            <a:pPr lvl="1">
              <a:buFontTx/>
              <a:buChar char="-"/>
            </a:pPr>
            <a:r>
              <a:rPr lang="en-US" dirty="0" smtClean="0"/>
              <a:t>The third box: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32" y="2165116"/>
            <a:ext cx="47529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889352" cy="41527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Components are software entities that satisfy certain functional requirements specified by interfaces.</a:t>
            </a:r>
          </a:p>
          <a:p>
            <a:r>
              <a:rPr lang="en-US" dirty="0" smtClean="0"/>
              <a:t>These diagrams show the details of components</a:t>
            </a:r>
          </a:p>
          <a:p>
            <a:r>
              <a:rPr lang="en-US" dirty="0" smtClean="0"/>
              <a:t>The relationship between provided and required interfaces helps the reader understand the design better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65" y="2034709"/>
            <a:ext cx="4605328" cy="29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965552" cy="43965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object-oriented system consist of a number of executable file sometimes distributed across multiple computing elements</a:t>
            </a:r>
          </a:p>
          <a:p>
            <a:r>
              <a:rPr lang="en-US" dirty="0" smtClean="0"/>
              <a:t>The diagram show the assignment of executable files on the computing elements and the communication that involves between these entities</a:t>
            </a:r>
          </a:p>
          <a:p>
            <a:r>
              <a:rPr lang="en-US" dirty="0" smtClean="0"/>
              <a:t>In other word, the deployment diagram depicts the configuration of the finished product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0" y="2185986"/>
            <a:ext cx="5504240" cy="27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935072" cy="4274651"/>
          </a:xfrm>
        </p:spPr>
        <p:txBody>
          <a:bodyPr/>
          <a:lstStyle/>
          <a:p>
            <a:r>
              <a:rPr lang="en-US" dirty="0" smtClean="0"/>
              <a:t>Object diagram used to show how objects are related and used at runtime</a:t>
            </a:r>
          </a:p>
          <a:p>
            <a:r>
              <a:rPr lang="en-US" dirty="0" smtClean="0"/>
              <a:t>An instantiation of class diagram</a:t>
            </a:r>
          </a:p>
          <a:p>
            <a:r>
              <a:rPr lang="en-US" dirty="0" smtClean="0"/>
              <a:t>Allow you to think of concrete objects, rather than abstract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04" y="2183130"/>
            <a:ext cx="5255895" cy="24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class </a:t>
            </a:r>
            <a:r>
              <a:rPr lang="en-US" dirty="0" err="1" smtClean="0"/>
              <a:t>dalam</a:t>
            </a:r>
            <a:r>
              <a:rPr lang="en-US" dirty="0" smtClean="0"/>
              <a:t> structure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Structure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965552" cy="43051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Composite structure diagram provide the details of a structural element such as a class</a:t>
            </a:r>
          </a:p>
          <a:p>
            <a:r>
              <a:rPr lang="en-US" dirty="0" smtClean="0"/>
              <a:t>The composite structure diagram for such a system would show these parts and exhibit the relationship between them helping the reader understand the details</a:t>
            </a:r>
          </a:p>
          <a:p>
            <a:r>
              <a:rPr lang="en-US" dirty="0" smtClean="0"/>
              <a:t>For example: rectangle contains 4 lines. Each of the four lines that is an edge of the rectangle is intuitively a </a:t>
            </a:r>
            <a:r>
              <a:rPr lang="en-US" dirty="0" err="1" smtClean="0"/>
              <a:t>paprt</a:t>
            </a:r>
            <a:r>
              <a:rPr lang="en-US" dirty="0" smtClean="0"/>
              <a:t> of the rectangle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55" y="2444199"/>
            <a:ext cx="5263118" cy="22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, Robert A. </a:t>
            </a:r>
            <a:r>
              <a:rPr lang="en-US" dirty="0" err="1"/>
              <a:t>Maksimchuk</a:t>
            </a:r>
            <a:r>
              <a:rPr lang="en-US" dirty="0"/>
              <a:t>, Michael W. Engle, Bobby </a:t>
            </a:r>
            <a:r>
              <a:rPr lang="en-US" dirty="0" err="1"/>
              <a:t>J.Young</a:t>
            </a:r>
            <a:r>
              <a:rPr lang="en-US" dirty="0"/>
              <a:t>, Jim </a:t>
            </a:r>
            <a:r>
              <a:rPr lang="en-US" dirty="0" err="1"/>
              <a:t>Conallen</a:t>
            </a:r>
            <a:r>
              <a:rPr lang="en-US" dirty="0"/>
              <a:t>, Kelli A. Houston, Object Oriented Analysis and Design, 2011, Springer, Universities Press</a:t>
            </a:r>
          </a:p>
          <a:p>
            <a:r>
              <a:rPr lang="en-US" dirty="0"/>
              <a:t>Brahma </a:t>
            </a:r>
            <a:r>
              <a:rPr lang="en-US" dirty="0" err="1"/>
              <a:t>Dathan</a:t>
            </a:r>
            <a:r>
              <a:rPr lang="en-US" dirty="0"/>
              <a:t>, </a:t>
            </a:r>
            <a:r>
              <a:rPr lang="en-US" dirty="0" err="1"/>
              <a:t>Sarnath</a:t>
            </a:r>
            <a:r>
              <a:rPr lang="en-US" dirty="0"/>
              <a:t> </a:t>
            </a:r>
            <a:r>
              <a:rPr lang="en-US" dirty="0" err="1"/>
              <a:t>Ramnath</a:t>
            </a:r>
            <a:r>
              <a:rPr lang="en-US" dirty="0"/>
              <a:t>, Undergraduate Topics in Computer Science: Object Oriented Analysis and Design with Application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edition, 2007, </a:t>
            </a:r>
            <a:r>
              <a:rPr lang="en-US" dirty="0" err="1" smtClean="0"/>
              <a:t>Springer:Universities</a:t>
            </a:r>
            <a:r>
              <a:rPr lang="en-US" dirty="0" smtClean="0"/>
              <a:t>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6777714" cy="1438761"/>
          </a:xfrm>
        </p:spPr>
        <p:txBody>
          <a:bodyPr>
            <a:normAutofit/>
          </a:bodyPr>
          <a:lstStyle/>
          <a:p>
            <a:r>
              <a:rPr lang="en-US" sz="8000" b="1" i="0" dirty="0" smtClean="0"/>
              <a:t>TERIMA KASIH</a:t>
            </a:r>
            <a:endParaRPr lang="en-ID" sz="8000" b="1" i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09800" y="4648201"/>
            <a:ext cx="3505200" cy="650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Business Process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057401" y="5638800"/>
            <a:ext cx="8077199" cy="83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smtClean="0"/>
              <a:t>Modeling</a:t>
            </a:r>
            <a:r>
              <a:rPr lang="en-US" dirty="0" smtClean="0"/>
              <a:t> capture important part of system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(James Rumbaugh)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319384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1" y="1905000"/>
            <a:ext cx="25145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743200"/>
            <a:ext cx="1676400" cy="153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7010400" y="4759326"/>
            <a:ext cx="3276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105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105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105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8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8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endParaRPr lang="en-US" sz="2800" kern="0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en-US" sz="28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2800" kern="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</a:t>
            </a:r>
            <a:r>
              <a:rPr lang="en-US" sz="28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879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is a modeling language, not methodology or process</a:t>
            </a:r>
          </a:p>
          <a:p>
            <a:r>
              <a:rPr lang="en-US" dirty="0"/>
              <a:t>UML is modeling language for visualizing, specifying, constructing, and documenting the artifacts of software systems</a:t>
            </a:r>
          </a:p>
          <a:p>
            <a:r>
              <a:rPr lang="en-US" dirty="0" smtClean="0"/>
              <a:t>Notation called UML is important for documenting object-oriented system (Brahma </a:t>
            </a:r>
            <a:r>
              <a:rPr lang="en-US" dirty="0" err="1" smtClean="0"/>
              <a:t>Dathan</a:t>
            </a:r>
            <a:r>
              <a:rPr lang="en-US" dirty="0" smtClean="0"/>
              <a:t>, </a:t>
            </a:r>
            <a:r>
              <a:rPr lang="en-US" dirty="0" err="1" smtClean="0"/>
              <a:t>Sarnath</a:t>
            </a:r>
            <a:r>
              <a:rPr lang="en-US" dirty="0" smtClean="0"/>
              <a:t> </a:t>
            </a:r>
            <a:r>
              <a:rPr lang="en-US" dirty="0" err="1" smtClean="0"/>
              <a:t>Ramnath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0875" y="4572958"/>
            <a:ext cx="7786742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0000FF"/>
                </a:solidFill>
                <a:latin typeface="Candara" panose="020E0502030303020204" pitchFamily="34" charset="0"/>
                <a:cs typeface="Calibri" pitchFamily="34" charset="0"/>
              </a:rPr>
              <a:t>UML provides a pictorial and graphical notation for documenting the artifacts such as classes, objects, and packages that make up an OO systems</a:t>
            </a:r>
            <a:endParaRPr lang="id-ID" sz="2600" dirty="0" smtClean="0">
              <a:solidFill>
                <a:srgbClr val="0000FF"/>
              </a:solidFill>
              <a:latin typeface="Candara" panose="020E050203030302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Visualizing</a:t>
            </a:r>
          </a:p>
          <a:p>
            <a:pPr lvl="1"/>
            <a:r>
              <a:rPr lang="en-US" dirty="0"/>
              <a:t>A graphical notation articulates and unambiguously</a:t>
            </a:r>
          </a:p>
          <a:p>
            <a:pPr lvl="1"/>
            <a:r>
              <a:rPr lang="en-US" dirty="0"/>
              <a:t>Communicates the overall view of the system(problem-domain)</a:t>
            </a:r>
          </a:p>
          <a:p>
            <a:endParaRPr lang="en-US" dirty="0"/>
          </a:p>
          <a:p>
            <a:r>
              <a:rPr lang="en-US" b="1" dirty="0"/>
              <a:t>Specifying</a:t>
            </a:r>
          </a:p>
          <a:p>
            <a:pPr lvl="1"/>
            <a:r>
              <a:rPr lang="en-US" dirty="0"/>
              <a:t>UML provides the means to model precisely, unambiguously and completely the system in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Constructing</a:t>
            </a:r>
          </a:p>
          <a:p>
            <a:pPr lvl="1"/>
            <a:r>
              <a:rPr lang="en-US" dirty="0"/>
              <a:t>Model built with UML have a “design” dimension</a:t>
            </a:r>
          </a:p>
          <a:p>
            <a:pPr lvl="1"/>
            <a:endParaRPr lang="en-US" dirty="0"/>
          </a:p>
          <a:p>
            <a:r>
              <a:rPr lang="en-US" b="1" dirty="0"/>
              <a:t>Documenting</a:t>
            </a:r>
          </a:p>
          <a:p>
            <a:pPr lvl="1"/>
            <a:r>
              <a:rPr lang="en-US" dirty="0"/>
              <a:t>Every software project involves a lot of documentation – from the inception phase to the 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8" t="28618" r="27872" b="14473"/>
          <a:stretch/>
        </p:blipFill>
        <p:spPr bwMode="auto">
          <a:xfrm>
            <a:off x="1541928" y="1846729"/>
            <a:ext cx="6811702" cy="444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21162"/>
          </a:xfrm>
        </p:spPr>
        <p:txBody>
          <a:bodyPr/>
          <a:lstStyle/>
          <a:p>
            <a:r>
              <a:rPr lang="en-US" dirty="0"/>
              <a:t>Class Diagrams</a:t>
            </a:r>
          </a:p>
          <a:p>
            <a:pPr lvl="1"/>
            <a:r>
              <a:rPr lang="en-US" dirty="0"/>
              <a:t>Diagram shows a set of classes, interfaces, collaborations and their relationships. Models the static view of the system</a:t>
            </a:r>
          </a:p>
          <a:p>
            <a:r>
              <a:rPr lang="en-US" dirty="0"/>
              <a:t>Object diagram</a:t>
            </a:r>
          </a:p>
          <a:p>
            <a:pPr lvl="1"/>
            <a:r>
              <a:rPr lang="en-US" dirty="0"/>
              <a:t>Snapshot of a class diagram; models the instances of things contained in a class diagram</a:t>
            </a:r>
          </a:p>
          <a:p>
            <a:r>
              <a:rPr lang="en-US" dirty="0"/>
              <a:t>Use case diagram</a:t>
            </a:r>
          </a:p>
          <a:p>
            <a:pPr lvl="1"/>
            <a:r>
              <a:rPr lang="en-US" dirty="0"/>
              <a:t>Shows a set of “use cases”, the actor and their relationships</a:t>
            </a:r>
          </a:p>
          <a:p>
            <a:pPr lvl="1"/>
            <a:r>
              <a:rPr lang="en-US" dirty="0"/>
              <a:t>What the system is expected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4838</TotalTime>
  <Words>863</Words>
  <Application>Microsoft Office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Candara</vt:lpstr>
      <vt:lpstr>Signika</vt:lpstr>
      <vt:lpstr>Tahoma</vt:lpstr>
      <vt:lpstr>Times New Roman</vt:lpstr>
      <vt:lpstr>1_Custom Design</vt:lpstr>
      <vt:lpstr>Notasi – Structure Diagram</vt:lpstr>
      <vt:lpstr>Capaian Pembelajaran</vt:lpstr>
      <vt:lpstr>Tujuan Pembelajaran</vt:lpstr>
      <vt:lpstr>Why Modeling ?</vt:lpstr>
      <vt:lpstr>Unified Modeling Language</vt:lpstr>
      <vt:lpstr>Unified Modeling Language</vt:lpstr>
      <vt:lpstr>Unified Modeling Language</vt:lpstr>
      <vt:lpstr>UML Diagrams</vt:lpstr>
      <vt:lpstr>UML Diagrams</vt:lpstr>
      <vt:lpstr>UML Diagrams</vt:lpstr>
      <vt:lpstr>UML Diagrams</vt:lpstr>
      <vt:lpstr>Dimensions</vt:lpstr>
      <vt:lpstr>UML Diagrams</vt:lpstr>
      <vt:lpstr>Diagrams and Process</vt:lpstr>
      <vt:lpstr>Diagrams and Process</vt:lpstr>
      <vt:lpstr>Diagrams and Process</vt:lpstr>
      <vt:lpstr>Diagram and Process</vt:lpstr>
      <vt:lpstr>Diagram and Process</vt:lpstr>
      <vt:lpstr>Diagrams and Process</vt:lpstr>
      <vt:lpstr>Texts and Process</vt:lpstr>
      <vt:lpstr>Diagrams and Process</vt:lpstr>
      <vt:lpstr>Unified Modeling Language</vt:lpstr>
      <vt:lpstr>Structure Diagrams</vt:lpstr>
      <vt:lpstr>Structure Diagrams</vt:lpstr>
      <vt:lpstr>Package Diagram</vt:lpstr>
      <vt:lpstr>Class Diagram</vt:lpstr>
      <vt:lpstr>Component Diagram</vt:lpstr>
      <vt:lpstr>Deployment Diagram</vt:lpstr>
      <vt:lpstr>Object Diagram</vt:lpstr>
      <vt:lpstr>Composite Structure Diagram</vt:lpstr>
      <vt:lpstr>Referensi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DanangWU</cp:lastModifiedBy>
  <cp:revision>388</cp:revision>
  <dcterms:created xsi:type="dcterms:W3CDTF">2020-07-23T01:18:59Z</dcterms:created>
  <dcterms:modified xsi:type="dcterms:W3CDTF">2021-03-01T07:23:57Z</dcterms:modified>
</cp:coreProperties>
</file>