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257" r:id="rId2"/>
    <p:sldId id="258" r:id="rId3"/>
    <p:sldId id="260" r:id="rId4"/>
    <p:sldId id="264" r:id="rId5"/>
    <p:sldId id="275" r:id="rId6"/>
    <p:sldId id="265" r:id="rId7"/>
    <p:sldId id="276" r:id="rId8"/>
    <p:sldId id="267" r:id="rId9"/>
    <p:sldId id="270"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96C0E-0632-4DB9-9CF7-5166517F2011}" type="datetimeFigureOut">
              <a:rPr lang="en-US" smtClean="0"/>
              <a:t>10/27/2019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9A574-9420-46F8-BBCA-F6DA90FF9379}" type="slidenum">
              <a:rPr lang="en-US" smtClean="0"/>
              <a:t>‹#›</a:t>
            </a:fld>
            <a:endParaRPr lang="en-US"/>
          </a:p>
        </p:txBody>
      </p:sp>
    </p:spTree>
    <p:extLst>
      <p:ext uri="{BB962C8B-B14F-4D97-AF65-F5344CB8AC3E}">
        <p14:creationId xmlns:p14="http://schemas.microsoft.com/office/powerpoint/2010/main" val="1791765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105780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341028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6715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882383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2286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395717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3695816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418947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60548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31065-A03F-4E2C-A4E0-7A4F9A206815}" type="datetimeFigureOut">
              <a:rPr lang="en-US" smtClean="0"/>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64142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E31065-A03F-4E2C-A4E0-7A4F9A206815}"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227285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E31065-A03F-4E2C-A4E0-7A4F9A206815}" type="datetimeFigureOut">
              <a:rPr lang="en-US" smtClean="0"/>
              <a:t>10/27/2019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12530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E31065-A03F-4E2C-A4E0-7A4F9A206815}" type="datetimeFigureOut">
              <a:rPr lang="en-US" smtClean="0"/>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192478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31065-A03F-4E2C-A4E0-7A4F9A206815}" type="datetimeFigureOut">
              <a:rPr lang="en-US" smtClean="0"/>
              <a:t>10/27/2019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348425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31065-A03F-4E2C-A4E0-7A4F9A206815}"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298936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31065-A03F-4E2C-A4E0-7A4F9A206815}" type="datetimeFigureOut">
              <a:rPr lang="en-US" smtClean="0"/>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B411E5-EE2E-4438-B17A-A4BB93E8CB4B}" type="slidenum">
              <a:rPr lang="en-US" smtClean="0"/>
              <a:t>‹#›</a:t>
            </a:fld>
            <a:endParaRPr lang="en-US"/>
          </a:p>
        </p:txBody>
      </p:sp>
    </p:spTree>
    <p:extLst>
      <p:ext uri="{BB962C8B-B14F-4D97-AF65-F5344CB8AC3E}">
        <p14:creationId xmlns:p14="http://schemas.microsoft.com/office/powerpoint/2010/main" val="220080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E31065-A03F-4E2C-A4E0-7A4F9A206815}" type="datetimeFigureOut">
              <a:rPr lang="en-US" smtClean="0"/>
              <a:t>10/27/2019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B411E5-EE2E-4438-B17A-A4BB93E8CB4B}" type="slidenum">
              <a:rPr lang="en-US" smtClean="0"/>
              <a:t>‹#›</a:t>
            </a:fld>
            <a:endParaRPr lang="en-US"/>
          </a:p>
        </p:txBody>
      </p:sp>
    </p:spTree>
    <p:extLst>
      <p:ext uri="{BB962C8B-B14F-4D97-AF65-F5344CB8AC3E}">
        <p14:creationId xmlns:p14="http://schemas.microsoft.com/office/powerpoint/2010/main" val="312518315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3939885"/>
            <a:ext cx="8689975" cy="2227262"/>
          </a:xfrm>
        </p:spPr>
        <p:txBody>
          <a:bodyPr>
            <a:normAutofit fontScale="90000"/>
          </a:bodyPr>
          <a:lstStyle/>
          <a:p>
            <a:pPr eaLnBrk="1" fontAlgn="auto" hangingPunct="1">
              <a:spcAft>
                <a:spcPts val="0"/>
              </a:spcAft>
              <a:defRPr/>
            </a:pPr>
            <a:r>
              <a:rPr lang="en-ID" b="1" dirty="0" smtClean="0">
                <a:solidFill>
                  <a:srgbClr val="0070C0"/>
                </a:solidFill>
              </a:rPr>
              <a:t/>
            </a:r>
            <a:br>
              <a:rPr lang="en-ID" b="1" dirty="0" smtClean="0">
                <a:solidFill>
                  <a:srgbClr val="0070C0"/>
                </a:solidFill>
              </a:rPr>
            </a:br>
            <a:r>
              <a:rPr lang="en-ID" b="1" dirty="0">
                <a:solidFill>
                  <a:srgbClr val="0070C0"/>
                </a:solidFill>
              </a:rPr>
              <a:t/>
            </a:r>
            <a:br>
              <a:rPr lang="en-ID" b="1" dirty="0">
                <a:solidFill>
                  <a:srgbClr val="0070C0"/>
                </a:solidFill>
              </a:rPr>
            </a:br>
            <a:r>
              <a:rPr lang="en-ID" b="1" dirty="0" smtClean="0">
                <a:solidFill>
                  <a:srgbClr val="0070C0"/>
                </a:solidFill>
              </a:rPr>
              <a:t>BAGAIMANA ISLAM </a:t>
            </a:r>
            <a:r>
              <a:rPr lang="en-ID" b="1" dirty="0">
                <a:solidFill>
                  <a:srgbClr val="0070C0"/>
                </a:solidFill>
              </a:rPr>
              <a:t>MENGHADAPI TANTANGAN </a:t>
            </a:r>
            <a:r>
              <a:rPr lang="en-ID" b="1" dirty="0" smtClean="0">
                <a:solidFill>
                  <a:srgbClr val="0070C0"/>
                </a:solidFill>
              </a:rPr>
              <a:t>MODERNISASI</a:t>
            </a:r>
            <a:br>
              <a:rPr lang="en-ID" b="1" dirty="0" smtClean="0">
                <a:solidFill>
                  <a:srgbClr val="0070C0"/>
                </a:solidFill>
              </a:rPr>
            </a:br>
            <a:r>
              <a:rPr lang="en-ID" b="1" dirty="0" err="1" smtClean="0">
                <a:solidFill>
                  <a:srgbClr val="0070C0"/>
                </a:solidFill>
              </a:rPr>
              <a:t>Bagian</a:t>
            </a:r>
            <a:r>
              <a:rPr lang="en-ID" b="1" dirty="0" smtClean="0">
                <a:solidFill>
                  <a:srgbClr val="0070C0"/>
                </a:solidFill>
              </a:rPr>
              <a:t> </a:t>
            </a:r>
            <a:r>
              <a:rPr lang="en-ID" b="1" dirty="0" err="1" smtClean="0">
                <a:solidFill>
                  <a:srgbClr val="0070C0"/>
                </a:solidFill>
              </a:rPr>
              <a:t>ke</a:t>
            </a:r>
            <a:r>
              <a:rPr lang="en-ID" b="1" dirty="0" smtClean="0">
                <a:solidFill>
                  <a:srgbClr val="0070C0"/>
                </a:solidFill>
              </a:rPr>
              <a:t> II</a:t>
            </a:r>
            <a:r>
              <a:rPr lang="id-ID" dirty="0">
                <a:latin typeface="Arial Narrow" panose="020B0606020202030204" pitchFamily="34" charset="0"/>
              </a:rPr>
              <a:t/>
            </a:r>
            <a:br>
              <a:rPr lang="id-ID" dirty="0">
                <a:latin typeface="Arial Narrow" panose="020B0606020202030204" pitchFamily="34" charset="0"/>
              </a:rPr>
            </a:br>
            <a:endParaRPr lang="id-ID" b="1" dirty="0">
              <a:solidFill>
                <a:srgbClr val="0070C0"/>
              </a:solidFill>
            </a:endParaRPr>
          </a:p>
        </p:txBody>
      </p:sp>
      <p:sp>
        <p:nvSpPr>
          <p:cNvPr id="5" name="Rectangle 4">
            <a:extLst/>
          </p:cNvPr>
          <p:cNvSpPr/>
          <p:nvPr/>
        </p:nvSpPr>
        <p:spPr>
          <a:xfrm>
            <a:off x="0" y="1138238"/>
            <a:ext cx="12192000" cy="566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kumimoji="1" lang="id-ID" dirty="0">
              <a:solidFill>
                <a:prstClr val="white"/>
              </a:solidFill>
              <a:latin typeface="Ubuntu"/>
            </a:endParaRPr>
          </a:p>
        </p:txBody>
      </p:sp>
      <p:sp>
        <p:nvSpPr>
          <p:cNvPr id="6" name="TextBox 5"/>
          <p:cNvSpPr txBox="1">
            <a:spLocks noChangeArrowheads="1"/>
          </p:cNvSpPr>
          <p:nvPr/>
        </p:nvSpPr>
        <p:spPr bwMode="auto">
          <a:xfrm>
            <a:off x="0" y="1220788"/>
            <a:ext cx="5178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defTabSz="914400" eaLnBrk="1" hangingPunct="1">
              <a:lnSpc>
                <a:spcPct val="100000"/>
              </a:lnSpc>
              <a:spcBef>
                <a:spcPct val="0"/>
              </a:spcBef>
              <a:buClrTx/>
              <a:buFontTx/>
              <a:buNone/>
            </a:pPr>
            <a:r>
              <a:rPr lang="en-ID" altLang="id-ID">
                <a:solidFill>
                  <a:srgbClr val="FFFFFF"/>
                </a:solidFill>
                <a:latin typeface="Arial" panose="020B0604020202020204" pitchFamily="34" charset="0"/>
                <a:cs typeface="Arial" panose="020B0604020202020204" pitchFamily="34" charset="0"/>
              </a:rPr>
              <a:t>Agama </a:t>
            </a:r>
            <a:r>
              <a:rPr lang="id-ID" altLang="id-ID">
                <a:solidFill>
                  <a:srgbClr val="FFFFFF"/>
                </a:solidFill>
                <a:latin typeface="Arial" panose="020B0604020202020204" pitchFamily="34" charset="0"/>
                <a:cs typeface="Arial" panose="020B0604020202020204" pitchFamily="34" charset="0"/>
              </a:rPr>
              <a:t>Islam</a:t>
            </a:r>
            <a:r>
              <a:rPr lang="en-ID" altLang="id-ID">
                <a:solidFill>
                  <a:srgbClr val="FFFFFF"/>
                </a:solidFill>
                <a:latin typeface="Arial" panose="020B0604020202020204" pitchFamily="34" charset="0"/>
                <a:cs typeface="Arial" panose="020B0604020202020204" pitchFamily="34" charset="0"/>
              </a:rPr>
              <a:t> I</a:t>
            </a:r>
            <a:endParaRPr lang="id-ID" altLang="id-ID">
              <a:solidFill>
                <a:srgbClr val="FFFFFF"/>
              </a:solidFill>
              <a:latin typeface="Arial" panose="020B0604020202020204" pitchFamily="34" charset="0"/>
              <a:cs typeface="Arial" panose="020B0604020202020204" pitchFamily="34" charset="0"/>
            </a:endParaRPr>
          </a:p>
        </p:txBody>
      </p:sp>
      <p:sp>
        <p:nvSpPr>
          <p:cNvPr id="8" name="TextBox 7"/>
          <p:cNvSpPr txBox="1">
            <a:spLocks noChangeArrowheads="1"/>
          </p:cNvSpPr>
          <p:nvPr/>
        </p:nvSpPr>
        <p:spPr bwMode="auto">
          <a:xfrm>
            <a:off x="7118350" y="1220788"/>
            <a:ext cx="5073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defTabSz="914400" eaLnBrk="1" hangingPunct="1">
              <a:lnSpc>
                <a:spcPct val="100000"/>
              </a:lnSpc>
              <a:spcBef>
                <a:spcPct val="0"/>
              </a:spcBef>
              <a:buClrTx/>
              <a:buFontTx/>
              <a:buNone/>
            </a:pPr>
            <a:r>
              <a:rPr lang="en-ID" altLang="id-ID">
                <a:solidFill>
                  <a:srgbClr val="FFFFFF"/>
                </a:solidFill>
                <a:latin typeface="Arial" panose="020B0604020202020204" pitchFamily="34" charset="0"/>
                <a:cs typeface="Arial" panose="020B0604020202020204" pitchFamily="34" charset="0"/>
              </a:rPr>
              <a:t>MKWU </a:t>
            </a:r>
            <a:r>
              <a:rPr lang="id-ID" altLang="id-ID">
                <a:solidFill>
                  <a:srgbClr val="FFFFFF"/>
                </a:solidFill>
                <a:latin typeface="Arial" panose="020B0604020202020204" pitchFamily="34" charset="0"/>
                <a:cs typeface="Arial" panose="020B0604020202020204" pitchFamily="34" charset="0"/>
              </a:rPr>
              <a:t>UNIVERSITAS AIRLANGGA</a:t>
            </a:r>
          </a:p>
        </p:txBody>
      </p:sp>
      <p:sp>
        <p:nvSpPr>
          <p:cNvPr id="7" name="Rectangle 6">
            <a:extLst/>
          </p:cNvPr>
          <p:cNvSpPr/>
          <p:nvPr/>
        </p:nvSpPr>
        <p:spPr>
          <a:xfrm>
            <a:off x="0" y="1795463"/>
            <a:ext cx="12192000" cy="111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fontAlgn="auto" hangingPunct="1">
              <a:spcBef>
                <a:spcPts val="0"/>
              </a:spcBef>
              <a:spcAft>
                <a:spcPts val="0"/>
              </a:spcAft>
              <a:defRPr/>
            </a:pPr>
            <a:endParaRPr kumimoji="1" lang="id-ID">
              <a:solidFill>
                <a:prstClr val="white"/>
              </a:solidFill>
              <a:latin typeface="Ubuntu"/>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4937" y="451644"/>
            <a:ext cx="19399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6319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2" presetClass="entr" presetSubtype="2"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righ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8"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19125"/>
            <a:ext cx="10363200" cy="1092200"/>
          </a:xfrm>
        </p:spPr>
        <p:txBody>
          <a:bodyPr/>
          <a:lstStyle/>
          <a:p>
            <a:pPr>
              <a:defRPr/>
            </a:pPr>
            <a:r>
              <a:rPr lang="en-US" sz="3200" dirty="0" err="1" smtClean="0">
                <a:latin typeface="Arial Rounded MT Bold" panose="020F0704030504030204" pitchFamily="34" charset="0"/>
              </a:rPr>
              <a:t>Membangun</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Argumen</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tentang</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Kompatibel</a:t>
            </a:r>
            <a:r>
              <a:rPr lang="en-US" sz="3200" dirty="0" smtClean="0">
                <a:latin typeface="Arial Rounded MT Bold" panose="020F0704030504030204" pitchFamily="34" charset="0"/>
              </a:rPr>
              <a:t> Islam </a:t>
            </a:r>
            <a:r>
              <a:rPr lang="en-US" sz="3200" dirty="0" err="1" smtClean="0">
                <a:latin typeface="Arial Rounded MT Bold" panose="020F0704030504030204" pitchFamily="34" charset="0"/>
              </a:rPr>
              <a:t>dan</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Tantangan</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Modernisasi</a:t>
            </a:r>
            <a:endParaRPr lang="en-US" sz="3200" dirty="0">
              <a:latin typeface="Arial Rounded MT Bold" panose="020F0704030504030204" pitchFamily="34" charset="0"/>
            </a:endParaRPr>
          </a:p>
        </p:txBody>
      </p:sp>
      <p:sp>
        <p:nvSpPr>
          <p:cNvPr id="3" name="Content Placeholder 2"/>
          <p:cNvSpPr>
            <a:spLocks noGrp="1"/>
          </p:cNvSpPr>
          <p:nvPr>
            <p:ph idx="1"/>
          </p:nvPr>
        </p:nvSpPr>
        <p:spPr>
          <a:xfrm>
            <a:off x="914400" y="1854200"/>
            <a:ext cx="10363200" cy="4402138"/>
          </a:xfrm>
          <a:prstGeom prst="rect">
            <a:avLst/>
          </a:prstGeom>
        </p:spPr>
        <p:txBody>
          <a:bodyPr/>
          <a:lstStyle/>
          <a:p>
            <a:pPr marL="0" indent="0" algn="just">
              <a:buSzPct val="50000"/>
              <a:buFont typeface="Arial" panose="020B0604020202020204" pitchFamily="34" charset="0"/>
              <a:buNone/>
              <a:defRPr/>
            </a:pPr>
            <a:r>
              <a:rPr lang="id-ID" sz="2800" dirty="0">
                <a:solidFill>
                  <a:sysClr val="windowText" lastClr="000000"/>
                </a:solidFill>
                <a:latin typeface="Aparajita" pitchFamily="34" charset="0"/>
                <a:cs typeface="Aparajita" pitchFamily="34" charset="0"/>
              </a:rPr>
              <a:t>Modern adalah perubahan sikap dan pandangan dari tradisional ke rasional, dari primordial ke logis dan nalar. Terdapat beberapa karakteristik dalam ajaran islam, yaitu:</a:t>
            </a:r>
          </a:p>
          <a:p>
            <a:pPr marL="0" indent="0" algn="just">
              <a:buSzPct val="50000"/>
              <a:buFont typeface="Arial" panose="020B0604020202020204" pitchFamily="34" charset="0"/>
              <a:buNone/>
              <a:defRPr/>
            </a:pPr>
            <a:r>
              <a:rPr lang="id-ID" sz="2800" dirty="0">
                <a:solidFill>
                  <a:sysClr val="windowText" lastClr="000000"/>
                </a:solidFill>
                <a:latin typeface="Aparajita" pitchFamily="34" charset="0"/>
                <a:cs typeface="Aparajita" pitchFamily="34" charset="0"/>
              </a:rPr>
              <a:t>1. Rasional</a:t>
            </a:r>
          </a:p>
          <a:p>
            <a:pPr marL="0" indent="0" algn="just">
              <a:buSzPct val="50000"/>
              <a:buFont typeface="Arial" panose="020B0604020202020204" pitchFamily="34" charset="0"/>
              <a:buNone/>
              <a:defRPr/>
            </a:pPr>
            <a:r>
              <a:rPr lang="id-ID" sz="2800" dirty="0">
                <a:solidFill>
                  <a:sysClr val="windowText" lastClr="000000"/>
                </a:solidFill>
                <a:latin typeface="Aparajita" pitchFamily="34" charset="0"/>
                <a:cs typeface="Aparajita" pitchFamily="34" charset="0"/>
              </a:rPr>
              <a:t>2. Sesuai dengan Fitrah Manusia</a:t>
            </a:r>
          </a:p>
          <a:p>
            <a:pPr marL="0" indent="0" algn="just">
              <a:buSzPct val="50000"/>
              <a:buFont typeface="Arial" panose="020B0604020202020204" pitchFamily="34" charset="0"/>
              <a:buNone/>
              <a:defRPr/>
            </a:pPr>
            <a:r>
              <a:rPr lang="id-ID" sz="2800" dirty="0">
                <a:solidFill>
                  <a:sysClr val="windowText" lastClr="000000"/>
                </a:solidFill>
                <a:latin typeface="Aparajita" pitchFamily="34" charset="0"/>
                <a:cs typeface="Aparajita" pitchFamily="34" charset="0"/>
              </a:rPr>
              <a:t>3. Tidak Mengandung Kesulitan</a:t>
            </a:r>
          </a:p>
          <a:p>
            <a:pPr marL="0" indent="0" algn="just">
              <a:buSzPct val="50000"/>
              <a:buFont typeface="Arial" panose="020B0604020202020204" pitchFamily="34" charset="0"/>
              <a:buNone/>
              <a:defRPr/>
            </a:pPr>
            <a:r>
              <a:rPr lang="id-ID" sz="2800" dirty="0">
                <a:solidFill>
                  <a:sysClr val="windowText" lastClr="000000"/>
                </a:solidFill>
                <a:latin typeface="Aparajita" pitchFamily="34" charset="0"/>
                <a:cs typeface="Aparajita" pitchFamily="34" charset="0"/>
              </a:rPr>
              <a:t>4. Tidak mengandung banyak Taklif</a:t>
            </a:r>
          </a:p>
          <a:p>
            <a:pPr marL="0" indent="0" algn="just">
              <a:buSzPct val="50000"/>
              <a:buFont typeface="Arial" panose="020B0604020202020204" pitchFamily="34" charset="0"/>
              <a:buNone/>
              <a:defRPr/>
            </a:pPr>
            <a:r>
              <a:rPr lang="id-ID" sz="2800" dirty="0">
                <a:solidFill>
                  <a:sysClr val="windowText" lastClr="000000"/>
                </a:solidFill>
                <a:latin typeface="Aparajita" pitchFamily="34" charset="0"/>
                <a:cs typeface="Aparajita" pitchFamily="34" charset="0"/>
              </a:rPr>
              <a:t>5. Bertahap</a:t>
            </a:r>
          </a:p>
          <a:p>
            <a:pPr marL="0" indent="0">
              <a:buFont typeface="Arial" panose="020B0604020202020204" pitchFamily="34" charset="0"/>
              <a:buNone/>
              <a:defRPr/>
            </a:pPr>
            <a:endParaRPr lang="en-US" dirty="0"/>
          </a:p>
        </p:txBody>
      </p:sp>
    </p:spTree>
    <p:extLst>
      <p:ext uri="{BB962C8B-B14F-4D97-AF65-F5344CB8AC3E}">
        <p14:creationId xmlns:p14="http://schemas.microsoft.com/office/powerpoint/2010/main" val="927725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19125"/>
            <a:ext cx="10018713" cy="765175"/>
          </a:xfrm>
        </p:spPr>
        <p:txBody>
          <a:bodyPr>
            <a:noAutofit/>
          </a:bodyPr>
          <a:lstStyle/>
          <a:p>
            <a:pPr>
              <a:defRPr/>
            </a:pPr>
            <a:r>
              <a:rPr lang="en-US" sz="2800" b="1" dirty="0" err="1" smtClean="0">
                <a:latin typeface="Arial Rounded MT Bold" panose="020F0704030504030204" pitchFamily="34" charset="0"/>
              </a:rPr>
              <a:t>Esensi</a:t>
            </a:r>
            <a:r>
              <a:rPr lang="en-US" sz="2800" b="1" dirty="0" smtClean="0">
                <a:latin typeface="Arial Rounded MT Bold" panose="020F0704030504030204" pitchFamily="34" charset="0"/>
              </a:rPr>
              <a:t> </a:t>
            </a:r>
            <a:r>
              <a:rPr lang="en-US" sz="2800" b="1" dirty="0" err="1" smtClean="0">
                <a:latin typeface="Arial Rounded MT Bold" panose="020F0704030504030204" pitchFamily="34" charset="0"/>
              </a:rPr>
              <a:t>dan</a:t>
            </a:r>
            <a:r>
              <a:rPr lang="en-US" sz="2800" b="1" dirty="0" smtClean="0">
                <a:latin typeface="Arial Rounded MT Bold" panose="020F0704030504030204" pitchFamily="34" charset="0"/>
              </a:rPr>
              <a:t> </a:t>
            </a:r>
            <a:r>
              <a:rPr lang="en-US" sz="2800" b="1" dirty="0" err="1" smtClean="0">
                <a:latin typeface="Arial Rounded MT Bold" panose="020F0704030504030204" pitchFamily="34" charset="0"/>
              </a:rPr>
              <a:t>Urgensi</a:t>
            </a:r>
            <a:r>
              <a:rPr lang="en-US" sz="2800" b="1" dirty="0" smtClean="0">
                <a:latin typeface="Arial Rounded MT Bold" panose="020F0704030504030204" pitchFamily="34" charset="0"/>
              </a:rPr>
              <a:t> </a:t>
            </a:r>
            <a:r>
              <a:rPr lang="en-US" sz="2800" b="1" dirty="0" err="1" smtClean="0">
                <a:latin typeface="Arial Rounded MT Bold" panose="020F0704030504030204" pitchFamily="34" charset="0"/>
              </a:rPr>
              <a:t>Kontekstualisasi</a:t>
            </a:r>
            <a:r>
              <a:rPr lang="en-US" sz="2800" b="1" dirty="0" smtClean="0">
                <a:latin typeface="Arial Rounded MT Bold" panose="020F0704030504030204" pitchFamily="34" charset="0"/>
              </a:rPr>
              <a:t> </a:t>
            </a:r>
            <a:r>
              <a:rPr lang="en-US" sz="2800" b="1" dirty="0" err="1" smtClean="0">
                <a:latin typeface="Arial Rounded MT Bold" panose="020F0704030504030204" pitchFamily="34" charset="0"/>
              </a:rPr>
              <a:t>Pemahaman</a:t>
            </a:r>
            <a:r>
              <a:rPr lang="en-US" sz="2800" b="1" dirty="0" smtClean="0">
                <a:latin typeface="Arial Rounded MT Bold" panose="020F0704030504030204" pitchFamily="34" charset="0"/>
              </a:rPr>
              <a:t> Islam </a:t>
            </a:r>
            <a:r>
              <a:rPr lang="en-US" sz="2800" b="1" dirty="0" err="1" smtClean="0">
                <a:latin typeface="Arial Rounded MT Bold" panose="020F0704030504030204" pitchFamily="34" charset="0"/>
              </a:rPr>
              <a:t>dalam</a:t>
            </a:r>
            <a:r>
              <a:rPr lang="en-US" sz="2800" b="1" dirty="0" smtClean="0">
                <a:latin typeface="Arial Rounded MT Bold" panose="020F0704030504030204" pitchFamily="34" charset="0"/>
              </a:rPr>
              <a:t> </a:t>
            </a:r>
            <a:r>
              <a:rPr lang="en-US" sz="2800" b="1" dirty="0" err="1" smtClean="0">
                <a:latin typeface="Arial Rounded MT Bold" panose="020F0704030504030204" pitchFamily="34" charset="0"/>
              </a:rPr>
              <a:t>Menghadapi</a:t>
            </a:r>
            <a:r>
              <a:rPr lang="en-US" sz="2800" b="1" dirty="0" smtClean="0">
                <a:latin typeface="Arial Rounded MT Bold" panose="020F0704030504030204" pitchFamily="34" charset="0"/>
              </a:rPr>
              <a:t> </a:t>
            </a:r>
            <a:r>
              <a:rPr lang="en-US" sz="2800" b="1" dirty="0" err="1" smtClean="0">
                <a:latin typeface="Arial Rounded MT Bold" panose="020F0704030504030204" pitchFamily="34" charset="0"/>
              </a:rPr>
              <a:t>Tantangan</a:t>
            </a:r>
            <a:r>
              <a:rPr lang="en-US" sz="2800" b="1" dirty="0" smtClean="0">
                <a:latin typeface="Arial Rounded MT Bold" panose="020F0704030504030204" pitchFamily="34" charset="0"/>
              </a:rPr>
              <a:t> </a:t>
            </a:r>
            <a:r>
              <a:rPr lang="en-US" sz="2800" b="1" dirty="0" err="1" smtClean="0">
                <a:latin typeface="Arial Rounded MT Bold" panose="020F0704030504030204" pitchFamily="34" charset="0"/>
              </a:rPr>
              <a:t>Modernisasi</a:t>
            </a:r>
            <a:endParaRPr lang="en-US" sz="2800" b="1" dirty="0">
              <a:latin typeface="Arial Rounded MT Bold" panose="020F0704030504030204" pitchFamily="34" charset="0"/>
            </a:endParaRPr>
          </a:p>
        </p:txBody>
      </p:sp>
      <p:sp>
        <p:nvSpPr>
          <p:cNvPr id="36867" name="Content Placeholder 2"/>
          <p:cNvSpPr>
            <a:spLocks noGrp="1"/>
          </p:cNvSpPr>
          <p:nvPr>
            <p:ph idx="1"/>
          </p:nvPr>
        </p:nvSpPr>
        <p:spPr bwMode="auto">
          <a:xfrm>
            <a:off x="914400" y="1931831"/>
            <a:ext cx="10363200" cy="4221319"/>
          </a:xfrm>
          <a:prstGeom prst="rect">
            <a:avLst/>
          </a:prstGeom>
        </p:spPr>
        <p:txBody>
          <a:bodyPr wrap="square" numCol="1" anchor="t" anchorCtr="0" compatLnSpc="1">
            <a:prstTxWarp prst="textNoShape">
              <a:avLst/>
            </a:prstTxWarp>
            <a:noAutofit/>
          </a:bodyPr>
          <a:lstStyle/>
          <a:p>
            <a:pPr algn="just">
              <a:buFont typeface="Wingdings" panose="05000000000000000000" pitchFamily="2" charset="2"/>
              <a:buChar char="ü"/>
            </a:pPr>
            <a:r>
              <a:rPr lang="id-ID" altLang="id-ID" sz="2400" cap="none" dirty="0" smtClean="0">
                <a:solidFill>
                  <a:srgbClr val="000000"/>
                </a:solidFill>
                <a:latin typeface="Aparajita"/>
                <a:ea typeface="Aparajita"/>
                <a:cs typeface="Aparajita"/>
              </a:rPr>
              <a:t>Modernisasi telah mengubah pola pikir, pola pergaulan, dan pola kehidupan secara masif. Dalam proses modernisasi ini, sering kali kaum buruh menjadi lemah ketika berhadapan dengan kaum pemodal.</a:t>
            </a:r>
          </a:p>
          <a:p>
            <a:pPr algn="just">
              <a:buFont typeface="Wingdings" panose="05000000000000000000" pitchFamily="2" charset="2"/>
              <a:buChar char="ü"/>
            </a:pPr>
            <a:r>
              <a:rPr lang="id-ID" altLang="id-ID" sz="2400" cap="none" dirty="0" smtClean="0">
                <a:solidFill>
                  <a:srgbClr val="000000"/>
                </a:solidFill>
                <a:latin typeface="Aparajita"/>
                <a:ea typeface="Aparajita"/>
                <a:cs typeface="Aparajita"/>
              </a:rPr>
              <a:t>Industrialisasi membuka lapangan kerja bagi masyarakat yang memiliki kualifikasi pedidikan yang memadai, tetapi juga menyingkirkan sebagian masyarakat yang minus pendidikan. </a:t>
            </a:r>
          </a:p>
          <a:p>
            <a:pPr algn="just">
              <a:buFont typeface="Wingdings" panose="05000000000000000000" pitchFamily="2" charset="2"/>
              <a:buChar char="ü"/>
            </a:pPr>
            <a:r>
              <a:rPr lang="id-ID" altLang="id-ID" sz="2400" cap="none" dirty="0" smtClean="0">
                <a:solidFill>
                  <a:srgbClr val="000000"/>
                </a:solidFill>
                <a:latin typeface="Aparajita"/>
                <a:ea typeface="Aparajita"/>
                <a:cs typeface="Aparajita"/>
              </a:rPr>
              <a:t>Perilaku keagamaan masyarakat, yang semula menganggap bahwa silaturahmi penting dan harus bertatap muka, bersua bertemu, dan berhadapan secara fisik, berubah menjadi silaturahmi cukup hanya melalui mendengar suara lewat telepon, sms, facebook, atau twitter.</a:t>
            </a:r>
          </a:p>
        </p:txBody>
      </p:sp>
    </p:spTree>
    <p:extLst>
      <p:ext uri="{BB962C8B-B14F-4D97-AF65-F5344CB8AC3E}">
        <p14:creationId xmlns:p14="http://schemas.microsoft.com/office/powerpoint/2010/main" val="3685452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3813"/>
            <a:ext cx="10363200" cy="5106987"/>
          </a:xfrm>
          <a:prstGeom prst="rect">
            <a:avLst/>
          </a:prstGeom>
        </p:spPr>
        <p:txBody>
          <a:bodyPr>
            <a:noAutofit/>
          </a:bodyPr>
          <a:lstStyle/>
          <a:p>
            <a:pPr marL="0" indent="536575" algn="just">
              <a:buSzPct val="50000"/>
              <a:buFont typeface="Arial" panose="020B0604020202020204" pitchFamily="34" charset="0"/>
              <a:buNone/>
              <a:defRPr/>
            </a:pPr>
            <a:r>
              <a:rPr lang="id-ID" sz="2800" cap="none" dirty="0" smtClean="0">
                <a:solidFill>
                  <a:sysClr val="windowText" lastClr="000000"/>
                </a:solidFill>
                <a:latin typeface="Aparajita" pitchFamily="34" charset="0"/>
                <a:cs typeface="Aparajita" pitchFamily="34" charset="0"/>
              </a:rPr>
              <a:t>Islam dipahami secara rasional tidak sekedar dogma. Menurut </a:t>
            </a:r>
            <a:r>
              <a:rPr lang="en-ID" sz="2800" cap="none" dirty="0" smtClean="0">
                <a:solidFill>
                  <a:sysClr val="windowText" lastClr="000000"/>
                </a:solidFill>
                <a:latin typeface="Aparajita" pitchFamily="34" charset="0"/>
                <a:cs typeface="Aparajita" pitchFamily="34" charset="0"/>
              </a:rPr>
              <a:t>K</a:t>
            </a:r>
            <a:r>
              <a:rPr lang="id-ID" sz="2800" cap="none" dirty="0" smtClean="0">
                <a:solidFill>
                  <a:sysClr val="windowText" lastClr="000000"/>
                </a:solidFill>
                <a:latin typeface="Aparajita" pitchFamily="34" charset="0"/>
                <a:cs typeface="Aparajita" pitchFamily="34" charset="0"/>
              </a:rPr>
              <a:t>untowijoyo, ada lima program reinterpretasi untuk memerankan kembali misi rasional dan empiris </a:t>
            </a:r>
            <a:r>
              <a:rPr lang="en-ID" sz="2800" cap="none" dirty="0" smtClean="0">
                <a:solidFill>
                  <a:sysClr val="windowText" lastClr="000000"/>
                </a:solidFill>
                <a:latin typeface="Aparajita" pitchFamily="34" charset="0"/>
                <a:cs typeface="Aparajita" pitchFamily="34" charset="0"/>
              </a:rPr>
              <a:t>I</a:t>
            </a:r>
            <a:r>
              <a:rPr lang="id-ID" sz="2800" cap="none" dirty="0" smtClean="0">
                <a:solidFill>
                  <a:sysClr val="windowText" lastClr="000000"/>
                </a:solidFill>
                <a:latin typeface="Aparajita" pitchFamily="34" charset="0"/>
                <a:cs typeface="Aparajita" pitchFamily="34" charset="0"/>
              </a:rPr>
              <a:t>slam yang bisa dilaksanakan saat ini dalam rangka menghadapi modernisasi.</a:t>
            </a:r>
          </a:p>
          <a:p>
            <a:pPr marL="803275" indent="-268288" algn="just">
              <a:buClrTx/>
              <a:buSzPct val="100000"/>
              <a:buFont typeface="+mj-lt"/>
              <a:buAutoNum type="arabicPeriod"/>
              <a:defRPr/>
            </a:pPr>
            <a:r>
              <a:rPr lang="id-ID" sz="2800" cap="none" dirty="0" smtClean="0">
                <a:solidFill>
                  <a:sysClr val="windowText" lastClr="000000"/>
                </a:solidFill>
                <a:latin typeface="Aparajita" pitchFamily="34" charset="0"/>
                <a:cs typeface="Aparajita" pitchFamily="34" charset="0"/>
              </a:rPr>
              <a:t>Perlunya dikembangkan penafsiran sosial struktural </a:t>
            </a:r>
          </a:p>
          <a:p>
            <a:pPr marL="803275" indent="-268288" algn="just">
              <a:buClrTx/>
              <a:buSzPct val="100000"/>
              <a:buFont typeface="+mj-lt"/>
              <a:buAutoNum type="arabicPeriod"/>
              <a:defRPr/>
            </a:pPr>
            <a:r>
              <a:rPr lang="id-ID" sz="2800" cap="none" dirty="0" smtClean="0">
                <a:solidFill>
                  <a:sysClr val="windowText" lastClr="000000"/>
                </a:solidFill>
                <a:latin typeface="Aparajita" pitchFamily="34" charset="0"/>
                <a:cs typeface="Aparajita" pitchFamily="34" charset="0"/>
              </a:rPr>
              <a:t>Mengubah cara berpikir subjektif ke cara berpikir objektif</a:t>
            </a:r>
          </a:p>
          <a:p>
            <a:pPr marL="803275" indent="-268288" algn="just">
              <a:buClrTx/>
              <a:buSzPct val="100000"/>
              <a:buFont typeface="+mj-lt"/>
              <a:buAutoNum type="arabicPeriod"/>
              <a:defRPr/>
            </a:pPr>
            <a:r>
              <a:rPr lang="id-ID" sz="2800" cap="none" dirty="0" smtClean="0">
                <a:solidFill>
                  <a:sysClr val="windowText" lastClr="000000"/>
                </a:solidFill>
                <a:latin typeface="Aparajita" pitchFamily="34" charset="0"/>
                <a:cs typeface="Aparajita" pitchFamily="34" charset="0"/>
              </a:rPr>
              <a:t>Mengubah islam yang normatif menjadi teoretis</a:t>
            </a:r>
          </a:p>
          <a:p>
            <a:pPr marL="803275" indent="-268288" algn="just">
              <a:buClrTx/>
              <a:buSzPct val="100000"/>
              <a:buFont typeface="+mj-lt"/>
              <a:buAutoNum type="arabicPeriod"/>
              <a:defRPr/>
            </a:pPr>
            <a:r>
              <a:rPr lang="id-ID" sz="2800" cap="none" dirty="0" smtClean="0">
                <a:solidFill>
                  <a:sysClr val="windowText" lastClr="000000"/>
                </a:solidFill>
                <a:latin typeface="Aparajita" pitchFamily="34" charset="0"/>
                <a:cs typeface="Aparajita" pitchFamily="34" charset="0"/>
              </a:rPr>
              <a:t>Mengubah pemahaman yang ahistoris menjadi historis</a:t>
            </a:r>
          </a:p>
          <a:p>
            <a:pPr marL="803275" indent="-268288" algn="just">
              <a:buClrTx/>
              <a:buSzPct val="100000"/>
              <a:buFont typeface="+mj-lt"/>
              <a:buAutoNum type="arabicPeriod"/>
              <a:defRPr/>
            </a:pPr>
            <a:r>
              <a:rPr lang="id-ID" sz="2800" cap="none" dirty="0" smtClean="0">
                <a:solidFill>
                  <a:sysClr val="windowText" lastClr="000000"/>
                </a:solidFill>
                <a:latin typeface="Aparajita" pitchFamily="34" charset="0"/>
                <a:cs typeface="Aparajita" pitchFamily="34" charset="0"/>
              </a:rPr>
              <a:t>Merumuskan formulasi-formulasi wahyu yang bersifat umum menjadi formulasi-formulasi yang spesifik dan empiris</a:t>
            </a:r>
            <a:r>
              <a:rPr lang="id-ID" sz="2000" cap="none" dirty="0" smtClean="0">
                <a:solidFill>
                  <a:sysClr val="windowText" lastClr="000000"/>
                </a:solidFill>
                <a:latin typeface="Aparajita" pitchFamily="34" charset="0"/>
                <a:cs typeface="Aparajita" pitchFamily="34" charset="0"/>
              </a:rPr>
              <a:t>.</a:t>
            </a:r>
            <a:endParaRPr lang="en-US" sz="2000" cap="none" dirty="0"/>
          </a:p>
        </p:txBody>
      </p:sp>
      <p:sp>
        <p:nvSpPr>
          <p:cNvPr id="37891" name="Rectangle 4"/>
          <p:cNvSpPr>
            <a:spLocks noChangeArrowheads="1"/>
          </p:cNvSpPr>
          <p:nvPr/>
        </p:nvSpPr>
        <p:spPr bwMode="auto">
          <a:xfrm>
            <a:off x="914400" y="334027"/>
            <a:ext cx="851293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id-ID" sz="28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Esensi</a:t>
            </a:r>
            <a:r>
              <a:rPr lang="en-US" altLang="id-ID"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id-ID" sz="28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dan</a:t>
            </a:r>
            <a:r>
              <a:rPr lang="en-US" altLang="id-ID"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id-ID" sz="28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Urgensi</a:t>
            </a:r>
            <a:r>
              <a:rPr lang="en-US" altLang="id-ID"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id-ID" sz="28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Kontekstualisasi</a:t>
            </a:r>
            <a:r>
              <a:rPr lang="en-US" altLang="id-ID"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id-ID" sz="28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Pemahaman</a:t>
            </a:r>
            <a:r>
              <a:rPr lang="en-US" altLang="id-ID"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Islam </a:t>
            </a:r>
            <a:r>
              <a:rPr lang="en-US" altLang="id-ID" sz="28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dalam</a:t>
            </a:r>
            <a:r>
              <a:rPr lang="en-US" altLang="id-ID"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id-ID" sz="28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Menghadapi</a:t>
            </a:r>
            <a:r>
              <a:rPr lang="en-US" altLang="id-ID"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id-ID" sz="28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Tantangan</a:t>
            </a:r>
            <a:r>
              <a:rPr lang="en-US" altLang="id-ID"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id-ID" sz="2800" b="1" dirty="0" err="1">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Modernisasi</a:t>
            </a:r>
            <a:endParaRPr lang="en-US" altLang="id-ID" sz="2800" b="1"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57687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dirty="0"/>
          </a:p>
        </p:txBody>
      </p:sp>
      <p:pic>
        <p:nvPicPr>
          <p:cNvPr id="3891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6025" y="619125"/>
            <a:ext cx="9759950" cy="5951538"/>
          </a:xfrm>
          <a:prstGeom prst="rect">
            <a:avLst/>
          </a:prstGeom>
        </p:spPr>
      </p:pic>
    </p:spTree>
    <p:extLst>
      <p:ext uri="{BB962C8B-B14F-4D97-AF65-F5344CB8AC3E}">
        <p14:creationId xmlns:p14="http://schemas.microsoft.com/office/powerpoint/2010/main" val="3346275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200" y="757238"/>
            <a:ext cx="10363200" cy="5514975"/>
          </a:xfrm>
          <a:prstGeom prst="rect">
            <a:avLst/>
          </a:prstGeom>
        </p:spPr>
        <p:txBody>
          <a:bodyPr>
            <a:normAutofit lnSpcReduction="10000"/>
          </a:bodyPr>
          <a:lstStyle/>
          <a:p>
            <a:pPr marL="0" indent="0" algn="ctr" eaLnBrk="1" hangingPunct="1">
              <a:buFont typeface="Arial" panose="020B0604020202020204" pitchFamily="34" charset="0"/>
              <a:buNone/>
              <a:defRPr/>
            </a:pPr>
            <a:r>
              <a:rPr lang="en-ID" sz="2800" b="1" dirty="0" smtClean="0"/>
              <a:t>CAPAIAN MAHASISWA </a:t>
            </a:r>
          </a:p>
          <a:p>
            <a:pPr marL="0" indent="0" algn="just" eaLnBrk="1" hangingPunct="1">
              <a:buFont typeface="Arial" panose="020B0604020202020204" pitchFamily="34" charset="0"/>
              <a:buNone/>
              <a:defRPr/>
            </a:pPr>
            <a:r>
              <a:rPr lang="id-ID" sz="2400" b="1" dirty="0" smtClean="0"/>
              <a:t>Setelah mengkaji bab ini mahasiswa menjadi</a:t>
            </a:r>
            <a:r>
              <a:rPr lang="en-ID" sz="2400" b="1" dirty="0" smtClean="0"/>
              <a:t> :</a:t>
            </a:r>
          </a:p>
          <a:p>
            <a:pPr marL="457200" indent="-457200" algn="just" eaLnBrk="1" hangingPunct="1">
              <a:buFont typeface="+mj-lt"/>
              <a:buAutoNum type="arabicPeriod"/>
              <a:defRPr/>
            </a:pPr>
            <a:r>
              <a:rPr lang="id-ID" sz="2400" dirty="0" smtClean="0"/>
              <a:t>terbuka dan tanggap terhadap dinamika kehidupan modern dengan mengaktualisasikan prinsip </a:t>
            </a:r>
            <a:r>
              <a:rPr lang="id-ID" sz="2400" b="1" i="1" dirty="0" smtClean="0"/>
              <a:t>al-mukhafazhah ‘ala al-qadim al-shalih wa al-akhdzu bi al-jadid al-ashlah</a:t>
            </a:r>
            <a:r>
              <a:rPr lang="en-ID" sz="2400" i="1" dirty="0"/>
              <a:t>.</a:t>
            </a:r>
            <a:endParaRPr lang="en-ID" sz="2400" dirty="0"/>
          </a:p>
          <a:p>
            <a:pPr marL="457200" indent="-457200" algn="just" eaLnBrk="1" hangingPunct="1">
              <a:buFont typeface="+mj-lt"/>
              <a:buAutoNum type="arabicPeriod"/>
              <a:defRPr/>
            </a:pPr>
            <a:r>
              <a:rPr lang="id-ID" sz="2400" dirty="0" smtClean="0"/>
              <a:t>berikhtiar secara maksimal dengan sabar, ikhlas, tawakkal untuk mengembangkan ilmu dan profesi</a:t>
            </a:r>
            <a:r>
              <a:rPr lang="en-ID" sz="2400" dirty="0" smtClean="0"/>
              <a:t>.</a:t>
            </a:r>
          </a:p>
          <a:p>
            <a:pPr marL="457200" indent="-457200" algn="just" eaLnBrk="1" hangingPunct="1">
              <a:buFont typeface="+mj-lt"/>
              <a:buAutoNum type="arabicPeriod"/>
              <a:defRPr/>
            </a:pPr>
            <a:r>
              <a:rPr lang="id-ID" sz="2400" dirty="0" smtClean="0"/>
              <a:t>mampu menganalisis konsep</a:t>
            </a:r>
            <a:r>
              <a:rPr lang="en-ID" sz="2400" dirty="0" smtClean="0"/>
              <a:t> : </a:t>
            </a:r>
            <a:r>
              <a:rPr lang="id-ID" sz="2400" dirty="0" smtClean="0"/>
              <a:t>politik</a:t>
            </a:r>
            <a:r>
              <a:rPr lang="id-ID" sz="2400" dirty="0"/>
              <a:t>, </a:t>
            </a:r>
            <a:r>
              <a:rPr lang="id-ID" sz="2400" dirty="0" smtClean="0"/>
              <a:t>ekonomi dalam perspektif Islam</a:t>
            </a:r>
            <a:r>
              <a:rPr lang="en-ID" sz="2400" dirty="0" smtClean="0"/>
              <a:t>.</a:t>
            </a:r>
            <a:endParaRPr lang="en-ID" sz="2400" dirty="0"/>
          </a:p>
          <a:p>
            <a:pPr marL="457200" indent="-457200" algn="just" eaLnBrk="1" hangingPunct="1">
              <a:buFont typeface="+mj-lt"/>
              <a:buAutoNum type="arabicPeriod"/>
              <a:defRPr/>
            </a:pPr>
            <a:r>
              <a:rPr lang="id-ID" sz="2400" dirty="0" smtClean="0"/>
              <a:t>menyajikan </a:t>
            </a:r>
            <a:r>
              <a:rPr lang="id-ID" sz="2400" dirty="0" smtClean="0"/>
              <a:t>hasil proyek kerja tentang implementasi ajaran Islam dalam konteks kemoderenan dan keindonesiaan serta mampu menyajikan mozaik kasus dan solusi terkait konsep iptek, politik, sosial, ekonomi, dan pendidikan dalam perspektif Islam</a:t>
            </a:r>
            <a:r>
              <a:rPr lang="en-ID" sz="2400" dirty="0" smtClean="0"/>
              <a:t>.</a:t>
            </a:r>
          </a:p>
          <a:p>
            <a:pPr marL="0" indent="0" algn="ctr" eaLnBrk="1" hangingPunct="1">
              <a:buFont typeface="Arial" panose="020B0604020202020204" pitchFamily="34" charset="0"/>
              <a:buNone/>
              <a:defRPr/>
            </a:pPr>
            <a:r>
              <a:rPr lang="id-ID" sz="2400" b="1" dirty="0" smtClean="0"/>
              <a:t>(KD 1.7; 2.7; 3.5; 3.8; 4.6; dan 4.8)</a:t>
            </a:r>
            <a:endParaRPr lang="id-ID" sz="2400" b="1" dirty="0" smtClean="0">
              <a:latin typeface="Arial Narrow" panose="020B0606020202030204" pitchFamily="34" charset="0"/>
            </a:endParaRPr>
          </a:p>
          <a:p>
            <a:pPr marL="0" indent="0" algn="just" eaLnBrk="1" hangingPunct="1">
              <a:buFont typeface="Arial" panose="020B0604020202020204" pitchFamily="34" charset="0"/>
              <a:buNone/>
              <a:defRPr/>
            </a:pPr>
            <a:endParaRPr lang="en-US" sz="2400" dirty="0"/>
          </a:p>
        </p:txBody>
      </p:sp>
    </p:spTree>
    <p:extLst>
      <p:ext uri="{BB962C8B-B14F-4D97-AF65-F5344CB8AC3E}">
        <p14:creationId xmlns:p14="http://schemas.microsoft.com/office/powerpoint/2010/main" val="122455674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19125"/>
            <a:ext cx="10363200" cy="771793"/>
          </a:xfrm>
        </p:spPr>
        <p:txBody>
          <a:bodyPr>
            <a:normAutofit fontScale="90000"/>
          </a:bodyPr>
          <a:lstStyle/>
          <a:p>
            <a:pPr eaLnBrk="1" hangingPunct="1">
              <a:defRPr/>
            </a:pPr>
            <a:r>
              <a:rPr lang="en-SG" sz="4000" b="1" dirty="0" err="1" smtClean="0">
                <a:ln w="0"/>
                <a:effectLst>
                  <a:outerShdw blurRad="38100" dist="19050" dir="2700000" algn="tl" rotWithShape="0">
                    <a:schemeClr val="dk1">
                      <a:alpha val="40000"/>
                    </a:schemeClr>
                  </a:outerShdw>
                </a:effectLst>
              </a:rPr>
              <a:t>Diskusikan</a:t>
            </a:r>
            <a:r>
              <a:rPr lang="en-SG" sz="4000" b="1" dirty="0" smtClean="0">
                <a:ln w="0"/>
                <a:effectLst>
                  <a:outerShdw blurRad="38100" dist="19050" dir="2700000" algn="tl" rotWithShape="0">
                    <a:schemeClr val="dk1">
                      <a:alpha val="40000"/>
                    </a:schemeClr>
                  </a:outerShdw>
                </a:effectLst>
              </a:rPr>
              <a:t> !!</a:t>
            </a:r>
            <a:r>
              <a:rPr lang="en-SG" sz="2700" b="1" dirty="0" smtClean="0">
                <a:ln w="0"/>
                <a:effectLst>
                  <a:outerShdw blurRad="38100" dist="19050" dir="2700000" algn="tl" rotWithShape="0">
                    <a:schemeClr val="dk1">
                      <a:alpha val="40000"/>
                    </a:schemeClr>
                  </a:outerShdw>
                </a:effectLst>
              </a:rPr>
              <a:t> </a:t>
            </a:r>
            <a:br>
              <a:rPr lang="en-SG" sz="2700" b="1" dirty="0" smtClean="0">
                <a:ln w="0"/>
                <a:effectLst>
                  <a:outerShdw blurRad="38100" dist="19050" dir="2700000" algn="tl" rotWithShape="0">
                    <a:schemeClr val="dk1">
                      <a:alpha val="40000"/>
                    </a:schemeClr>
                  </a:outerShdw>
                </a:effectLst>
              </a:rPr>
            </a:br>
            <a:endParaRPr lang="en-US" sz="3100" dirty="0"/>
          </a:p>
        </p:txBody>
      </p:sp>
      <p:sp>
        <p:nvSpPr>
          <p:cNvPr id="3" name="Content Placeholder 2"/>
          <p:cNvSpPr>
            <a:spLocks noGrp="1"/>
          </p:cNvSpPr>
          <p:nvPr>
            <p:ph idx="1"/>
          </p:nvPr>
        </p:nvSpPr>
        <p:spPr>
          <a:xfrm>
            <a:off x="914400" y="1866900"/>
            <a:ext cx="10363200" cy="4765675"/>
          </a:xfrm>
          <a:prstGeom prst="rect">
            <a:avLst/>
          </a:prstGeom>
        </p:spPr>
        <p:txBody>
          <a:bodyPr>
            <a:noAutofit/>
          </a:bodyPr>
          <a:lstStyle/>
          <a:p>
            <a:pPr eaLnBrk="1" hangingPunct="1">
              <a:defRPr/>
            </a:pPr>
            <a:r>
              <a:rPr lang="en-ID" sz="2400" cap="none" dirty="0" err="1" smtClean="0"/>
              <a:t>Buatlah</a:t>
            </a:r>
            <a:r>
              <a:rPr lang="en-ID" sz="2400" cap="none" dirty="0" smtClean="0"/>
              <a:t> </a:t>
            </a:r>
            <a:r>
              <a:rPr lang="en-ID" sz="2400" cap="none" dirty="0" err="1" smtClean="0"/>
              <a:t>Argumentasi</a:t>
            </a:r>
            <a:r>
              <a:rPr lang="en-ID" sz="2400" cap="none" dirty="0" smtClean="0"/>
              <a:t> </a:t>
            </a:r>
            <a:r>
              <a:rPr lang="en-ID" sz="2400" cap="none" dirty="0" err="1" smtClean="0"/>
              <a:t>Kritis</a:t>
            </a:r>
            <a:r>
              <a:rPr lang="en-ID" sz="2400" cap="none" dirty="0" smtClean="0"/>
              <a:t> </a:t>
            </a:r>
            <a:r>
              <a:rPr lang="en-ID" sz="2400" cap="none" dirty="0" err="1" smtClean="0"/>
              <a:t>tentang</a:t>
            </a:r>
            <a:r>
              <a:rPr lang="en-ID" sz="2400" cap="none" dirty="0" smtClean="0"/>
              <a:t> </a:t>
            </a:r>
            <a:r>
              <a:rPr lang="en-ID" sz="2400" cap="none" dirty="0" err="1" smtClean="0"/>
              <a:t>sistem</a:t>
            </a:r>
            <a:r>
              <a:rPr lang="en-ID" sz="2400" cap="none" dirty="0" smtClean="0"/>
              <a:t> </a:t>
            </a:r>
            <a:r>
              <a:rPr lang="en-ID" sz="2400" cap="none" dirty="0" err="1" smtClean="0"/>
              <a:t>ekonomi</a:t>
            </a:r>
            <a:r>
              <a:rPr lang="en-ID" sz="2400" cap="none" dirty="0" smtClean="0"/>
              <a:t> di </a:t>
            </a:r>
            <a:r>
              <a:rPr lang="en-ID" sz="2400" cap="none" dirty="0" err="1" smtClean="0"/>
              <a:t>dalam</a:t>
            </a:r>
            <a:r>
              <a:rPr lang="en-ID" sz="2400" cap="none" dirty="0" smtClean="0"/>
              <a:t> Islam ! </a:t>
            </a:r>
            <a:r>
              <a:rPr lang="en-ID" sz="2400" dirty="0" err="1"/>
              <a:t>A</a:t>
            </a:r>
            <a:r>
              <a:rPr lang="en-ID" sz="2400" cap="none" dirty="0" err="1" smtClean="0"/>
              <a:t>pa</a:t>
            </a:r>
            <a:r>
              <a:rPr lang="en-ID" sz="2400" cap="none" dirty="0" smtClean="0"/>
              <a:t> </a:t>
            </a:r>
            <a:r>
              <a:rPr lang="en-ID" sz="2400" cap="none" dirty="0" err="1" smtClean="0"/>
              <a:t>perbedaan</a:t>
            </a:r>
            <a:r>
              <a:rPr lang="en-ID" sz="2400" cap="none" dirty="0" smtClean="0"/>
              <a:t> </a:t>
            </a:r>
            <a:r>
              <a:rPr lang="en-ID" sz="2400" cap="none" dirty="0" err="1" smtClean="0"/>
              <a:t>prinsip</a:t>
            </a:r>
            <a:r>
              <a:rPr lang="en-ID" sz="2400" cap="none" dirty="0" smtClean="0"/>
              <a:t> </a:t>
            </a:r>
            <a:r>
              <a:rPr lang="en-ID" sz="2400" cap="none" dirty="0" err="1" smtClean="0"/>
              <a:t>ekonomi</a:t>
            </a:r>
            <a:r>
              <a:rPr lang="en-ID" sz="2400" cap="none" dirty="0" smtClean="0"/>
              <a:t> liberal (</a:t>
            </a:r>
            <a:r>
              <a:rPr lang="en-ID" sz="2400" cap="none" dirty="0" err="1" smtClean="0"/>
              <a:t>Sosialis</a:t>
            </a:r>
            <a:r>
              <a:rPr lang="en-ID" sz="2400" cap="none" dirty="0" smtClean="0"/>
              <a:t> </a:t>
            </a:r>
            <a:r>
              <a:rPr lang="en-ID" sz="2400" cap="none" dirty="0" err="1" smtClean="0"/>
              <a:t>dan</a:t>
            </a:r>
            <a:r>
              <a:rPr lang="en-ID" sz="2400" cap="none" dirty="0" smtClean="0"/>
              <a:t> </a:t>
            </a:r>
            <a:r>
              <a:rPr lang="en-ID" sz="2400" cap="none" dirty="0" err="1" smtClean="0"/>
              <a:t>kapitalis</a:t>
            </a:r>
            <a:r>
              <a:rPr lang="en-ID" sz="2400" cap="none" dirty="0" smtClean="0"/>
              <a:t>) </a:t>
            </a:r>
            <a:r>
              <a:rPr lang="en-ID" sz="2400" cap="none" dirty="0" err="1" smtClean="0"/>
              <a:t>dengan</a:t>
            </a:r>
            <a:r>
              <a:rPr lang="en-ID" sz="2400" cap="none" dirty="0" smtClean="0"/>
              <a:t> </a:t>
            </a:r>
            <a:r>
              <a:rPr lang="en-ID" sz="2400" cap="none" dirty="0" err="1" smtClean="0"/>
              <a:t>prinsip</a:t>
            </a:r>
            <a:r>
              <a:rPr lang="en-ID" sz="2400" cap="none" dirty="0" smtClean="0"/>
              <a:t> </a:t>
            </a:r>
            <a:r>
              <a:rPr lang="en-ID" sz="2400" cap="none" dirty="0" err="1" smtClean="0"/>
              <a:t>ekonomi</a:t>
            </a:r>
            <a:r>
              <a:rPr lang="en-ID" sz="2400" cap="none" dirty="0" smtClean="0"/>
              <a:t> Islam? </a:t>
            </a:r>
            <a:endParaRPr lang="en-ID" sz="2400" cap="none" dirty="0" smtClean="0"/>
          </a:p>
          <a:p>
            <a:pPr eaLnBrk="1" hangingPunct="1">
              <a:defRPr/>
            </a:pPr>
            <a:r>
              <a:rPr lang="en-ID" sz="2400" dirty="0" err="1" smtClean="0"/>
              <a:t>Begitu</a:t>
            </a:r>
            <a:r>
              <a:rPr lang="en-ID" sz="2400" dirty="0" smtClean="0"/>
              <a:t> </a:t>
            </a:r>
            <a:r>
              <a:rPr lang="en-ID" sz="2400" dirty="0" err="1" smtClean="0"/>
              <a:t>banyak</a:t>
            </a:r>
            <a:r>
              <a:rPr lang="en-ID" sz="2400" dirty="0" smtClean="0"/>
              <a:t> </a:t>
            </a:r>
            <a:r>
              <a:rPr lang="en-ID" sz="2400" dirty="0" err="1" smtClean="0"/>
              <a:t>ragam</a:t>
            </a:r>
            <a:r>
              <a:rPr lang="en-ID" sz="2400" dirty="0" smtClean="0"/>
              <a:t> </a:t>
            </a:r>
            <a:r>
              <a:rPr lang="en-ID" sz="2400" dirty="0" err="1" smtClean="0"/>
              <a:t>riba</a:t>
            </a:r>
            <a:r>
              <a:rPr lang="en-ID" sz="2400" dirty="0" smtClean="0"/>
              <a:t> </a:t>
            </a:r>
            <a:r>
              <a:rPr lang="en-ID" sz="2400" dirty="0" err="1" smtClean="0"/>
              <a:t>dalam</a:t>
            </a:r>
            <a:r>
              <a:rPr lang="en-ID" sz="2400" dirty="0" smtClean="0"/>
              <a:t> </a:t>
            </a:r>
            <a:r>
              <a:rPr lang="en-ID" sz="2400" dirty="0" err="1" smtClean="0"/>
              <a:t>kehidupan</a:t>
            </a:r>
            <a:r>
              <a:rPr lang="en-ID" sz="2400" dirty="0" smtClean="0"/>
              <a:t> </a:t>
            </a:r>
            <a:r>
              <a:rPr lang="en-ID" sz="2400" dirty="0" err="1" smtClean="0"/>
              <a:t>sehari-hari</a:t>
            </a:r>
            <a:r>
              <a:rPr lang="en-ID" sz="2400" dirty="0" smtClean="0"/>
              <a:t>, </a:t>
            </a:r>
            <a:r>
              <a:rPr lang="en-ID" sz="2400" dirty="0" err="1" smtClean="0"/>
              <a:t>tetapi</a:t>
            </a:r>
            <a:r>
              <a:rPr lang="en-ID" sz="2400" dirty="0"/>
              <a:t> </a:t>
            </a:r>
            <a:r>
              <a:rPr lang="en-ID" sz="2400" dirty="0" err="1" smtClean="0"/>
              <a:t>kemudian</a:t>
            </a:r>
            <a:r>
              <a:rPr lang="en-ID" sz="2400" dirty="0" smtClean="0"/>
              <a:t> </a:t>
            </a:r>
            <a:r>
              <a:rPr lang="en-ID" sz="2400" dirty="0" err="1" smtClean="0"/>
              <a:t>banyak</a:t>
            </a:r>
            <a:r>
              <a:rPr lang="en-ID" sz="2400" dirty="0" smtClean="0"/>
              <a:t> </a:t>
            </a:r>
            <a:r>
              <a:rPr lang="en-ID" sz="2400" dirty="0" err="1" smtClean="0"/>
              <a:t>sebagian</a:t>
            </a:r>
            <a:r>
              <a:rPr lang="en-ID" sz="2400" dirty="0" smtClean="0"/>
              <a:t> orang yang </a:t>
            </a:r>
            <a:r>
              <a:rPr lang="en-ID" sz="2400" dirty="0" err="1" smtClean="0"/>
              <a:t>memahami</a:t>
            </a:r>
            <a:r>
              <a:rPr lang="en-ID" sz="2400" dirty="0" smtClean="0"/>
              <a:t> </a:t>
            </a:r>
            <a:r>
              <a:rPr lang="en-ID" sz="2400" dirty="0" err="1" smtClean="0"/>
              <a:t>bahwa</a:t>
            </a:r>
            <a:r>
              <a:rPr lang="en-ID" sz="2400" dirty="0" smtClean="0"/>
              <a:t> </a:t>
            </a:r>
            <a:r>
              <a:rPr lang="en-ID" sz="2400" dirty="0" err="1" smtClean="0"/>
              <a:t>riba</a:t>
            </a:r>
            <a:r>
              <a:rPr lang="en-ID" sz="2400" dirty="0" smtClean="0"/>
              <a:t> </a:t>
            </a:r>
            <a:r>
              <a:rPr lang="en-ID" sz="2400" dirty="0" err="1" smtClean="0"/>
              <a:t>hanya</a:t>
            </a:r>
            <a:r>
              <a:rPr lang="en-ID" sz="2400" dirty="0" smtClean="0"/>
              <a:t> </a:t>
            </a:r>
            <a:r>
              <a:rPr lang="en-ID" sz="2400" dirty="0" err="1" smtClean="0"/>
              <a:t>pada</a:t>
            </a:r>
            <a:r>
              <a:rPr lang="en-ID" sz="2400" dirty="0" smtClean="0"/>
              <a:t> </a:t>
            </a:r>
            <a:r>
              <a:rPr lang="en-ID" sz="2400" dirty="0" err="1" smtClean="0"/>
              <a:t>kegiatan</a:t>
            </a:r>
            <a:r>
              <a:rPr lang="en-ID" sz="2400" dirty="0" smtClean="0"/>
              <a:t> bank </a:t>
            </a:r>
            <a:r>
              <a:rPr lang="en-ID" sz="2400" dirty="0" err="1" smtClean="0"/>
              <a:t>konvensional</a:t>
            </a:r>
            <a:r>
              <a:rPr lang="en-ID" sz="2400" dirty="0" smtClean="0"/>
              <a:t> </a:t>
            </a:r>
            <a:r>
              <a:rPr lang="en-ID" sz="2400" dirty="0" err="1" smtClean="0"/>
              <a:t>saja</a:t>
            </a:r>
            <a:r>
              <a:rPr lang="en-ID" sz="2400" dirty="0" smtClean="0"/>
              <a:t>. </a:t>
            </a:r>
            <a:r>
              <a:rPr lang="en-ID" sz="2400" dirty="0" err="1" smtClean="0"/>
              <a:t>Maka</a:t>
            </a:r>
            <a:r>
              <a:rPr lang="en-ID" sz="2400" dirty="0" smtClean="0"/>
              <a:t> </a:t>
            </a:r>
            <a:r>
              <a:rPr lang="en-ID" sz="2400" dirty="0" err="1" smtClean="0"/>
              <a:t>coba</a:t>
            </a:r>
            <a:r>
              <a:rPr lang="en-ID" sz="2400" dirty="0" smtClean="0"/>
              <a:t> </a:t>
            </a:r>
            <a:r>
              <a:rPr lang="en-ID" sz="2400" dirty="0" err="1" smtClean="0"/>
              <a:t>jelaskan</a:t>
            </a:r>
            <a:r>
              <a:rPr lang="en-ID" sz="2400" dirty="0" smtClean="0"/>
              <a:t> </a:t>
            </a:r>
            <a:r>
              <a:rPr lang="en-ID" sz="2400" dirty="0" err="1" smtClean="0"/>
              <a:t>kembali</a:t>
            </a:r>
            <a:r>
              <a:rPr lang="en-ID" sz="2400" dirty="0" smtClean="0"/>
              <a:t> </a:t>
            </a:r>
            <a:r>
              <a:rPr lang="en-ID" sz="2400" dirty="0" err="1" smtClean="0"/>
              <a:t>makna</a:t>
            </a:r>
            <a:r>
              <a:rPr lang="en-ID" sz="2400" dirty="0" smtClean="0"/>
              <a:t> </a:t>
            </a:r>
            <a:r>
              <a:rPr lang="en-ID" sz="2400" dirty="0" err="1" smtClean="0"/>
              <a:t>Riba</a:t>
            </a:r>
            <a:r>
              <a:rPr lang="en-ID" sz="2400" dirty="0" smtClean="0"/>
              <a:t> </a:t>
            </a:r>
            <a:r>
              <a:rPr lang="en-ID" sz="2400" dirty="0" err="1" smtClean="0"/>
              <a:t>dan</a:t>
            </a:r>
            <a:r>
              <a:rPr lang="en-ID" sz="2400" dirty="0" smtClean="0"/>
              <a:t> </a:t>
            </a:r>
            <a:r>
              <a:rPr lang="en-ID" sz="2400" dirty="0" err="1" smtClean="0"/>
              <a:t>jenis-jenisnya</a:t>
            </a:r>
            <a:r>
              <a:rPr lang="en-ID" sz="2400" dirty="0"/>
              <a:t> </a:t>
            </a:r>
            <a:r>
              <a:rPr lang="en-ID" sz="2400" dirty="0" err="1" smtClean="0"/>
              <a:t>lalu</a:t>
            </a:r>
            <a:r>
              <a:rPr lang="en-ID" sz="2400" dirty="0" smtClean="0"/>
              <a:t> </a:t>
            </a:r>
            <a:r>
              <a:rPr lang="en-ID" sz="2400" dirty="0" err="1" smtClean="0"/>
              <a:t>berikan</a:t>
            </a:r>
            <a:r>
              <a:rPr lang="en-ID" sz="2400" dirty="0" smtClean="0"/>
              <a:t> </a:t>
            </a:r>
            <a:r>
              <a:rPr lang="en-ID" sz="2400" dirty="0" err="1" smtClean="0"/>
              <a:t>contoh</a:t>
            </a:r>
            <a:r>
              <a:rPr lang="en-ID" sz="2400" dirty="0" smtClean="0"/>
              <a:t> </a:t>
            </a:r>
            <a:r>
              <a:rPr lang="en-ID" sz="2400" dirty="0" err="1" smtClean="0"/>
              <a:t>kasus</a:t>
            </a:r>
            <a:r>
              <a:rPr lang="en-ID" sz="2400" dirty="0" smtClean="0"/>
              <a:t> </a:t>
            </a:r>
            <a:r>
              <a:rPr lang="en-ID" sz="2400" dirty="0" err="1" smtClean="0"/>
              <a:t>sesuai</a:t>
            </a:r>
            <a:r>
              <a:rPr lang="en-ID" sz="2400" dirty="0" smtClean="0"/>
              <a:t> </a:t>
            </a:r>
            <a:r>
              <a:rPr lang="en-ID" sz="2400" dirty="0" err="1" smtClean="0"/>
              <a:t>konteks</a:t>
            </a:r>
            <a:r>
              <a:rPr lang="en-ID" sz="2400" dirty="0" smtClean="0"/>
              <a:t> </a:t>
            </a:r>
            <a:r>
              <a:rPr lang="en-ID" sz="2400" dirty="0" err="1" smtClean="0"/>
              <a:t>jenis</a:t>
            </a:r>
            <a:r>
              <a:rPr lang="en-ID" sz="2400" dirty="0" smtClean="0"/>
              <a:t> </a:t>
            </a:r>
            <a:r>
              <a:rPr lang="en-ID" sz="2400" dirty="0" err="1" smtClean="0"/>
              <a:t>riba</a:t>
            </a:r>
            <a:r>
              <a:rPr lang="en-ID" sz="2400" dirty="0" smtClean="0"/>
              <a:t> yang </a:t>
            </a:r>
            <a:r>
              <a:rPr lang="en-ID" sz="2400" dirty="0" err="1" smtClean="0"/>
              <a:t>anda</a:t>
            </a:r>
            <a:r>
              <a:rPr lang="en-ID" sz="2400" dirty="0" smtClean="0"/>
              <a:t> </a:t>
            </a:r>
            <a:r>
              <a:rPr lang="en-ID" sz="2400" dirty="0" err="1" smtClean="0"/>
              <a:t>paparkan</a:t>
            </a:r>
            <a:r>
              <a:rPr lang="en-ID" sz="2400" dirty="0"/>
              <a:t>?</a:t>
            </a:r>
            <a:endParaRPr lang="en-ID" sz="2400" cap="none" dirty="0" smtClean="0"/>
          </a:p>
          <a:p>
            <a:pPr eaLnBrk="1" hangingPunct="1">
              <a:defRPr/>
            </a:pPr>
            <a:r>
              <a:rPr lang="en-ID" sz="2400" cap="none" dirty="0" err="1"/>
              <a:t>Lakukan</a:t>
            </a:r>
            <a:r>
              <a:rPr lang="en-ID" sz="2400" cap="none" dirty="0"/>
              <a:t> </a:t>
            </a:r>
            <a:r>
              <a:rPr lang="en-ID" sz="2400" cap="none" dirty="0" err="1"/>
              <a:t>perbandingan</a:t>
            </a:r>
            <a:r>
              <a:rPr lang="en-ID" sz="2400" cap="none" dirty="0"/>
              <a:t> </a:t>
            </a:r>
            <a:r>
              <a:rPr lang="en-ID" sz="2400" cap="none" dirty="0" err="1"/>
              <a:t>antara</a:t>
            </a:r>
            <a:r>
              <a:rPr lang="en-ID" sz="2400" cap="none" dirty="0"/>
              <a:t> </a:t>
            </a:r>
            <a:r>
              <a:rPr lang="en-ID" sz="2400" cap="none" dirty="0" err="1"/>
              <a:t>prinsip-prinsip</a:t>
            </a:r>
            <a:r>
              <a:rPr lang="en-ID" sz="2400" cap="none" dirty="0"/>
              <a:t> </a:t>
            </a:r>
            <a:r>
              <a:rPr lang="en-ID" sz="2400" cap="none" dirty="0" err="1"/>
              <a:t>siyasah</a:t>
            </a:r>
            <a:r>
              <a:rPr lang="en-ID" sz="2400" cap="none" dirty="0"/>
              <a:t> </a:t>
            </a:r>
            <a:r>
              <a:rPr lang="en-ID" sz="2400" cap="none" dirty="0" err="1"/>
              <a:t>dalam</a:t>
            </a:r>
            <a:r>
              <a:rPr lang="en-ID" sz="2400" cap="none" dirty="0"/>
              <a:t> Islam </a:t>
            </a:r>
            <a:r>
              <a:rPr lang="en-ID" sz="2400" cap="none" dirty="0" err="1"/>
              <a:t>dengan</a:t>
            </a:r>
            <a:r>
              <a:rPr lang="en-ID" sz="2400" cap="none" dirty="0"/>
              <a:t> </a:t>
            </a:r>
            <a:r>
              <a:rPr lang="en-ID" sz="2400" cap="none" dirty="0" err="1"/>
              <a:t>kehidupan</a:t>
            </a:r>
            <a:r>
              <a:rPr lang="en-ID" sz="2400" cap="none" dirty="0"/>
              <a:t> </a:t>
            </a:r>
            <a:r>
              <a:rPr lang="en-ID" sz="2400" cap="none" dirty="0" err="1"/>
              <a:t>politik</a:t>
            </a:r>
            <a:r>
              <a:rPr lang="en-ID" sz="2400" cap="none" dirty="0"/>
              <a:t> di Indonesia </a:t>
            </a:r>
            <a:r>
              <a:rPr lang="en-ID" sz="2400" cap="none" dirty="0" err="1"/>
              <a:t>saat</a:t>
            </a:r>
            <a:r>
              <a:rPr lang="en-ID" sz="2400" cap="none" dirty="0"/>
              <a:t> </a:t>
            </a:r>
            <a:r>
              <a:rPr lang="en-ID" sz="2400" cap="none" dirty="0" err="1"/>
              <a:t>ini</a:t>
            </a:r>
            <a:r>
              <a:rPr lang="en-ID" sz="2400" cap="none" dirty="0"/>
              <a:t> ! </a:t>
            </a:r>
            <a:r>
              <a:rPr lang="en-ID" sz="2400" cap="none" dirty="0" err="1"/>
              <a:t>Apakah</a:t>
            </a:r>
            <a:r>
              <a:rPr lang="en-ID" sz="2400" cap="none" dirty="0"/>
              <a:t> </a:t>
            </a:r>
            <a:r>
              <a:rPr lang="en-ID" sz="2400" cap="none" dirty="0" err="1"/>
              <a:t>sistem</a:t>
            </a:r>
            <a:r>
              <a:rPr lang="en-ID" sz="2400" cap="none" dirty="0"/>
              <a:t> </a:t>
            </a:r>
            <a:r>
              <a:rPr lang="en-ID" sz="2400" cap="none" dirty="0" err="1"/>
              <a:t>politik</a:t>
            </a:r>
            <a:r>
              <a:rPr lang="en-ID" sz="2400" cap="none" dirty="0"/>
              <a:t> </a:t>
            </a:r>
            <a:r>
              <a:rPr lang="en-ID" sz="2400" cap="none" dirty="0" err="1"/>
              <a:t>dan</a:t>
            </a:r>
            <a:r>
              <a:rPr lang="en-ID" sz="2400" cap="none" dirty="0"/>
              <a:t> </a:t>
            </a:r>
            <a:r>
              <a:rPr lang="en-ID" sz="2400" cap="none" dirty="0" err="1"/>
              <a:t>etika</a:t>
            </a:r>
            <a:r>
              <a:rPr lang="en-ID" sz="2400" cap="none" dirty="0"/>
              <a:t> para </a:t>
            </a:r>
            <a:r>
              <a:rPr lang="en-ID" sz="2400" cap="none" dirty="0" err="1"/>
              <a:t>pelaku</a:t>
            </a:r>
            <a:r>
              <a:rPr lang="en-ID" sz="2400" cap="none" dirty="0"/>
              <a:t> </a:t>
            </a:r>
            <a:r>
              <a:rPr lang="en-ID" sz="2400" cap="none" dirty="0" err="1"/>
              <a:t>politik</a:t>
            </a:r>
            <a:r>
              <a:rPr lang="en-ID" sz="2400" cap="none" dirty="0"/>
              <a:t> </a:t>
            </a:r>
            <a:r>
              <a:rPr lang="en-ID" sz="2400" cap="none" dirty="0" err="1"/>
              <a:t>sesuai</a:t>
            </a:r>
            <a:r>
              <a:rPr lang="en-ID" sz="2400" cap="none" dirty="0"/>
              <a:t> </a:t>
            </a:r>
            <a:r>
              <a:rPr lang="en-ID" sz="2400" cap="none" dirty="0" err="1"/>
              <a:t>dengan</a:t>
            </a:r>
            <a:r>
              <a:rPr lang="en-ID" sz="2400" cap="none" dirty="0"/>
              <a:t> </a:t>
            </a:r>
            <a:r>
              <a:rPr lang="en-ID" sz="2400" cap="none" dirty="0" err="1"/>
              <a:t>nilai-nilai</a:t>
            </a:r>
            <a:r>
              <a:rPr lang="en-ID" sz="2400" cap="none" dirty="0"/>
              <a:t> </a:t>
            </a:r>
            <a:r>
              <a:rPr lang="en-ID" sz="2400" cap="none" dirty="0" err="1"/>
              <a:t>prinsip</a:t>
            </a:r>
            <a:r>
              <a:rPr lang="en-ID" sz="2400" cap="none" dirty="0"/>
              <a:t> </a:t>
            </a:r>
            <a:r>
              <a:rPr lang="en-ID" sz="2400" cap="none" dirty="0" err="1"/>
              <a:t>siyasah</a:t>
            </a:r>
            <a:r>
              <a:rPr lang="en-ID" sz="2400" cap="none" dirty="0"/>
              <a:t> di </a:t>
            </a:r>
            <a:r>
              <a:rPr lang="en-ID" sz="2400" cap="none" dirty="0" err="1"/>
              <a:t>dalam</a:t>
            </a:r>
            <a:r>
              <a:rPr lang="en-ID" sz="2400" cap="none" dirty="0"/>
              <a:t> Islam ?</a:t>
            </a:r>
          </a:p>
          <a:p>
            <a:pPr marL="0" indent="0" eaLnBrk="1" hangingPunct="1">
              <a:buNone/>
              <a:defRPr/>
            </a:pPr>
            <a:r>
              <a:rPr lang="en-ID" sz="2400" cap="none" dirty="0" smtClean="0"/>
              <a:t/>
            </a:r>
            <a:br>
              <a:rPr lang="en-ID" sz="2400" cap="none" dirty="0" smtClean="0"/>
            </a:br>
            <a:endParaRPr lang="en-US" sz="2400" dirty="0"/>
          </a:p>
        </p:txBody>
      </p:sp>
    </p:spTree>
    <p:extLst>
      <p:ext uri="{BB962C8B-B14F-4D97-AF65-F5344CB8AC3E}">
        <p14:creationId xmlns:p14="http://schemas.microsoft.com/office/powerpoint/2010/main" val="1203364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1"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up)">
                                      <p:cBhvr>
                                        <p:cTn id="14" dur="500"/>
                                        <p:tgtEl>
                                          <p:spTgt spid="3">
                                            <p:txEl>
                                              <p:pRg st="1" end="1"/>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288" y="1176338"/>
            <a:ext cx="11247437" cy="5486400"/>
          </a:xfrm>
          <a:prstGeom prst="rect">
            <a:avLst/>
          </a:prstGeom>
        </p:spPr>
        <p:txBody>
          <a:bodyPr>
            <a:normAutofit lnSpcReduction="10000"/>
          </a:bodyPr>
          <a:lstStyle/>
          <a:p>
            <a:pPr marL="365125" indent="0" algn="just">
              <a:spcAft>
                <a:spcPts val="0"/>
              </a:spcAft>
              <a:buFont typeface="Arial" panose="020B0604020202020204" pitchFamily="34" charset="0"/>
              <a:buNone/>
              <a:defRPr/>
            </a:pPr>
            <a:r>
              <a:rPr lang="en-ID" sz="2400" b="1" dirty="0" smtClean="0">
                <a:latin typeface="Times New Roman"/>
                <a:ea typeface="Times New Roman"/>
                <a:cs typeface="Arial"/>
              </a:rPr>
              <a:t>BIDANG EKONOMI</a:t>
            </a:r>
            <a:r>
              <a:rPr lang="en-ID" sz="2400" dirty="0" smtClean="0">
                <a:latin typeface="Times New Roman"/>
                <a:ea typeface="Times New Roman"/>
                <a:cs typeface="Arial"/>
              </a:rPr>
              <a:t> </a:t>
            </a:r>
          </a:p>
          <a:p>
            <a:pPr marL="365125" indent="179388" algn="just">
              <a:spcAft>
                <a:spcPts val="0"/>
              </a:spcAft>
              <a:defRPr/>
            </a:pPr>
            <a:r>
              <a:rPr lang="id-ID" sz="2400" dirty="0" smtClean="0">
                <a:latin typeface="Times New Roman"/>
                <a:ea typeface="Times New Roman"/>
                <a:cs typeface="Arial"/>
              </a:rPr>
              <a:t>Menurut AM Saefudin (1997) ada enam pokok prekonomian, yaitu:</a:t>
            </a:r>
            <a:endParaRPr lang="id-ID" sz="2400" dirty="0" smtClean="0">
              <a:latin typeface="Calibri"/>
              <a:ea typeface="Calibri"/>
              <a:cs typeface="Arial"/>
            </a:endParaRPr>
          </a:p>
          <a:p>
            <a:pPr marL="911225" lvl="4" indent="-342900" algn="just">
              <a:spcAft>
                <a:spcPts val="0"/>
              </a:spcAft>
              <a:buClr>
                <a:schemeClr val="accent2"/>
              </a:buClr>
              <a:buSzPct val="80000"/>
              <a:buFont typeface="+mj-lt"/>
              <a:buAutoNum type="alphaLcPeriod"/>
              <a:defRPr/>
            </a:pPr>
            <a:r>
              <a:rPr lang="id-ID" sz="2400" dirty="0" smtClean="0">
                <a:latin typeface="Times New Roman"/>
                <a:ea typeface="Times New Roman"/>
                <a:cs typeface="Arial"/>
              </a:rPr>
              <a:t>Barang dan jasa yang di produksi.</a:t>
            </a:r>
            <a:endParaRPr lang="id-ID" sz="2400" dirty="0" smtClean="0">
              <a:latin typeface="Calibri"/>
              <a:ea typeface="Calibri"/>
              <a:cs typeface="Arial"/>
            </a:endParaRPr>
          </a:p>
          <a:p>
            <a:pPr marL="911225" lvl="4" indent="-342900" algn="just">
              <a:spcAft>
                <a:spcPts val="0"/>
              </a:spcAft>
              <a:buClr>
                <a:schemeClr val="accent2"/>
              </a:buClr>
              <a:buSzPct val="90000"/>
              <a:buFont typeface="+mj-lt"/>
              <a:buAutoNum type="alphaLcPeriod"/>
              <a:defRPr/>
            </a:pPr>
            <a:r>
              <a:rPr lang="id-ID" sz="2400" dirty="0" smtClean="0">
                <a:latin typeface="Times New Roman"/>
                <a:ea typeface="Times New Roman"/>
                <a:cs typeface="Arial"/>
              </a:rPr>
              <a:t>Sistem produksi yang akan digunakan untuk menghasilkan barang dan jasa tersebut.</a:t>
            </a:r>
            <a:endParaRPr lang="id-ID" sz="2400" dirty="0" smtClean="0">
              <a:latin typeface="Calibri"/>
              <a:ea typeface="Calibri"/>
              <a:cs typeface="Arial"/>
            </a:endParaRPr>
          </a:p>
          <a:p>
            <a:pPr marL="911225" lvl="4" indent="-342900" algn="just">
              <a:spcAft>
                <a:spcPts val="0"/>
              </a:spcAft>
              <a:buClr>
                <a:schemeClr val="accent2"/>
              </a:buClr>
              <a:buSzPct val="80000"/>
              <a:buFont typeface="+mj-lt"/>
              <a:buAutoNum type="alphaLcPeriod"/>
              <a:defRPr/>
            </a:pPr>
            <a:r>
              <a:rPr lang="id-ID" sz="2400" dirty="0" smtClean="0">
                <a:latin typeface="Times New Roman"/>
                <a:ea typeface="Times New Roman"/>
                <a:cs typeface="Arial"/>
              </a:rPr>
              <a:t>Sistem distribusi yang berlaku diantara para pelaku ekonomi.</a:t>
            </a:r>
            <a:endParaRPr lang="id-ID" sz="2400" dirty="0" smtClean="0">
              <a:latin typeface="Calibri"/>
              <a:ea typeface="Calibri"/>
              <a:cs typeface="Arial"/>
            </a:endParaRPr>
          </a:p>
          <a:p>
            <a:pPr marL="911225" lvl="4" indent="-342900" algn="just">
              <a:spcAft>
                <a:spcPts val="0"/>
              </a:spcAft>
              <a:buClr>
                <a:schemeClr val="accent2"/>
              </a:buClr>
              <a:buSzPct val="80000"/>
              <a:buFont typeface="+mj-lt"/>
              <a:buAutoNum type="alphaLcPeriod"/>
              <a:defRPr/>
            </a:pPr>
            <a:r>
              <a:rPr lang="id-ID" sz="2400" dirty="0" smtClean="0">
                <a:latin typeface="Times New Roman"/>
                <a:ea typeface="Times New Roman"/>
                <a:cs typeface="Arial"/>
              </a:rPr>
              <a:t>Efesiensi dalam menggunakan faktor- faktor produksi.</a:t>
            </a:r>
            <a:endParaRPr lang="id-ID" sz="2400" dirty="0" smtClean="0">
              <a:latin typeface="Calibri"/>
              <a:ea typeface="Calibri"/>
              <a:cs typeface="Arial"/>
            </a:endParaRPr>
          </a:p>
          <a:p>
            <a:pPr marL="911225" lvl="4" indent="-342900" algn="just">
              <a:spcAft>
                <a:spcPts val="0"/>
              </a:spcAft>
              <a:buClr>
                <a:schemeClr val="accent2"/>
              </a:buClr>
              <a:buSzPct val="80000"/>
              <a:buFont typeface="+mj-lt"/>
              <a:buAutoNum type="alphaLcPeriod"/>
              <a:defRPr/>
            </a:pPr>
            <a:r>
              <a:rPr lang="id-ID" sz="2400" dirty="0" smtClean="0">
                <a:latin typeface="Times New Roman"/>
                <a:ea typeface="Times New Roman"/>
                <a:cs typeface="Arial"/>
              </a:rPr>
              <a:t>Antisipasi </a:t>
            </a:r>
            <a:r>
              <a:rPr lang="id-ID" sz="2400" dirty="0" smtClean="0">
                <a:latin typeface="Times New Roman"/>
                <a:ea typeface="Times New Roman"/>
                <a:cs typeface="Arial"/>
              </a:rPr>
              <a:t>terhadap fluktuasi pasar mulai dari inflasi, resesi, depresi, dan lain- lain.</a:t>
            </a:r>
            <a:endParaRPr lang="id-ID" sz="2400" dirty="0" smtClean="0">
              <a:latin typeface="Calibri"/>
              <a:ea typeface="Calibri"/>
              <a:cs typeface="Arial"/>
            </a:endParaRPr>
          </a:p>
          <a:p>
            <a:pPr marL="911225" lvl="4" indent="-342900" algn="just">
              <a:spcAft>
                <a:spcPts val="0"/>
              </a:spcAft>
              <a:buClr>
                <a:schemeClr val="accent2"/>
              </a:buClr>
              <a:buSzPct val="80000"/>
              <a:buFont typeface="+mj-lt"/>
              <a:buAutoNum type="alphaLcPeriod"/>
              <a:defRPr/>
            </a:pPr>
            <a:r>
              <a:rPr lang="id-ID" sz="2400" dirty="0" smtClean="0">
                <a:latin typeface="Times New Roman"/>
                <a:ea typeface="Times New Roman"/>
                <a:cs typeface="Arial"/>
              </a:rPr>
              <a:t>Ikhtiar manajemen produksi dan distribusi agar efesien.</a:t>
            </a:r>
            <a:endParaRPr lang="id-ID" sz="2400" dirty="0" smtClean="0">
              <a:latin typeface="Calibri"/>
              <a:ea typeface="Times New Roman"/>
              <a:cs typeface="Arial"/>
            </a:endParaRPr>
          </a:p>
          <a:p>
            <a:pPr marL="0" lvl="4" indent="0" algn="just">
              <a:spcAft>
                <a:spcPts val="0"/>
              </a:spcAft>
              <a:buClr>
                <a:schemeClr val="tx2"/>
              </a:buClr>
              <a:buSzPct val="80000"/>
              <a:buFont typeface="Arial" panose="020B0604020202020204" pitchFamily="34" charset="0"/>
              <a:buNone/>
              <a:defRPr/>
            </a:pPr>
            <a:r>
              <a:rPr lang="id-ID" sz="2400" dirty="0" smtClean="0">
                <a:latin typeface="Times New Roman"/>
                <a:ea typeface="Times New Roman"/>
                <a:cs typeface="Arial"/>
              </a:rPr>
              <a:t>Ekonomi konvensional berprinsip “berkorban sekecil-kecilnya untuk mendapatkan keuntungan yang sebesar-besarnya”.</a:t>
            </a:r>
            <a:r>
              <a:rPr lang="id-ID" sz="2400" dirty="0" smtClean="0">
                <a:latin typeface="Calibri"/>
                <a:ea typeface="Times New Roman"/>
                <a:cs typeface="Arial"/>
              </a:rPr>
              <a:t> </a:t>
            </a:r>
            <a:r>
              <a:rPr lang="id-ID" sz="2400" dirty="0" smtClean="0">
                <a:latin typeface="Times New Roman"/>
                <a:ea typeface="Times New Roman"/>
                <a:cs typeface="Arial"/>
              </a:rPr>
              <a:t>Dalam Islam, ekonomi ialah berkorban secara tidak kikir dan tidak boros dalam rangka mendapatkan keuntungan yang layak. Kekuatan ekonomi sangat berpengaruh terhadap eksistensi dan wibawa suatu bangsa.</a:t>
            </a:r>
            <a:endParaRPr lang="id-ID" sz="2400" dirty="0">
              <a:latin typeface="Calibri"/>
              <a:ea typeface="Calibri"/>
              <a:cs typeface="Arial"/>
            </a:endParaRPr>
          </a:p>
        </p:txBody>
      </p:sp>
      <p:sp>
        <p:nvSpPr>
          <p:cNvPr id="28675" name="TextBox 10"/>
          <p:cNvSpPr txBox="1">
            <a:spLocks noChangeArrowheads="1"/>
          </p:cNvSpPr>
          <p:nvPr/>
        </p:nvSpPr>
        <p:spPr bwMode="auto">
          <a:xfrm>
            <a:off x="422275" y="390525"/>
            <a:ext cx="96901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ID" altLang="id-ID" sz="3200" b="1" dirty="0" err="1">
                <a:solidFill>
                  <a:srgbClr val="002060"/>
                </a:solidFill>
                <a:latin typeface="Calibri" panose="020F0502020204030204" pitchFamily="34" charset="0"/>
              </a:rPr>
              <a:t>Memahami</a:t>
            </a:r>
            <a:r>
              <a:rPr lang="en-ID" altLang="id-ID" sz="3200" b="1" dirty="0">
                <a:solidFill>
                  <a:srgbClr val="002060"/>
                </a:solidFill>
                <a:latin typeface="Calibri" panose="020F0502020204030204" pitchFamily="34" charset="0"/>
              </a:rPr>
              <a:t> </a:t>
            </a:r>
            <a:r>
              <a:rPr lang="id-ID" altLang="id-ID" sz="3200" b="1" dirty="0">
                <a:solidFill>
                  <a:srgbClr val="002060"/>
                </a:solidFill>
                <a:latin typeface="Calibri" panose="020F0502020204030204" pitchFamily="34" charset="0"/>
              </a:rPr>
              <a:t>Konsep Islam </a:t>
            </a:r>
            <a:r>
              <a:rPr lang="id-ID" altLang="id-ID" sz="3200" b="1" dirty="0" smtClean="0">
                <a:solidFill>
                  <a:srgbClr val="002060"/>
                </a:solidFill>
                <a:latin typeface="Calibri" panose="020F0502020204030204" pitchFamily="34" charset="0"/>
              </a:rPr>
              <a:t>tentang Ekonomi</a:t>
            </a:r>
            <a:r>
              <a:rPr lang="en-ID" altLang="id-ID" sz="3200" b="1" dirty="0" smtClean="0">
                <a:solidFill>
                  <a:srgbClr val="002060"/>
                </a:solidFill>
                <a:latin typeface="Calibri" panose="020F0502020204030204" pitchFamily="34" charset="0"/>
              </a:rPr>
              <a:t> </a:t>
            </a:r>
            <a:r>
              <a:rPr lang="id-ID" altLang="id-ID" sz="3200" b="1" dirty="0">
                <a:solidFill>
                  <a:srgbClr val="002060"/>
                </a:solidFill>
                <a:latin typeface="Calibri" panose="020F0502020204030204" pitchFamily="34" charset="0"/>
              </a:rPr>
              <a:t>dan </a:t>
            </a:r>
            <a:r>
              <a:rPr lang="id-ID" altLang="id-ID" sz="3200" b="1" dirty="0" smtClean="0">
                <a:solidFill>
                  <a:srgbClr val="002060"/>
                </a:solidFill>
                <a:latin typeface="Calibri" panose="020F0502020204030204" pitchFamily="34" charset="0"/>
              </a:rPr>
              <a:t>Politik</a:t>
            </a:r>
            <a:r>
              <a:rPr lang="en-ID" altLang="id-ID" sz="3200" b="1" dirty="0" smtClean="0">
                <a:solidFill>
                  <a:srgbClr val="002060"/>
                </a:solidFill>
                <a:latin typeface="Calibri" panose="020F0502020204030204" pitchFamily="34" charset="0"/>
              </a:rPr>
              <a:t>.</a:t>
            </a:r>
            <a:endParaRPr lang="id-ID" altLang="id-ID"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643974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bwMode="auto">
          <a:xfrm>
            <a:off x="992188" y="498475"/>
            <a:ext cx="10363200" cy="6111875"/>
          </a:xfrm>
          <a:prstGeom prst="rect">
            <a:avLst/>
          </a:prstGeom>
        </p:spPr>
        <p:txBody>
          <a:bodyPr wrap="square" numCol="1" anchor="t" anchorCtr="0" compatLnSpc="1">
            <a:prstTxWarp prst="textNoShape">
              <a:avLst/>
            </a:prstTxWarp>
          </a:bodyPr>
          <a:lstStyle/>
          <a:p>
            <a:pPr marL="0" indent="0" algn="just">
              <a:lnSpc>
                <a:spcPct val="100000"/>
              </a:lnSpc>
              <a:buSzPct val="85000"/>
              <a:buFont typeface="Arial" panose="020B0604020202020204" pitchFamily="34" charset="0"/>
              <a:buNone/>
            </a:pPr>
            <a:r>
              <a:rPr lang="id-ID" altLang="id-ID" sz="1900" cap="none" smtClean="0">
                <a:solidFill>
                  <a:srgbClr val="000000"/>
                </a:solidFill>
                <a:latin typeface="Aparajita"/>
                <a:ea typeface="Aparajita"/>
                <a:cs typeface="Aparajita"/>
              </a:rPr>
              <a:t>Dalam Bidang Ekonomi</a:t>
            </a:r>
            <a:r>
              <a:rPr lang="en-ID" altLang="id-ID" sz="1900" cap="none" smtClean="0">
                <a:solidFill>
                  <a:srgbClr val="000000"/>
                </a:solidFill>
                <a:latin typeface="Aparajita"/>
                <a:ea typeface="Aparajita"/>
                <a:cs typeface="Aparajita"/>
              </a:rPr>
              <a:t> Juga </a:t>
            </a:r>
            <a:r>
              <a:rPr lang="id-ID" altLang="id-ID" sz="1900" cap="none" smtClean="0">
                <a:solidFill>
                  <a:srgbClr val="000000"/>
                </a:solidFill>
                <a:latin typeface="Aparajita"/>
                <a:ea typeface="Aparajita"/>
                <a:cs typeface="Aparajita"/>
              </a:rPr>
              <a:t> Harus Di Perhatikan Oleh Masyarakat Islam.</a:t>
            </a:r>
            <a:r>
              <a:rPr lang="id-ID" altLang="id-ID" sz="1900" cap="none" smtClean="0">
                <a:latin typeface="Aparajita"/>
              </a:rPr>
              <a:t> Tolok Ukur Islami Atau Tidaknya Sebuah Sistem Ekonomi Adalah Adakah Riba Dan </a:t>
            </a:r>
            <a:r>
              <a:rPr lang="id-ID" altLang="id-ID" sz="1900" i="1" cap="none" smtClean="0">
                <a:latin typeface="Aparajita"/>
              </a:rPr>
              <a:t>Gharar</a:t>
            </a:r>
            <a:r>
              <a:rPr lang="id-ID" altLang="id-ID" sz="1900" cap="none" smtClean="0">
                <a:latin typeface="Aparajita"/>
              </a:rPr>
              <a:t> </a:t>
            </a:r>
            <a:r>
              <a:rPr lang="en-ID" altLang="id-ID" sz="1900" cap="none" smtClean="0">
                <a:latin typeface="Aparajita"/>
              </a:rPr>
              <a:t>(</a:t>
            </a:r>
            <a:r>
              <a:rPr lang="id-ID" altLang="id-ID" sz="1900" cap="none" smtClean="0">
                <a:latin typeface="Aparajita"/>
              </a:rPr>
              <a:t>Spekulasi) Di Dalam Prosesnya.</a:t>
            </a:r>
            <a:r>
              <a:rPr lang="id-ID" altLang="id-ID" sz="1900" cap="none" smtClean="0">
                <a:solidFill>
                  <a:srgbClr val="000000"/>
                </a:solidFill>
                <a:latin typeface="Aparajita"/>
                <a:ea typeface="Aparajita"/>
                <a:cs typeface="Aparajita"/>
              </a:rPr>
              <a:t> Seorang Pakar Ekonomi Islam Yaitu Syafi’i Antonio Menjelaskan Jenis-Jenis Riba, Yaitu:</a:t>
            </a:r>
          </a:p>
          <a:p>
            <a:pPr marL="0" indent="0" algn="just">
              <a:lnSpc>
                <a:spcPct val="100000"/>
              </a:lnSpc>
              <a:buClrTx/>
              <a:buFont typeface="Tw Cen MT" panose="020B0602020104020603" pitchFamily="34" charset="0"/>
              <a:buAutoNum type="arabicPeriod"/>
            </a:pPr>
            <a:r>
              <a:rPr lang="id-ID" altLang="id-ID" sz="1900" b="1" cap="none" smtClean="0">
                <a:solidFill>
                  <a:srgbClr val="000000"/>
                </a:solidFill>
                <a:latin typeface="Aparajita"/>
                <a:ea typeface="Aparajita"/>
                <a:cs typeface="Aparajita"/>
              </a:rPr>
              <a:t>Riba Qardh</a:t>
            </a:r>
            <a:r>
              <a:rPr lang="en-ID" altLang="id-ID" sz="1900" b="1" cap="none" smtClean="0">
                <a:solidFill>
                  <a:srgbClr val="000000"/>
                </a:solidFill>
                <a:latin typeface="Aparajita"/>
                <a:ea typeface="Aparajita"/>
                <a:cs typeface="Aparajita"/>
              </a:rPr>
              <a:t>.</a:t>
            </a:r>
            <a:r>
              <a:rPr lang="id-ID" altLang="id-ID" sz="1900" b="1" cap="none" smtClean="0"/>
              <a:t> </a:t>
            </a:r>
            <a:r>
              <a:rPr lang="id-ID" altLang="id-ID" sz="1900" cap="none" smtClean="0"/>
              <a:t>Suatu manfaat atau tingkat kelebihan tertentu yang diisyaratkan terhadap yang berutang (muqtaridh).</a:t>
            </a:r>
            <a:endParaRPr lang="id-ID" altLang="id-ID" sz="1900" cap="none" smtClean="0">
              <a:solidFill>
                <a:srgbClr val="000000"/>
              </a:solidFill>
              <a:latin typeface="Aparajita"/>
              <a:ea typeface="Aparajita"/>
              <a:cs typeface="Aparajita"/>
            </a:endParaRPr>
          </a:p>
          <a:p>
            <a:pPr marL="0" indent="0" algn="just">
              <a:lnSpc>
                <a:spcPct val="100000"/>
              </a:lnSpc>
              <a:buClrTx/>
              <a:buFont typeface="Tw Cen MT" panose="020B0602020104020603" pitchFamily="34" charset="0"/>
              <a:buAutoNum type="arabicPeriod"/>
            </a:pPr>
            <a:r>
              <a:rPr lang="id-ID" altLang="id-ID" sz="1900" b="1" cap="none" smtClean="0">
                <a:solidFill>
                  <a:srgbClr val="000000"/>
                </a:solidFill>
                <a:latin typeface="Aparajita"/>
                <a:ea typeface="Aparajita"/>
                <a:cs typeface="Aparajita"/>
              </a:rPr>
              <a:t>Riba Jāhiliyah</a:t>
            </a:r>
            <a:r>
              <a:rPr lang="en-ID" altLang="id-ID" sz="1900" b="1" cap="none" smtClean="0">
                <a:solidFill>
                  <a:srgbClr val="000000"/>
                </a:solidFill>
                <a:latin typeface="Aparajita"/>
                <a:ea typeface="Aparajita"/>
                <a:cs typeface="Aparajita"/>
              </a:rPr>
              <a:t>.</a:t>
            </a:r>
            <a:r>
              <a:rPr lang="id-ID" altLang="id-ID" sz="1900" b="1" cap="none" smtClean="0"/>
              <a:t> </a:t>
            </a:r>
            <a:r>
              <a:rPr lang="id-ID" altLang="id-ID" sz="1900" cap="none" smtClean="0"/>
              <a:t>Utang dibayar lebih dari pokoknya karena si peminjam tidak mampu membayar utangnya pada waktu yang ditetapkan.</a:t>
            </a:r>
            <a:endParaRPr lang="id-ID" altLang="id-ID" sz="1900" cap="none" smtClean="0">
              <a:solidFill>
                <a:srgbClr val="000000"/>
              </a:solidFill>
              <a:latin typeface="Aparajita"/>
              <a:ea typeface="Aparajita"/>
              <a:cs typeface="Aparajita"/>
            </a:endParaRPr>
          </a:p>
          <a:p>
            <a:pPr marL="0" indent="0" algn="just">
              <a:lnSpc>
                <a:spcPct val="100000"/>
              </a:lnSpc>
              <a:buClrTx/>
              <a:buFont typeface="Tw Cen MT" panose="020B0602020104020603" pitchFamily="34" charset="0"/>
              <a:buAutoNum type="arabicPeriod"/>
            </a:pPr>
            <a:r>
              <a:rPr lang="id-ID" altLang="id-ID" sz="1900" b="1" cap="none" smtClean="0">
                <a:solidFill>
                  <a:srgbClr val="000000"/>
                </a:solidFill>
                <a:latin typeface="Aparajita"/>
                <a:ea typeface="Aparajita"/>
                <a:cs typeface="Aparajita"/>
              </a:rPr>
              <a:t>Riba </a:t>
            </a:r>
            <a:r>
              <a:rPr lang="en-ID" altLang="id-ID" sz="1900" b="1" cap="none" smtClean="0">
                <a:solidFill>
                  <a:srgbClr val="000000"/>
                </a:solidFill>
                <a:latin typeface="Aparajita"/>
                <a:ea typeface="Aparajita"/>
                <a:cs typeface="Aparajita"/>
              </a:rPr>
              <a:t>Fadhl. </a:t>
            </a:r>
            <a:r>
              <a:rPr lang="id-ID" altLang="id-ID" sz="1900" cap="none" smtClean="0"/>
              <a:t>Pertukaran antar barang sejenis dengan kadar atau takaran yang berbeda, dan barang yang dipertukarkan itu termasuk dalam jenis barang </a:t>
            </a:r>
            <a:r>
              <a:rPr lang="id-ID" altLang="id-ID" sz="1900" i="1" cap="none" smtClean="0"/>
              <a:t>ribawi</a:t>
            </a:r>
            <a:r>
              <a:rPr lang="id-ID" altLang="id-ID" sz="1900" cap="none" smtClean="0"/>
              <a:t>.</a:t>
            </a:r>
            <a:endParaRPr lang="id-ID" altLang="id-ID" sz="1900" cap="none" smtClean="0">
              <a:solidFill>
                <a:srgbClr val="000000"/>
              </a:solidFill>
              <a:latin typeface="Aparajita"/>
              <a:ea typeface="Aparajita"/>
              <a:cs typeface="Aparajita"/>
            </a:endParaRPr>
          </a:p>
          <a:p>
            <a:pPr marL="0" indent="0" algn="just">
              <a:lnSpc>
                <a:spcPct val="100000"/>
              </a:lnSpc>
              <a:buClrTx/>
              <a:buFont typeface="Tw Cen MT" panose="020B0602020104020603" pitchFamily="34" charset="0"/>
              <a:buAutoNum type="arabicPeriod"/>
            </a:pPr>
            <a:r>
              <a:rPr lang="id-ID" altLang="id-ID" sz="1900" b="1" cap="none" smtClean="0">
                <a:solidFill>
                  <a:srgbClr val="000000"/>
                </a:solidFill>
                <a:latin typeface="Aparajita"/>
                <a:ea typeface="Aparajita"/>
                <a:cs typeface="Aparajita"/>
              </a:rPr>
              <a:t>Riba Nasī`ah</a:t>
            </a:r>
            <a:r>
              <a:rPr lang="en-ID" altLang="id-ID" sz="1900" b="1" cap="none" smtClean="0">
                <a:solidFill>
                  <a:srgbClr val="000000"/>
                </a:solidFill>
                <a:latin typeface="Aparajita"/>
                <a:ea typeface="Aparajita"/>
                <a:cs typeface="Aparajita"/>
              </a:rPr>
              <a:t>.</a:t>
            </a:r>
            <a:r>
              <a:rPr lang="id-ID" altLang="id-ID" sz="1900" b="1" cap="none" smtClean="0"/>
              <a:t> </a:t>
            </a:r>
            <a:r>
              <a:rPr lang="id-ID" altLang="id-ID" sz="1900" cap="none" smtClean="0"/>
              <a:t>Penangguhan penyerahan atau penerimaan jenis barang </a:t>
            </a:r>
            <a:r>
              <a:rPr lang="id-ID" altLang="id-ID" sz="1900" i="1" cap="none" smtClean="0"/>
              <a:t>ribawi</a:t>
            </a:r>
            <a:r>
              <a:rPr lang="id-ID" altLang="id-ID" sz="1900" cap="none" smtClean="0"/>
              <a:t> yang dipertukarkan dengan jenis barang </a:t>
            </a:r>
            <a:r>
              <a:rPr lang="id-ID" altLang="id-ID" sz="1900" i="1" cap="none" smtClean="0"/>
              <a:t>ribawi</a:t>
            </a:r>
            <a:r>
              <a:rPr lang="id-ID" altLang="id-ID" sz="1900" cap="none" smtClean="0"/>
              <a:t> lainnya. Riba nasi’ah muncul karena adanya perbedaan, perubahan, atau tambahan antara yang diserahkan  satu waktu dan yang diserahkan waktu berbeda.</a:t>
            </a:r>
            <a:endParaRPr lang="en-ID" altLang="id-ID" sz="1900" cap="none" smtClean="0">
              <a:solidFill>
                <a:srgbClr val="000000"/>
              </a:solidFill>
              <a:latin typeface="Aparajita"/>
              <a:ea typeface="Aparajita"/>
              <a:cs typeface="Aparajita"/>
            </a:endParaRPr>
          </a:p>
          <a:p>
            <a:pPr marL="0" indent="0" algn="just">
              <a:lnSpc>
                <a:spcPct val="100000"/>
              </a:lnSpc>
              <a:buClrTx/>
              <a:buFont typeface="Arial" panose="020B0604020202020204" pitchFamily="34" charset="0"/>
              <a:buNone/>
            </a:pPr>
            <a:r>
              <a:rPr lang="id-ID" altLang="id-ID" sz="1900" cap="none" smtClean="0">
                <a:latin typeface="Aparajita"/>
              </a:rPr>
              <a:t>Sejatinya riba muncul dalam dua aktifitas kehidupan manusia. Akatifitas tersebut yakni pedagangan/jual beli dan aktifitas hutang piutang. Dalam aktifitas perdagangan muncul riba fadhl dan riba nasi’ah sedangkan dalam aktifitas hutang piutang muncul riba qard dan jahiliyah. </a:t>
            </a:r>
            <a:endParaRPr lang="id-ID" altLang="id-ID" sz="1900" cap="none" smtClean="0">
              <a:solidFill>
                <a:srgbClr val="000000"/>
              </a:solidFill>
              <a:latin typeface="Aparajita"/>
              <a:ea typeface="Aparajita"/>
              <a:cs typeface="Aparajita"/>
            </a:endParaRPr>
          </a:p>
          <a:p>
            <a:pPr marL="0" indent="0">
              <a:lnSpc>
                <a:spcPct val="100000"/>
              </a:lnSpc>
              <a:buFont typeface="Arial" panose="020B0604020202020204" pitchFamily="34" charset="0"/>
              <a:buNone/>
            </a:pPr>
            <a:endParaRPr lang="en-US" altLang="id-ID" sz="1900" cap="none" smtClean="0"/>
          </a:p>
          <a:p>
            <a:pPr marL="0" indent="0">
              <a:lnSpc>
                <a:spcPct val="100000"/>
              </a:lnSpc>
            </a:pPr>
            <a:endParaRPr lang="en-US" altLang="id-ID" sz="1900" cap="none" smtClean="0"/>
          </a:p>
        </p:txBody>
      </p:sp>
    </p:spTree>
    <p:extLst>
      <p:ext uri="{BB962C8B-B14F-4D97-AF65-F5344CB8AC3E}">
        <p14:creationId xmlns:p14="http://schemas.microsoft.com/office/powerpoint/2010/main" val="3471005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bwMode="auto">
          <a:xfrm>
            <a:off x="914400" y="1384300"/>
            <a:ext cx="10502900" cy="4676775"/>
          </a:xfrm>
          <a:prstGeom prst="rect">
            <a:avLst/>
          </a:prstGeom>
        </p:spPr>
        <p:txBody>
          <a:bodyPr wrap="square" numCol="1" anchor="t" anchorCtr="0" compatLnSpc="1">
            <a:prstTxWarp prst="textNoShape">
              <a:avLst/>
            </a:prstTxWarp>
            <a:normAutofit lnSpcReduction="10000"/>
          </a:bodyPr>
          <a:lstStyle/>
          <a:p>
            <a:pPr marL="0" indent="0" algn="just">
              <a:buFont typeface="Arial" panose="020B0604020202020204" pitchFamily="34" charset="0"/>
              <a:buNone/>
            </a:pPr>
            <a:r>
              <a:rPr lang="id-ID" altLang="id-ID" sz="2800" b="1" cap="none" dirty="0" smtClean="0">
                <a:solidFill>
                  <a:srgbClr val="000000"/>
                </a:solidFill>
                <a:latin typeface="Aparajita"/>
                <a:ea typeface="Aparajita"/>
                <a:cs typeface="Aparajita"/>
              </a:rPr>
              <a:t>BIDANG POLITIK</a:t>
            </a:r>
          </a:p>
          <a:p>
            <a:pPr marL="0" indent="0" algn="just">
              <a:buClr>
                <a:srgbClr val="FE8637"/>
              </a:buClr>
              <a:buFont typeface="Arial" panose="020B0604020202020204" pitchFamily="34" charset="0"/>
              <a:buNone/>
            </a:pPr>
            <a:r>
              <a:rPr lang="id-ID" altLang="id-ID" sz="2800" cap="none" dirty="0" smtClean="0">
                <a:solidFill>
                  <a:srgbClr val="000000"/>
                </a:solidFill>
                <a:latin typeface="Aparajita"/>
                <a:ea typeface="Aparajita"/>
                <a:cs typeface="Aparajita"/>
              </a:rPr>
              <a:t>Politik </a:t>
            </a:r>
            <a:r>
              <a:rPr lang="id-ID" altLang="id-ID" sz="2800" cap="none" dirty="0" smtClean="0">
                <a:solidFill>
                  <a:srgbClr val="000000"/>
                </a:solidFill>
                <a:latin typeface="Aparajita"/>
                <a:ea typeface="Aparajita"/>
                <a:cs typeface="Aparajita"/>
              </a:rPr>
              <a:t>dalam </a:t>
            </a:r>
            <a:r>
              <a:rPr lang="en-ID" altLang="id-ID" sz="2800" cap="none" dirty="0" smtClean="0">
                <a:solidFill>
                  <a:srgbClr val="000000"/>
                </a:solidFill>
                <a:latin typeface="Aparajita"/>
                <a:ea typeface="Aparajita"/>
                <a:cs typeface="Aparajita"/>
              </a:rPr>
              <a:t>Islam</a:t>
            </a:r>
            <a:r>
              <a:rPr lang="id-ID" altLang="id-ID" sz="2800" cap="none" dirty="0" smtClean="0">
                <a:solidFill>
                  <a:srgbClr val="000000"/>
                </a:solidFill>
                <a:latin typeface="Aparajita"/>
                <a:ea typeface="Aparajita"/>
                <a:cs typeface="Aparajita"/>
              </a:rPr>
              <a:t> disebut siyāsah, merupakan bagian integral (tak terpisahkan) dari fikih </a:t>
            </a:r>
            <a:r>
              <a:rPr lang="en-ID" altLang="id-ID" sz="2800" cap="none" dirty="0" smtClean="0">
                <a:solidFill>
                  <a:srgbClr val="000000"/>
                </a:solidFill>
                <a:latin typeface="Aparajita"/>
                <a:ea typeface="Aparajita"/>
                <a:cs typeface="Aparajita"/>
              </a:rPr>
              <a:t>Islam</a:t>
            </a:r>
            <a:r>
              <a:rPr lang="id-ID" altLang="id-ID" sz="2800" cap="none" dirty="0" smtClean="0">
                <a:solidFill>
                  <a:srgbClr val="000000"/>
                </a:solidFill>
                <a:latin typeface="Aparajita"/>
                <a:ea typeface="Aparajita"/>
                <a:cs typeface="Aparajita"/>
              </a:rPr>
              <a:t>. Salah satu objek kajian fikih </a:t>
            </a:r>
            <a:r>
              <a:rPr lang="en-ID" altLang="id-ID" sz="2800" cap="none" dirty="0" smtClean="0">
                <a:solidFill>
                  <a:srgbClr val="000000"/>
                </a:solidFill>
                <a:latin typeface="Aparajita"/>
                <a:ea typeface="Aparajita"/>
                <a:cs typeface="Aparajita"/>
              </a:rPr>
              <a:t>Islam</a:t>
            </a:r>
            <a:r>
              <a:rPr lang="id-ID" altLang="id-ID" sz="2800" cap="none" dirty="0" smtClean="0">
                <a:solidFill>
                  <a:srgbClr val="000000"/>
                </a:solidFill>
                <a:latin typeface="Aparajita"/>
                <a:ea typeface="Aparajita"/>
                <a:cs typeface="Aparajita"/>
              </a:rPr>
              <a:t> adalah siyāsah atau disebut fikih politik. Fikih politik secara global membahas masalah-masalah :</a:t>
            </a:r>
          </a:p>
          <a:p>
            <a:pPr marL="0" indent="0" algn="just">
              <a:buClr>
                <a:schemeClr val="accent2"/>
              </a:buClr>
              <a:buSzPct val="90000"/>
              <a:buFont typeface="Tw Cen MT" panose="020B0602020104020603" pitchFamily="34" charset="0"/>
              <a:buAutoNum type="alphaLcPeriod"/>
            </a:pPr>
            <a:r>
              <a:rPr lang="id-ID" altLang="id-ID" sz="2800" b="1" cap="none" dirty="0" smtClean="0">
                <a:solidFill>
                  <a:srgbClr val="000000"/>
                </a:solidFill>
                <a:latin typeface="Aparajita"/>
                <a:ea typeface="Aparajita"/>
                <a:cs typeface="Aparajita"/>
              </a:rPr>
              <a:t>Siyāsah Dusturiyah </a:t>
            </a:r>
            <a:r>
              <a:rPr lang="id-ID" altLang="id-ID" sz="2800" cap="none" dirty="0" smtClean="0">
                <a:solidFill>
                  <a:srgbClr val="000000"/>
                </a:solidFill>
                <a:latin typeface="Aparajita"/>
                <a:ea typeface="Aparajita"/>
                <a:cs typeface="Aparajita"/>
              </a:rPr>
              <a:t>(Hukum Tata Negara).</a:t>
            </a:r>
          </a:p>
          <a:p>
            <a:pPr marL="0" indent="0" algn="just">
              <a:buClr>
                <a:schemeClr val="accent2"/>
              </a:buClr>
              <a:buSzPct val="90000"/>
              <a:buFont typeface="Tw Cen MT" panose="020B0602020104020603" pitchFamily="34" charset="0"/>
              <a:buAutoNum type="alphaLcPeriod"/>
            </a:pPr>
            <a:r>
              <a:rPr lang="id-ID" altLang="id-ID" sz="2800" b="1" cap="none" dirty="0" smtClean="0">
                <a:solidFill>
                  <a:srgbClr val="000000"/>
                </a:solidFill>
                <a:latin typeface="Aparajita"/>
                <a:ea typeface="Aparajita"/>
                <a:cs typeface="Aparajita"/>
              </a:rPr>
              <a:t>Siyāsah Dauliyyah </a:t>
            </a:r>
            <a:r>
              <a:rPr lang="id-ID" altLang="id-ID" sz="2800" cap="none" dirty="0" smtClean="0">
                <a:solidFill>
                  <a:srgbClr val="000000"/>
                </a:solidFill>
                <a:latin typeface="Aparajita"/>
                <a:ea typeface="Aparajita"/>
                <a:cs typeface="Aparajita"/>
              </a:rPr>
              <a:t>(Hukum politik yang mengatur hubungan internasional).</a:t>
            </a:r>
          </a:p>
          <a:p>
            <a:pPr marL="0" indent="0" algn="just">
              <a:buClr>
                <a:schemeClr val="accent2"/>
              </a:buClr>
              <a:buSzPct val="90000"/>
              <a:buFont typeface="Tw Cen MT" panose="020B0602020104020603" pitchFamily="34" charset="0"/>
              <a:buAutoNum type="alphaLcPeriod"/>
            </a:pPr>
            <a:r>
              <a:rPr lang="id-ID" altLang="id-ID" sz="2800" b="1" cap="none" dirty="0" smtClean="0">
                <a:solidFill>
                  <a:srgbClr val="000000"/>
                </a:solidFill>
                <a:latin typeface="Aparajita"/>
                <a:ea typeface="Aparajita"/>
                <a:cs typeface="Aparajita"/>
              </a:rPr>
              <a:t>Siyāsah Māliyah </a:t>
            </a:r>
            <a:r>
              <a:rPr lang="id-ID" altLang="id-ID" sz="2800" cap="none" dirty="0" smtClean="0">
                <a:solidFill>
                  <a:srgbClr val="000000"/>
                </a:solidFill>
                <a:latin typeface="Aparajita"/>
                <a:ea typeface="Aparajita"/>
                <a:cs typeface="Aparajita"/>
              </a:rPr>
              <a:t>(hukum politik yang mengatur keuangan negara).</a:t>
            </a:r>
          </a:p>
          <a:p>
            <a:pPr marL="0" indent="0">
              <a:buFont typeface="Arial" panose="020B0604020202020204" pitchFamily="34" charset="0"/>
              <a:buNone/>
            </a:pPr>
            <a:endParaRPr lang="en-US" altLang="id-ID" sz="2800" cap="none" dirty="0" smtClean="0"/>
          </a:p>
        </p:txBody>
      </p:sp>
      <p:sp>
        <p:nvSpPr>
          <p:cNvPr id="29699" name="TextBox 10"/>
          <p:cNvSpPr txBox="1">
            <a:spLocks noChangeArrowheads="1"/>
          </p:cNvSpPr>
          <p:nvPr/>
        </p:nvSpPr>
        <p:spPr bwMode="auto">
          <a:xfrm>
            <a:off x="209550" y="304800"/>
            <a:ext cx="96901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defTabSz="4572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ID" altLang="id-ID" sz="3200" b="1" dirty="0" err="1">
                <a:solidFill>
                  <a:srgbClr val="002060"/>
                </a:solidFill>
                <a:latin typeface="Calibri" panose="020F0502020204030204" pitchFamily="34" charset="0"/>
              </a:rPr>
              <a:t>Memahami</a:t>
            </a:r>
            <a:r>
              <a:rPr lang="en-ID" altLang="id-ID" sz="3200" b="1" dirty="0">
                <a:solidFill>
                  <a:srgbClr val="002060"/>
                </a:solidFill>
                <a:latin typeface="Calibri" panose="020F0502020204030204" pitchFamily="34" charset="0"/>
              </a:rPr>
              <a:t> </a:t>
            </a:r>
            <a:r>
              <a:rPr lang="id-ID" altLang="id-ID" sz="3200" b="1" dirty="0">
                <a:solidFill>
                  <a:srgbClr val="002060"/>
                </a:solidFill>
                <a:latin typeface="Calibri" panose="020F0502020204030204" pitchFamily="34" charset="0"/>
              </a:rPr>
              <a:t>Konsep Islam tentang Ekonomi</a:t>
            </a:r>
            <a:r>
              <a:rPr lang="en-ID" altLang="id-ID" sz="3200" b="1" dirty="0">
                <a:solidFill>
                  <a:srgbClr val="002060"/>
                </a:solidFill>
                <a:latin typeface="Calibri" panose="020F0502020204030204" pitchFamily="34" charset="0"/>
              </a:rPr>
              <a:t> </a:t>
            </a:r>
            <a:r>
              <a:rPr lang="id-ID" altLang="id-ID" sz="3200" b="1" dirty="0">
                <a:solidFill>
                  <a:srgbClr val="002060"/>
                </a:solidFill>
                <a:latin typeface="Calibri" panose="020F0502020204030204" pitchFamily="34" charset="0"/>
              </a:rPr>
              <a:t>dan Politik</a:t>
            </a:r>
            <a:r>
              <a:rPr lang="en-ID" altLang="id-ID" sz="3200" b="1" dirty="0">
                <a:solidFill>
                  <a:srgbClr val="002060"/>
                </a:solidFill>
                <a:latin typeface="Calibri" panose="020F0502020204030204" pitchFamily="34" charset="0"/>
              </a:rPr>
              <a:t>.</a:t>
            </a:r>
            <a:endParaRPr lang="id-ID" altLang="id-ID"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477551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bwMode="auto">
          <a:xfrm>
            <a:off x="914400" y="692150"/>
            <a:ext cx="10398125" cy="5721350"/>
          </a:xfrm>
          <a:prstGeom prst="rect">
            <a:avLst/>
          </a:prstGeom>
        </p:spPr>
        <p:txBody>
          <a:bodyPr wrap="square" numCol="1" anchor="t" anchorCtr="0" compatLnSpc="1">
            <a:prstTxWarp prst="textNoShape">
              <a:avLst/>
            </a:prstTxWarp>
            <a:normAutofit fontScale="92500" lnSpcReduction="20000"/>
          </a:bodyPr>
          <a:lstStyle/>
          <a:p>
            <a:pPr algn="just">
              <a:buFont typeface="Wingdings" panose="05000000000000000000" pitchFamily="2" charset="2"/>
              <a:buChar char="Ø"/>
            </a:pPr>
            <a:r>
              <a:rPr lang="en-ID" altLang="id-ID" sz="2600" cap="none" dirty="0" smtClean="0">
                <a:solidFill>
                  <a:schemeClr val="tx1"/>
                </a:solidFill>
                <a:ea typeface="Aparajita"/>
                <a:cs typeface="Aparajita"/>
              </a:rPr>
              <a:t>D</a:t>
            </a:r>
            <a:r>
              <a:rPr lang="id-ID" altLang="id-ID" sz="2600" cap="none" dirty="0" smtClean="0">
                <a:solidFill>
                  <a:schemeClr val="tx1"/>
                </a:solidFill>
                <a:ea typeface="Aparajita"/>
                <a:cs typeface="Aparajita"/>
              </a:rPr>
              <a:t>alam masalah politik, </a:t>
            </a:r>
            <a:r>
              <a:rPr lang="id-ID" altLang="id-ID" sz="2600" cap="none" dirty="0" smtClean="0">
                <a:solidFill>
                  <a:schemeClr val="tx1"/>
                </a:solidFill>
              </a:rPr>
              <a:t>perlu disadari bahwa </a:t>
            </a:r>
            <a:r>
              <a:rPr lang="en-ID" altLang="id-ID" sz="2600" cap="none" dirty="0" smtClean="0">
                <a:solidFill>
                  <a:schemeClr val="tx1"/>
                </a:solidFill>
              </a:rPr>
              <a:t>NKRI</a:t>
            </a:r>
            <a:r>
              <a:rPr lang="id-ID" altLang="id-ID" sz="2600" cap="none" dirty="0" smtClean="0">
                <a:solidFill>
                  <a:schemeClr val="tx1"/>
                </a:solidFill>
              </a:rPr>
              <a:t> memang bukan negara agama, tetapi juga bukan negara sekuler. Dengan demikian, negara menjamin penduduknya</a:t>
            </a:r>
            <a:r>
              <a:rPr lang="en-ID" altLang="id-ID" sz="2600" cap="none" dirty="0" smtClean="0">
                <a:solidFill>
                  <a:schemeClr val="tx1"/>
                </a:solidFill>
              </a:rPr>
              <a:t> </a:t>
            </a:r>
            <a:r>
              <a:rPr lang="id-ID" altLang="id-ID" sz="2600" cap="none" dirty="0" smtClean="0">
                <a:solidFill>
                  <a:schemeClr val="tx1"/>
                </a:solidFill>
              </a:rPr>
              <a:t>untuk memeluk suatu agama dan melaksanakan ajaran agamanya dalam kehidupan sehari-hari.</a:t>
            </a:r>
            <a:endParaRPr lang="en-ID" altLang="id-ID" sz="2600" cap="none" dirty="0" smtClean="0">
              <a:solidFill>
                <a:schemeClr val="tx1"/>
              </a:solidFill>
            </a:endParaRPr>
          </a:p>
          <a:p>
            <a:pPr algn="just">
              <a:buFont typeface="Wingdings" panose="05000000000000000000" pitchFamily="2" charset="2"/>
              <a:buChar char="Ø"/>
            </a:pPr>
            <a:r>
              <a:rPr lang="id-ID" altLang="id-ID" sz="2600" cap="none" dirty="0" smtClean="0">
                <a:solidFill>
                  <a:schemeClr val="tx1"/>
                </a:solidFill>
                <a:ea typeface="Aparajita"/>
                <a:cs typeface="Aparajita"/>
              </a:rPr>
              <a:t>Kekuasaan harus diraih dengan berbagai cara, tetapi tidak menghalalkan segala cara yang diharamkan.</a:t>
            </a:r>
            <a:r>
              <a:rPr lang="en-ID" altLang="id-ID" sz="2600" cap="none" dirty="0" smtClean="0">
                <a:solidFill>
                  <a:schemeClr val="tx1"/>
                </a:solidFill>
                <a:ea typeface="Aparajita"/>
                <a:cs typeface="Aparajita"/>
              </a:rPr>
              <a:t> </a:t>
            </a:r>
            <a:r>
              <a:rPr lang="id-ID" altLang="id-ID" sz="2600" cap="none" dirty="0" smtClean="0">
                <a:solidFill>
                  <a:schemeClr val="tx1"/>
                </a:solidFill>
                <a:ea typeface="Aparajita"/>
                <a:cs typeface="Aparajita"/>
              </a:rPr>
              <a:t>Kehidupan demokrasi akan terasa menjadi berkah dan mendatangkan kemaslahatan bagi segenap rakyat jika dibingkai dengan nilai-nilai ke</a:t>
            </a:r>
            <a:r>
              <a:rPr lang="en-ID" altLang="id-ID" sz="2600" cap="none" dirty="0" smtClean="0">
                <a:solidFill>
                  <a:schemeClr val="tx1"/>
                </a:solidFill>
                <a:ea typeface="Aparajita"/>
                <a:cs typeface="Aparajita"/>
              </a:rPr>
              <a:t>I</a:t>
            </a:r>
            <a:r>
              <a:rPr lang="id-ID" altLang="id-ID" sz="2600" cap="none" dirty="0" smtClean="0">
                <a:solidFill>
                  <a:schemeClr val="tx1"/>
                </a:solidFill>
                <a:ea typeface="Aparajita"/>
                <a:cs typeface="Aparajita"/>
              </a:rPr>
              <a:t>lahian. Demokrasi akan menjadi bencana manakala para pelakunya menjauhkan diri dari nilai-nilai </a:t>
            </a:r>
            <a:r>
              <a:rPr lang="en-ID" altLang="id-ID" sz="2600" cap="none" dirty="0" smtClean="0">
                <a:solidFill>
                  <a:schemeClr val="tx1"/>
                </a:solidFill>
                <a:ea typeface="Aparajita"/>
                <a:cs typeface="Aparajita"/>
              </a:rPr>
              <a:t>I</a:t>
            </a:r>
            <a:r>
              <a:rPr lang="id-ID" altLang="id-ID" sz="2600" cap="none" dirty="0" smtClean="0">
                <a:solidFill>
                  <a:schemeClr val="tx1"/>
                </a:solidFill>
                <a:ea typeface="Aparajita"/>
                <a:cs typeface="Aparajita"/>
              </a:rPr>
              <a:t>lahi. </a:t>
            </a:r>
            <a:endParaRPr lang="en-ID" altLang="id-ID" sz="2600" cap="none" dirty="0" smtClean="0">
              <a:solidFill>
                <a:schemeClr val="tx1"/>
              </a:solidFill>
              <a:ea typeface="Aparajita"/>
              <a:cs typeface="Aparajita"/>
            </a:endParaRPr>
          </a:p>
          <a:p>
            <a:pPr algn="just">
              <a:buSzPct val="85000"/>
              <a:buFont typeface="Wingdings" panose="05000000000000000000" pitchFamily="2" charset="2"/>
              <a:buChar char="Ø"/>
            </a:pPr>
            <a:r>
              <a:rPr lang="id-ID" altLang="id-ID" sz="2600" cap="none" dirty="0" smtClean="0">
                <a:solidFill>
                  <a:schemeClr val="tx1"/>
                </a:solidFill>
                <a:ea typeface="Aparajita"/>
                <a:cs typeface="Aparajita"/>
              </a:rPr>
              <a:t>Nilai-nilai </a:t>
            </a:r>
            <a:r>
              <a:rPr lang="en-ID" altLang="id-ID" sz="2600" cap="none" dirty="0" smtClean="0">
                <a:solidFill>
                  <a:schemeClr val="tx1"/>
                </a:solidFill>
                <a:ea typeface="Aparajita"/>
                <a:cs typeface="Aparajita"/>
              </a:rPr>
              <a:t>I</a:t>
            </a:r>
            <a:r>
              <a:rPr lang="id-ID" altLang="id-ID" sz="2600" cap="none" dirty="0" smtClean="0">
                <a:solidFill>
                  <a:schemeClr val="tx1"/>
                </a:solidFill>
                <a:ea typeface="Aparajita"/>
                <a:cs typeface="Aparajita"/>
              </a:rPr>
              <a:t>lahiah yang terkandung dalam fikih siyāsah antara lain:</a:t>
            </a:r>
          </a:p>
          <a:p>
            <a:pPr algn="just">
              <a:buSzPct val="85000"/>
              <a:buFont typeface="Tw Cen MT" panose="020B0602020104020603" pitchFamily="34" charset="0"/>
              <a:buAutoNum type="arabicPeriod"/>
            </a:pPr>
            <a:r>
              <a:rPr lang="id-ID" altLang="id-ID" sz="2600" b="1" cap="none" dirty="0" smtClean="0">
                <a:solidFill>
                  <a:schemeClr val="tx1"/>
                </a:solidFill>
                <a:ea typeface="Aparajita"/>
                <a:cs typeface="Aparajita"/>
              </a:rPr>
              <a:t>Al-amānah</a:t>
            </a:r>
            <a:endParaRPr lang="en-ID" altLang="id-ID" sz="2600" b="1" cap="none" dirty="0" smtClean="0">
              <a:solidFill>
                <a:schemeClr val="tx1"/>
              </a:solidFill>
              <a:ea typeface="Aparajita"/>
              <a:cs typeface="Aparajita"/>
            </a:endParaRPr>
          </a:p>
          <a:p>
            <a:pPr algn="just">
              <a:buSzPct val="85000"/>
              <a:buFont typeface="Tw Cen MT" panose="020B0602020104020603" pitchFamily="34" charset="0"/>
              <a:buAutoNum type="arabicPeriod"/>
            </a:pPr>
            <a:r>
              <a:rPr lang="id-ID" altLang="id-ID" sz="2600" b="1" cap="none" dirty="0" smtClean="0">
                <a:solidFill>
                  <a:schemeClr val="tx1"/>
                </a:solidFill>
                <a:ea typeface="Aparajita"/>
                <a:cs typeface="Aparajita"/>
              </a:rPr>
              <a:t>Al-adalah</a:t>
            </a:r>
            <a:endParaRPr lang="en-ID" altLang="id-ID" sz="2600" b="1" cap="none" dirty="0" smtClean="0">
              <a:solidFill>
                <a:schemeClr val="tx1"/>
              </a:solidFill>
              <a:ea typeface="Aparajita"/>
              <a:cs typeface="Aparajita"/>
            </a:endParaRPr>
          </a:p>
          <a:p>
            <a:pPr algn="just">
              <a:buSzPct val="85000"/>
              <a:buFont typeface="Tw Cen MT" panose="020B0602020104020603" pitchFamily="34" charset="0"/>
              <a:buAutoNum type="arabicPeriod"/>
            </a:pPr>
            <a:r>
              <a:rPr lang="id-ID" altLang="id-ID" sz="2600" b="1" cap="none" dirty="0" smtClean="0">
                <a:solidFill>
                  <a:schemeClr val="tx1"/>
                </a:solidFill>
                <a:ea typeface="Aparajita"/>
                <a:cs typeface="Aparajita"/>
              </a:rPr>
              <a:t>Al-hurriyyah</a:t>
            </a:r>
            <a:endParaRPr lang="en-ID" altLang="id-ID" sz="2600" b="1" cap="none" dirty="0" smtClean="0">
              <a:solidFill>
                <a:schemeClr val="tx1"/>
              </a:solidFill>
              <a:ea typeface="Aparajita"/>
              <a:cs typeface="Aparajita"/>
            </a:endParaRPr>
          </a:p>
          <a:p>
            <a:pPr algn="just">
              <a:buSzPct val="85000"/>
              <a:buFont typeface="Tw Cen MT" panose="020B0602020104020603" pitchFamily="34" charset="0"/>
              <a:buAutoNum type="arabicPeriod"/>
            </a:pPr>
            <a:r>
              <a:rPr lang="id-ID" altLang="id-ID" sz="2600" b="1" cap="none" dirty="0" smtClean="0">
                <a:solidFill>
                  <a:schemeClr val="tx1"/>
                </a:solidFill>
                <a:ea typeface="Aparajita"/>
                <a:cs typeface="Aparajita"/>
              </a:rPr>
              <a:t>Al-musāwāh</a:t>
            </a:r>
            <a:endParaRPr lang="en-ID" altLang="id-ID" sz="2600" b="1" cap="none" dirty="0" smtClean="0">
              <a:solidFill>
                <a:schemeClr val="tx1"/>
              </a:solidFill>
              <a:ea typeface="Aparajita"/>
              <a:cs typeface="Aparajita"/>
            </a:endParaRPr>
          </a:p>
          <a:p>
            <a:pPr algn="just">
              <a:buSzPct val="85000"/>
              <a:buFont typeface="Tw Cen MT" panose="020B0602020104020603" pitchFamily="34" charset="0"/>
              <a:buAutoNum type="arabicPeriod"/>
            </a:pPr>
            <a:r>
              <a:rPr lang="id-ID" altLang="id-ID" sz="2600" b="1" cap="none" dirty="0" smtClean="0">
                <a:solidFill>
                  <a:schemeClr val="tx1"/>
                </a:solidFill>
                <a:ea typeface="Aparajita"/>
                <a:cs typeface="Aparajita"/>
              </a:rPr>
              <a:t>Tabadul Al-ijtima</a:t>
            </a:r>
          </a:p>
          <a:p>
            <a:pPr algn="just">
              <a:buSzPct val="85000"/>
              <a:buFont typeface="Arial" panose="020B0604020202020204" pitchFamily="34" charset="0"/>
              <a:buNone/>
            </a:pPr>
            <a:endParaRPr lang="id-ID" altLang="id-ID" sz="1900" cap="none" dirty="0" smtClean="0">
              <a:solidFill>
                <a:srgbClr val="000000"/>
              </a:solidFill>
              <a:latin typeface="Aparajita"/>
              <a:ea typeface="Aparajita"/>
              <a:cs typeface="Aparajita"/>
            </a:endParaRPr>
          </a:p>
          <a:p>
            <a:pPr algn="just">
              <a:buFont typeface="Wingdings" panose="05000000000000000000" pitchFamily="2" charset="2"/>
              <a:buChar char="Ø"/>
            </a:pPr>
            <a:endParaRPr lang="id-ID" altLang="id-ID" sz="1900" cap="none" dirty="0" smtClean="0">
              <a:solidFill>
                <a:srgbClr val="000000"/>
              </a:solidFill>
              <a:latin typeface="Aparajita"/>
              <a:ea typeface="Aparajita"/>
              <a:cs typeface="Aparajita"/>
            </a:endParaRPr>
          </a:p>
          <a:p>
            <a:pPr algn="just">
              <a:buFont typeface="Wingdings" panose="05000000000000000000" pitchFamily="2" charset="2"/>
              <a:buChar char="Ø"/>
            </a:pPr>
            <a:endParaRPr lang="en-US" altLang="id-ID" sz="1900" cap="none" dirty="0" smtClean="0">
              <a:latin typeface="Aparajita"/>
            </a:endParaRPr>
          </a:p>
        </p:txBody>
      </p:sp>
    </p:spTree>
    <p:extLst>
      <p:ext uri="{BB962C8B-B14F-4D97-AF65-F5344CB8AC3E}">
        <p14:creationId xmlns:p14="http://schemas.microsoft.com/office/powerpoint/2010/main" val="1457006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96" y="603988"/>
            <a:ext cx="9431337" cy="830262"/>
          </a:xfrm>
        </p:spPr>
        <p:txBody>
          <a:bodyPr>
            <a:noAutofit/>
          </a:bodyPr>
          <a:lstStyle/>
          <a:p>
            <a:pPr algn="l">
              <a:defRPr/>
            </a:pPr>
            <a:r>
              <a:rPr lang="en-US" sz="3200" dirty="0" err="1" smtClean="0">
                <a:solidFill>
                  <a:srgbClr val="0070C0"/>
                </a:solidFill>
                <a:latin typeface="Bahnschrift SemiBold" panose="020B0502040204020203" pitchFamily="34" charset="0"/>
              </a:rPr>
              <a:t>Perspektif</a:t>
            </a:r>
            <a:r>
              <a:rPr lang="en-US" sz="3200" dirty="0" smtClean="0">
                <a:solidFill>
                  <a:srgbClr val="0070C0"/>
                </a:solidFill>
                <a:latin typeface="Bahnschrift SemiBold" panose="020B0502040204020203" pitchFamily="34" charset="0"/>
              </a:rPr>
              <a:t> </a:t>
            </a:r>
            <a:r>
              <a:rPr lang="en-US" sz="3200" dirty="0" smtClean="0">
                <a:solidFill>
                  <a:srgbClr val="0070C0"/>
                </a:solidFill>
                <a:latin typeface="Bahnschrift SemiBold" panose="020B0502040204020203" pitchFamily="34" charset="0"/>
              </a:rPr>
              <a:t>Islam </a:t>
            </a:r>
            <a:r>
              <a:rPr lang="en-US" sz="3200" dirty="0" err="1" smtClean="0">
                <a:solidFill>
                  <a:srgbClr val="0070C0"/>
                </a:solidFill>
                <a:latin typeface="Bahnschrift SemiBold" panose="020B0502040204020203" pitchFamily="34" charset="0"/>
              </a:rPr>
              <a:t>dalam</a:t>
            </a:r>
            <a:r>
              <a:rPr lang="en-US" sz="3200" dirty="0" smtClean="0">
                <a:solidFill>
                  <a:srgbClr val="0070C0"/>
                </a:solidFill>
                <a:latin typeface="Bahnschrift SemiBold" panose="020B0502040204020203" pitchFamily="34" charset="0"/>
              </a:rPr>
              <a:t> </a:t>
            </a:r>
            <a:r>
              <a:rPr lang="en-US" sz="3200" dirty="0" err="1" smtClean="0">
                <a:solidFill>
                  <a:srgbClr val="0070C0"/>
                </a:solidFill>
                <a:latin typeface="Bahnschrift SemiBold" panose="020B0502040204020203" pitchFamily="34" charset="0"/>
              </a:rPr>
              <a:t>Implementasi</a:t>
            </a:r>
            <a:r>
              <a:rPr lang="en-US" sz="3200" dirty="0" smtClean="0">
                <a:solidFill>
                  <a:srgbClr val="0070C0"/>
                </a:solidFill>
                <a:latin typeface="Bahnschrift SemiBold" panose="020B0502040204020203" pitchFamily="34" charset="0"/>
              </a:rPr>
              <a:t> IPTEK, </a:t>
            </a:r>
            <a:r>
              <a:rPr lang="en-US" sz="3200" dirty="0" err="1" smtClean="0">
                <a:solidFill>
                  <a:srgbClr val="0070C0"/>
                </a:solidFill>
                <a:latin typeface="Bahnschrift SemiBold" panose="020B0502040204020203" pitchFamily="34" charset="0"/>
              </a:rPr>
              <a:t>Ekonomi</a:t>
            </a:r>
            <a:r>
              <a:rPr lang="en-US" sz="3200" dirty="0" smtClean="0">
                <a:solidFill>
                  <a:srgbClr val="0070C0"/>
                </a:solidFill>
                <a:latin typeface="Bahnschrift SemiBold" panose="020B0502040204020203" pitchFamily="34" charset="0"/>
              </a:rPr>
              <a:t>, </a:t>
            </a:r>
            <a:r>
              <a:rPr lang="en-US" sz="3200" dirty="0" err="1" smtClean="0">
                <a:solidFill>
                  <a:srgbClr val="0070C0"/>
                </a:solidFill>
                <a:latin typeface="Bahnschrift SemiBold" panose="020B0502040204020203" pitchFamily="34" charset="0"/>
              </a:rPr>
              <a:t>Politik</a:t>
            </a:r>
            <a:r>
              <a:rPr lang="en-US" sz="3200" dirty="0" smtClean="0">
                <a:solidFill>
                  <a:srgbClr val="0070C0"/>
                </a:solidFill>
                <a:latin typeface="Bahnschrift SemiBold" panose="020B0502040204020203" pitchFamily="34" charset="0"/>
              </a:rPr>
              <a:t>, </a:t>
            </a:r>
            <a:r>
              <a:rPr lang="en-US" sz="3200" dirty="0" err="1" smtClean="0">
                <a:solidFill>
                  <a:srgbClr val="0070C0"/>
                </a:solidFill>
                <a:latin typeface="Bahnschrift SemiBold" panose="020B0502040204020203" pitchFamily="34" charset="0"/>
              </a:rPr>
              <a:t>Sosial-Budaya</a:t>
            </a:r>
            <a:r>
              <a:rPr lang="en-US" sz="3200" dirty="0" smtClean="0">
                <a:solidFill>
                  <a:srgbClr val="0070C0"/>
                </a:solidFill>
                <a:latin typeface="Bahnschrift SemiBold" panose="020B0502040204020203" pitchFamily="34" charset="0"/>
              </a:rPr>
              <a:t> </a:t>
            </a:r>
            <a:r>
              <a:rPr lang="en-US" sz="3200" dirty="0" err="1" smtClean="0">
                <a:solidFill>
                  <a:srgbClr val="0070C0"/>
                </a:solidFill>
                <a:latin typeface="Bahnschrift SemiBold" panose="020B0502040204020203" pitchFamily="34" charset="0"/>
              </a:rPr>
              <a:t>dan</a:t>
            </a:r>
            <a:r>
              <a:rPr lang="en-US" sz="3200" dirty="0" smtClean="0">
                <a:solidFill>
                  <a:srgbClr val="0070C0"/>
                </a:solidFill>
                <a:latin typeface="Bahnschrift SemiBold" panose="020B0502040204020203" pitchFamily="34" charset="0"/>
              </a:rPr>
              <a:t> </a:t>
            </a:r>
            <a:r>
              <a:rPr lang="en-US" sz="3200" dirty="0" err="1" smtClean="0">
                <a:solidFill>
                  <a:srgbClr val="0070C0"/>
                </a:solidFill>
                <a:latin typeface="Bahnschrift SemiBold" panose="020B0502040204020203" pitchFamily="34" charset="0"/>
              </a:rPr>
              <a:t>Pendidikan</a:t>
            </a:r>
            <a:endParaRPr lang="en-US" sz="3200" dirty="0">
              <a:solidFill>
                <a:srgbClr val="0070C0"/>
              </a:solidFill>
              <a:latin typeface="Bahnschrift SemiBold" panose="020B0502040204020203" pitchFamily="34" charset="0"/>
            </a:endParaRPr>
          </a:p>
        </p:txBody>
      </p:sp>
      <p:sp>
        <p:nvSpPr>
          <p:cNvPr id="3" name="Content Placeholder 2"/>
          <p:cNvSpPr>
            <a:spLocks noGrp="1"/>
          </p:cNvSpPr>
          <p:nvPr>
            <p:ph idx="1"/>
          </p:nvPr>
        </p:nvSpPr>
        <p:spPr>
          <a:xfrm>
            <a:off x="300396" y="2125014"/>
            <a:ext cx="10363200" cy="4011411"/>
          </a:xfrm>
          <a:prstGeom prst="rect">
            <a:avLst/>
          </a:prstGeom>
        </p:spPr>
        <p:txBody>
          <a:bodyPr>
            <a:normAutofit/>
          </a:bodyPr>
          <a:lstStyle/>
          <a:p>
            <a:pPr marL="0" indent="0" algn="just">
              <a:buSzPct val="85000"/>
              <a:buFont typeface="Arial" panose="020B0604020202020204" pitchFamily="34" charset="0"/>
              <a:buNone/>
              <a:defRPr/>
            </a:pPr>
            <a:r>
              <a:rPr lang="en-ID" sz="2800" cap="none" dirty="0" smtClean="0">
                <a:solidFill>
                  <a:schemeClr val="tx1"/>
                </a:solidFill>
                <a:cs typeface="Aparajita" pitchFamily="34" charset="0"/>
              </a:rPr>
              <a:t>IPTEK </a:t>
            </a:r>
            <a:r>
              <a:rPr lang="en-ID" sz="2800" dirty="0" err="1">
                <a:solidFill>
                  <a:schemeClr val="tx1"/>
                </a:solidFill>
                <a:latin typeface="Aparajita"/>
                <a:cs typeface="Aparajita" pitchFamily="34" charset="0"/>
              </a:rPr>
              <a:t>d</a:t>
            </a:r>
            <a:r>
              <a:rPr lang="en-ID" sz="2800" cap="none" dirty="0" err="1" smtClean="0">
                <a:solidFill>
                  <a:schemeClr val="tx1"/>
                </a:solidFill>
                <a:latin typeface="Aparajita"/>
                <a:cs typeface="Aparajita" pitchFamily="34" charset="0"/>
              </a:rPr>
              <a:t>alam</a:t>
            </a:r>
            <a:r>
              <a:rPr lang="en-ID" sz="2800" cap="none" dirty="0" smtClean="0">
                <a:solidFill>
                  <a:schemeClr val="tx1"/>
                </a:solidFill>
                <a:latin typeface="Aparajita"/>
                <a:cs typeface="Aparajita" pitchFamily="34" charset="0"/>
              </a:rPr>
              <a:t> </a:t>
            </a:r>
            <a:r>
              <a:rPr lang="en-ID" sz="2800" cap="none" dirty="0" err="1" smtClean="0">
                <a:solidFill>
                  <a:schemeClr val="tx1"/>
                </a:solidFill>
                <a:latin typeface="Aparajita"/>
                <a:cs typeface="Aparajita" pitchFamily="34" charset="0"/>
              </a:rPr>
              <a:t>pandangan</a:t>
            </a:r>
            <a:r>
              <a:rPr lang="en-ID" sz="2800" cap="none" dirty="0" smtClean="0">
                <a:solidFill>
                  <a:schemeClr val="tx1"/>
                </a:solidFill>
                <a:latin typeface="Aparajita"/>
                <a:cs typeface="Aparajita" pitchFamily="34" charset="0"/>
              </a:rPr>
              <a:t> Islam </a:t>
            </a:r>
            <a:r>
              <a:rPr lang="en-ID" sz="2800" cap="none" dirty="0" err="1" smtClean="0">
                <a:solidFill>
                  <a:schemeClr val="tx1"/>
                </a:solidFill>
                <a:latin typeface="Aparajita"/>
                <a:cs typeface="Aparajita" pitchFamily="34" charset="0"/>
              </a:rPr>
              <a:t>tidaklah</a:t>
            </a:r>
            <a:r>
              <a:rPr lang="en-ID" sz="2800" cap="none" dirty="0" smtClean="0">
                <a:solidFill>
                  <a:schemeClr val="tx1"/>
                </a:solidFill>
                <a:latin typeface="Aparajita"/>
                <a:cs typeface="Aparajita" pitchFamily="34" charset="0"/>
              </a:rPr>
              <a:t> </a:t>
            </a:r>
            <a:r>
              <a:rPr lang="en-ID" sz="2800" cap="none" dirty="0" err="1" smtClean="0">
                <a:solidFill>
                  <a:schemeClr val="tx1"/>
                </a:solidFill>
                <a:latin typeface="Aparajita"/>
                <a:cs typeface="Aparajita" pitchFamily="34" charset="0"/>
              </a:rPr>
              <a:t>bebas</a:t>
            </a:r>
            <a:r>
              <a:rPr lang="en-ID" sz="2800" cap="none" dirty="0" smtClean="0">
                <a:solidFill>
                  <a:schemeClr val="tx1"/>
                </a:solidFill>
                <a:latin typeface="Aparajita"/>
                <a:cs typeface="Aparajita" pitchFamily="34" charset="0"/>
              </a:rPr>
              <a:t> </a:t>
            </a:r>
            <a:r>
              <a:rPr lang="en-ID" sz="2800" cap="none" dirty="0" err="1" smtClean="0">
                <a:solidFill>
                  <a:schemeClr val="tx1"/>
                </a:solidFill>
                <a:latin typeface="Aparajita"/>
                <a:cs typeface="Aparajita" pitchFamily="34" charset="0"/>
              </a:rPr>
              <a:t>nilai</a:t>
            </a:r>
            <a:r>
              <a:rPr lang="en-ID" sz="2800" cap="none" dirty="0" smtClean="0">
                <a:solidFill>
                  <a:schemeClr val="tx1"/>
                </a:solidFill>
                <a:latin typeface="Aparajita"/>
                <a:cs typeface="Aparajita" pitchFamily="34" charset="0"/>
              </a:rPr>
              <a:t>, b</a:t>
            </a:r>
            <a:r>
              <a:rPr lang="id-ID" sz="2800" cap="none" dirty="0" smtClean="0">
                <a:solidFill>
                  <a:schemeClr val="tx1"/>
                </a:solidFill>
                <a:latin typeface="Aparajita"/>
              </a:rPr>
              <a:t>aik secara ontologis, epistemologis, maupun aksiologis.</a:t>
            </a:r>
            <a:r>
              <a:rPr lang="en-ID" sz="2800" cap="none" dirty="0" smtClean="0">
                <a:solidFill>
                  <a:schemeClr val="tx1"/>
                </a:solidFill>
                <a:latin typeface="Aparajita"/>
              </a:rPr>
              <a:t> </a:t>
            </a:r>
            <a:r>
              <a:rPr lang="en-ID" sz="2800" cap="none" dirty="0" err="1" smtClean="0">
                <a:solidFill>
                  <a:schemeClr val="tx1"/>
                </a:solidFill>
                <a:latin typeface="Aparajita"/>
              </a:rPr>
              <a:t>Karena</a:t>
            </a:r>
            <a:r>
              <a:rPr lang="en-ID" sz="2800" cap="none" dirty="0" smtClean="0">
                <a:solidFill>
                  <a:schemeClr val="tx1"/>
                </a:solidFill>
                <a:latin typeface="Aparajita"/>
              </a:rPr>
              <a:t> Allah </a:t>
            </a:r>
            <a:r>
              <a:rPr lang="en-ID" sz="2800" cap="none" dirty="0" err="1" smtClean="0">
                <a:solidFill>
                  <a:schemeClr val="tx1"/>
                </a:solidFill>
                <a:latin typeface="Aparajita"/>
              </a:rPr>
              <a:t>adalah</a:t>
            </a:r>
            <a:r>
              <a:rPr lang="en-ID" sz="2800" cap="none" dirty="0" smtClean="0">
                <a:solidFill>
                  <a:schemeClr val="tx1"/>
                </a:solidFill>
                <a:latin typeface="Aparajita"/>
              </a:rPr>
              <a:t> </a:t>
            </a:r>
            <a:r>
              <a:rPr lang="en-ID" sz="2800" cap="none" dirty="0" err="1" smtClean="0">
                <a:solidFill>
                  <a:schemeClr val="tx1"/>
                </a:solidFill>
                <a:latin typeface="Aparajita"/>
              </a:rPr>
              <a:t>sumber</a:t>
            </a:r>
            <a:r>
              <a:rPr lang="en-ID" sz="2800" cap="none" dirty="0" smtClean="0">
                <a:solidFill>
                  <a:schemeClr val="tx1"/>
                </a:solidFill>
                <a:latin typeface="Aparajita"/>
              </a:rPr>
              <a:t> </a:t>
            </a:r>
            <a:r>
              <a:rPr lang="en-ID" sz="2800" cap="none" dirty="0" err="1" smtClean="0">
                <a:solidFill>
                  <a:schemeClr val="tx1"/>
                </a:solidFill>
                <a:latin typeface="Aparajita"/>
              </a:rPr>
              <a:t>dari</a:t>
            </a:r>
            <a:r>
              <a:rPr lang="en-ID" sz="2800" cap="none" dirty="0" smtClean="0">
                <a:solidFill>
                  <a:schemeClr val="tx1"/>
                </a:solidFill>
                <a:latin typeface="Aparajita"/>
              </a:rPr>
              <a:t> </a:t>
            </a:r>
            <a:r>
              <a:rPr lang="en-ID" sz="2800" cap="none" dirty="0" err="1" smtClean="0">
                <a:solidFill>
                  <a:schemeClr val="tx1"/>
                </a:solidFill>
                <a:latin typeface="Aparajita"/>
              </a:rPr>
              <a:t>semua</a:t>
            </a:r>
            <a:r>
              <a:rPr lang="en-ID" sz="2800" cap="none" dirty="0" smtClean="0">
                <a:solidFill>
                  <a:schemeClr val="tx1"/>
                </a:solidFill>
                <a:latin typeface="Aparajita"/>
              </a:rPr>
              <a:t> </a:t>
            </a:r>
            <a:r>
              <a:rPr lang="en-ID" sz="2800" cap="none" dirty="0" err="1" smtClean="0">
                <a:solidFill>
                  <a:schemeClr val="tx1"/>
                </a:solidFill>
                <a:latin typeface="Aparajita"/>
              </a:rPr>
              <a:t>ilmu</a:t>
            </a:r>
            <a:r>
              <a:rPr lang="en-ID" sz="2800" cap="none" dirty="0">
                <a:solidFill>
                  <a:schemeClr val="tx1"/>
                </a:solidFill>
                <a:latin typeface="Aparajita"/>
              </a:rPr>
              <a:t>.</a:t>
            </a:r>
            <a:r>
              <a:rPr lang="en-ID" sz="2800" cap="none" dirty="0" smtClean="0">
                <a:solidFill>
                  <a:schemeClr val="tx1"/>
                </a:solidFill>
                <a:latin typeface="Aparajita"/>
              </a:rPr>
              <a:t> </a:t>
            </a:r>
            <a:endParaRPr lang="en-ID" sz="2800" cap="none" dirty="0" smtClean="0">
              <a:solidFill>
                <a:schemeClr val="tx1"/>
              </a:solidFill>
              <a:latin typeface="Aparajita"/>
              <a:cs typeface="Aparajita" pitchFamily="34" charset="0"/>
            </a:endParaRPr>
          </a:p>
          <a:p>
            <a:pPr marL="0" indent="0" algn="just">
              <a:buSzPct val="85000"/>
              <a:buFont typeface="Arial" panose="020B0604020202020204" pitchFamily="34" charset="0"/>
              <a:buNone/>
              <a:defRPr/>
            </a:pPr>
            <a:r>
              <a:rPr lang="en-ID" sz="2800" cap="none" dirty="0" smtClean="0">
                <a:solidFill>
                  <a:sysClr val="windowText" lastClr="000000"/>
                </a:solidFill>
                <a:latin typeface="Aparajita" pitchFamily="34" charset="0"/>
                <a:cs typeface="Aparajita" pitchFamily="34" charset="0"/>
              </a:rPr>
              <a:t>D</a:t>
            </a:r>
            <a:r>
              <a:rPr lang="id-ID" sz="2800" cap="none" dirty="0" smtClean="0">
                <a:solidFill>
                  <a:sysClr val="windowText" lastClr="000000"/>
                </a:solidFill>
                <a:latin typeface="Aparajita" pitchFamily="34" charset="0"/>
                <a:cs typeface="Aparajita" pitchFamily="34" charset="0"/>
              </a:rPr>
              <a:t>alam kacamata </a:t>
            </a:r>
            <a:r>
              <a:rPr lang="en-ID" sz="2800" cap="none" dirty="0" smtClean="0">
                <a:solidFill>
                  <a:sysClr val="windowText" lastClr="000000"/>
                </a:solidFill>
                <a:latin typeface="Aparajita" pitchFamily="34" charset="0"/>
                <a:cs typeface="Aparajita" pitchFamily="34" charset="0"/>
              </a:rPr>
              <a:t>Islam</a:t>
            </a:r>
            <a:r>
              <a:rPr lang="id-ID" sz="2800" cap="none" dirty="0" smtClean="0">
                <a:solidFill>
                  <a:sysClr val="windowText" lastClr="000000"/>
                </a:solidFill>
                <a:latin typeface="Aparajita" pitchFamily="34" charset="0"/>
                <a:cs typeface="Aparajita" pitchFamily="34" charset="0"/>
              </a:rPr>
              <a:t> sumber ilmu itu terbagi dua yaitu</a:t>
            </a:r>
            <a:r>
              <a:rPr lang="en-ID" sz="2800" cap="none" dirty="0" smtClean="0">
                <a:solidFill>
                  <a:sysClr val="windowText" lastClr="000000"/>
                </a:solidFill>
                <a:latin typeface="Aparajita" pitchFamily="34" charset="0"/>
                <a:cs typeface="Aparajita" pitchFamily="34" charset="0"/>
              </a:rPr>
              <a:t> </a:t>
            </a:r>
            <a:r>
              <a:rPr lang="id-ID" sz="2800" cap="none" dirty="0" smtClean="0">
                <a:solidFill>
                  <a:sysClr val="windowText" lastClr="000000"/>
                </a:solidFill>
                <a:latin typeface="Aparajita" pitchFamily="34" charset="0"/>
                <a:cs typeface="Aparajita" pitchFamily="34" charset="0"/>
              </a:rPr>
              <a:t>:</a:t>
            </a:r>
          </a:p>
          <a:p>
            <a:pPr marL="457200" indent="-457200" algn="just">
              <a:buSzPct val="100000"/>
              <a:buFont typeface="+mj-lt"/>
              <a:buAutoNum type="arabicPeriod"/>
              <a:defRPr/>
            </a:pPr>
            <a:r>
              <a:rPr lang="id-ID" sz="2800" cap="none" dirty="0" smtClean="0">
                <a:solidFill>
                  <a:schemeClr val="tx1"/>
                </a:solidFill>
                <a:latin typeface="Aparajita" pitchFamily="34" charset="0"/>
                <a:cs typeface="Aparajita" pitchFamily="34" charset="0"/>
              </a:rPr>
              <a:t>Ayat</a:t>
            </a:r>
            <a:r>
              <a:rPr lang="en-ID" sz="2800" cap="none" dirty="0" smtClean="0">
                <a:solidFill>
                  <a:schemeClr val="tx1"/>
                </a:solidFill>
                <a:latin typeface="Aparajita" pitchFamily="34" charset="0"/>
                <a:cs typeface="Aparajita" pitchFamily="34" charset="0"/>
              </a:rPr>
              <a:t>-</a:t>
            </a:r>
            <a:r>
              <a:rPr lang="en-ID" sz="2800" cap="none" dirty="0" err="1" smtClean="0">
                <a:solidFill>
                  <a:schemeClr val="tx1"/>
                </a:solidFill>
                <a:latin typeface="Aparajita" pitchFamily="34" charset="0"/>
                <a:cs typeface="Aparajita" pitchFamily="34" charset="0"/>
              </a:rPr>
              <a:t>ayat</a:t>
            </a:r>
            <a:r>
              <a:rPr lang="en-ID" sz="2800" cap="none" dirty="0" smtClean="0">
                <a:solidFill>
                  <a:schemeClr val="tx1"/>
                </a:solidFill>
                <a:latin typeface="Aparajita" pitchFamily="34" charset="0"/>
                <a:cs typeface="Aparajita" pitchFamily="34" charset="0"/>
              </a:rPr>
              <a:t> </a:t>
            </a:r>
            <a:r>
              <a:rPr lang="en-ID" sz="2800" cap="none" dirty="0">
                <a:solidFill>
                  <a:schemeClr val="tx1"/>
                </a:solidFill>
                <a:latin typeface="Aparajita" pitchFamily="34" charset="0"/>
                <a:cs typeface="Aparajita" pitchFamily="34" charset="0"/>
              </a:rPr>
              <a:t>Q</a:t>
            </a:r>
            <a:r>
              <a:rPr lang="id-ID" sz="2800" cap="none" dirty="0" smtClean="0">
                <a:solidFill>
                  <a:schemeClr val="tx1"/>
                </a:solidFill>
                <a:latin typeface="Aparajita" pitchFamily="34" charset="0"/>
                <a:cs typeface="Aparajita" pitchFamily="34" charset="0"/>
              </a:rPr>
              <a:t>ur`aniyah</a:t>
            </a:r>
          </a:p>
          <a:p>
            <a:pPr marL="457200" indent="-457200" algn="just">
              <a:buSzPct val="100000"/>
              <a:buFont typeface="+mj-lt"/>
              <a:buAutoNum type="arabicPeriod"/>
              <a:defRPr/>
            </a:pPr>
            <a:r>
              <a:rPr lang="id-ID" sz="2800" cap="none" dirty="0">
                <a:solidFill>
                  <a:schemeClr val="tx1"/>
                </a:solidFill>
                <a:latin typeface="Aparajita" pitchFamily="34" charset="0"/>
                <a:cs typeface="Aparajita" pitchFamily="34" charset="0"/>
              </a:rPr>
              <a:t>Ayat</a:t>
            </a:r>
            <a:r>
              <a:rPr lang="en-ID" sz="2800" cap="none" dirty="0">
                <a:solidFill>
                  <a:schemeClr val="tx1"/>
                </a:solidFill>
                <a:latin typeface="Aparajita" pitchFamily="34" charset="0"/>
                <a:cs typeface="Aparajita" pitchFamily="34" charset="0"/>
              </a:rPr>
              <a:t>-</a:t>
            </a:r>
            <a:r>
              <a:rPr lang="en-ID" sz="2800" cap="none" dirty="0" err="1">
                <a:solidFill>
                  <a:schemeClr val="tx1"/>
                </a:solidFill>
                <a:latin typeface="Aparajita" pitchFamily="34" charset="0"/>
                <a:cs typeface="Aparajita" pitchFamily="34" charset="0"/>
              </a:rPr>
              <a:t>ayat</a:t>
            </a:r>
            <a:r>
              <a:rPr lang="id-ID" sz="2800" dirty="0" smtClean="0">
                <a:solidFill>
                  <a:schemeClr val="tx1"/>
                </a:solidFill>
                <a:latin typeface="Aparajita" pitchFamily="34" charset="0"/>
                <a:cs typeface="Aparajita" pitchFamily="34" charset="0"/>
              </a:rPr>
              <a:t> </a:t>
            </a:r>
            <a:r>
              <a:rPr lang="id-ID" sz="2800" cap="none" dirty="0" smtClean="0">
                <a:solidFill>
                  <a:schemeClr val="tx1"/>
                </a:solidFill>
                <a:latin typeface="Aparajita" pitchFamily="34" charset="0"/>
                <a:cs typeface="Aparajita" pitchFamily="34" charset="0"/>
              </a:rPr>
              <a:t>Kauniah</a:t>
            </a:r>
            <a:endParaRPr lang="en-ID" sz="2800" cap="none" dirty="0" smtClean="0">
              <a:solidFill>
                <a:schemeClr val="tx1"/>
              </a:solidFill>
              <a:latin typeface="Aparajita" pitchFamily="34" charset="0"/>
              <a:cs typeface="Aparajita" pitchFamily="34" charset="0"/>
            </a:endParaRPr>
          </a:p>
        </p:txBody>
      </p:sp>
    </p:spTree>
    <p:extLst>
      <p:ext uri="{BB962C8B-B14F-4D97-AF65-F5344CB8AC3E}">
        <p14:creationId xmlns:p14="http://schemas.microsoft.com/office/powerpoint/2010/main" val="3881132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63" y="187325"/>
            <a:ext cx="10363200" cy="1106488"/>
          </a:xfrm>
        </p:spPr>
        <p:txBody>
          <a:bodyPr>
            <a:normAutofit fontScale="90000"/>
          </a:bodyPr>
          <a:lstStyle/>
          <a:p>
            <a:pPr algn="l">
              <a:defRPr/>
            </a:pPr>
            <a:r>
              <a:rPr lang="en-US" sz="2800" dirty="0" err="1" smtClean="0">
                <a:latin typeface="Arial Rounded MT Bold" panose="020F0704030504030204" pitchFamily="34" charset="0"/>
              </a:rPr>
              <a:t>Menggali</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Sumber</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Historis</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Sosiologis</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dan</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Filosofis</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tentang</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Konsep</a:t>
            </a:r>
            <a:r>
              <a:rPr lang="en-US" sz="2800" dirty="0" smtClean="0">
                <a:latin typeface="Arial Rounded MT Bold" panose="020F0704030504030204" pitchFamily="34" charset="0"/>
              </a:rPr>
              <a:t> Islam </a:t>
            </a:r>
            <a:r>
              <a:rPr lang="en-US" sz="2800" dirty="0" err="1" smtClean="0">
                <a:latin typeface="Arial Rounded MT Bold" panose="020F0704030504030204" pitchFamily="34" charset="0"/>
              </a:rPr>
              <a:t>mengenai</a:t>
            </a:r>
            <a:r>
              <a:rPr lang="en-US" sz="2800" dirty="0" smtClean="0">
                <a:latin typeface="Arial Rounded MT Bold" panose="020F0704030504030204" pitchFamily="34" charset="0"/>
              </a:rPr>
              <a:t> IPTEK, </a:t>
            </a:r>
            <a:r>
              <a:rPr lang="en-US" sz="2800" dirty="0" err="1" smtClean="0">
                <a:latin typeface="Arial Rounded MT Bold" panose="020F0704030504030204" pitchFamily="34" charset="0"/>
              </a:rPr>
              <a:t>Politik</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Sosial-Budaya</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dan</a:t>
            </a:r>
            <a:r>
              <a:rPr lang="en-US" sz="2800" dirty="0" smtClean="0">
                <a:latin typeface="Arial Rounded MT Bold" panose="020F0704030504030204" pitchFamily="34" charset="0"/>
              </a:rPr>
              <a:t> </a:t>
            </a:r>
            <a:r>
              <a:rPr lang="en-US" sz="2800" dirty="0" err="1" smtClean="0">
                <a:latin typeface="Arial Rounded MT Bold" panose="020F0704030504030204" pitchFamily="34" charset="0"/>
              </a:rPr>
              <a:t>Pendidikan</a:t>
            </a:r>
            <a:endParaRPr lang="en-US" sz="2800" dirty="0">
              <a:latin typeface="Arial Rounded MT Bold" panose="020F0704030504030204" pitchFamily="34" charset="0"/>
            </a:endParaRPr>
          </a:p>
        </p:txBody>
      </p:sp>
      <p:sp>
        <p:nvSpPr>
          <p:cNvPr id="35843" name="Content Placeholder 2"/>
          <p:cNvSpPr>
            <a:spLocks noGrp="1"/>
          </p:cNvSpPr>
          <p:nvPr>
            <p:ph idx="1"/>
          </p:nvPr>
        </p:nvSpPr>
        <p:spPr bwMode="auto">
          <a:xfrm>
            <a:off x="144463" y="1646238"/>
            <a:ext cx="11444287" cy="4389437"/>
          </a:xfrm>
          <a:prstGeom prst="rect">
            <a:avLst/>
          </a:prstGeom>
        </p:spPr>
        <p:txBody>
          <a:bodyPr wrap="square" numCol="1" anchor="t" anchorCtr="0" compatLnSpc="1">
            <a:prstTxWarp prst="textNoShape">
              <a:avLst/>
            </a:prstTxWarp>
            <a:normAutofit/>
          </a:bodyPr>
          <a:lstStyle/>
          <a:p>
            <a:pPr algn="just">
              <a:buFont typeface="Wingdings" panose="05000000000000000000" pitchFamily="2" charset="2"/>
              <a:buChar char="ü"/>
              <a:defRPr/>
            </a:pPr>
            <a:r>
              <a:rPr lang="id-ID" sz="2200" cap="none" smtClean="0">
                <a:solidFill>
                  <a:srgbClr val="000000"/>
                </a:solidFill>
                <a:latin typeface="Aparajita"/>
                <a:ea typeface="Aparajita"/>
                <a:cs typeface="Aparajita"/>
              </a:rPr>
              <a:t>Secara historis, dunia </a:t>
            </a:r>
            <a:r>
              <a:rPr lang="en-ID" sz="2200" cap="none" smtClean="0">
                <a:solidFill>
                  <a:srgbClr val="000000"/>
                </a:solidFill>
                <a:latin typeface="Aparajita"/>
                <a:ea typeface="Aparajita"/>
                <a:cs typeface="Aparajita"/>
              </a:rPr>
              <a:t>Islam</a:t>
            </a:r>
            <a:r>
              <a:rPr lang="id-ID" sz="2200" cap="none" smtClean="0">
                <a:solidFill>
                  <a:srgbClr val="000000"/>
                </a:solidFill>
                <a:latin typeface="Aparajita"/>
                <a:ea typeface="Aparajita"/>
                <a:cs typeface="Aparajita"/>
              </a:rPr>
              <a:t> unggul dalam iptek. Yaitu pada masa keemasan Islam, dunia Islam menjadi sangat kuat secara politik dan ekonomi yang didasari penguasaan terhadap iptek secara sempurna dimana terjadi pada masa kekuasaan dinasti </a:t>
            </a:r>
            <a:r>
              <a:rPr lang="en-ID" sz="2200" cap="none" smtClean="0">
                <a:solidFill>
                  <a:srgbClr val="000000"/>
                </a:solidFill>
                <a:latin typeface="Aparajita"/>
                <a:ea typeface="Aparajita"/>
                <a:cs typeface="Aparajita"/>
              </a:rPr>
              <a:t>U</a:t>
            </a:r>
            <a:r>
              <a:rPr lang="id-ID" sz="2200" cap="none" smtClean="0">
                <a:solidFill>
                  <a:srgbClr val="000000"/>
                </a:solidFill>
                <a:latin typeface="Aparajita"/>
                <a:ea typeface="Aparajita"/>
                <a:cs typeface="Aparajita"/>
              </a:rPr>
              <a:t>mayyah yang berpusat di damaskus, syria serta zaman kekuasaan </a:t>
            </a:r>
            <a:r>
              <a:rPr lang="en-ID" sz="2200" cap="none" smtClean="0">
                <a:solidFill>
                  <a:srgbClr val="000000"/>
                </a:solidFill>
                <a:latin typeface="Aparajita"/>
                <a:ea typeface="Aparajita"/>
                <a:cs typeface="Aparajita"/>
              </a:rPr>
              <a:t>D</a:t>
            </a:r>
            <a:r>
              <a:rPr lang="id-ID" sz="2200" cap="none" smtClean="0">
                <a:solidFill>
                  <a:srgbClr val="000000"/>
                </a:solidFill>
                <a:latin typeface="Aparajita"/>
                <a:ea typeface="Aparajita"/>
                <a:cs typeface="Aparajita"/>
              </a:rPr>
              <a:t>inasti abbasiyyah yang berpusat di </a:t>
            </a:r>
            <a:r>
              <a:rPr lang="en-ID" sz="2200" cap="none" smtClean="0">
                <a:solidFill>
                  <a:srgbClr val="000000"/>
                </a:solidFill>
                <a:latin typeface="Aparajita"/>
                <a:ea typeface="Aparajita"/>
                <a:cs typeface="Aparajita"/>
              </a:rPr>
              <a:t>B</a:t>
            </a:r>
            <a:r>
              <a:rPr lang="id-ID" sz="2200" cap="none" smtClean="0">
                <a:solidFill>
                  <a:srgbClr val="000000"/>
                </a:solidFill>
                <a:latin typeface="Aparajita"/>
                <a:ea typeface="Aparajita"/>
                <a:cs typeface="Aparajita"/>
              </a:rPr>
              <a:t>aghdad, </a:t>
            </a:r>
            <a:r>
              <a:rPr lang="en-ID" sz="2200" cap="none" smtClean="0">
                <a:solidFill>
                  <a:srgbClr val="000000"/>
                </a:solidFill>
                <a:latin typeface="Aparajita"/>
                <a:ea typeface="Aparajita"/>
                <a:cs typeface="Aparajita"/>
              </a:rPr>
              <a:t>I</a:t>
            </a:r>
            <a:r>
              <a:rPr lang="id-ID" sz="2200" cap="none" smtClean="0">
                <a:solidFill>
                  <a:srgbClr val="000000"/>
                </a:solidFill>
                <a:latin typeface="Aparajita"/>
                <a:ea typeface="Aparajita"/>
                <a:cs typeface="Aparajita"/>
              </a:rPr>
              <a:t>rak. </a:t>
            </a:r>
          </a:p>
          <a:p>
            <a:pPr algn="just">
              <a:buFont typeface="Wingdings" panose="05000000000000000000" pitchFamily="2" charset="2"/>
              <a:buChar char="ü"/>
              <a:defRPr/>
            </a:pPr>
            <a:r>
              <a:rPr lang="id-ID" sz="2200" cap="none" smtClean="0">
                <a:solidFill>
                  <a:srgbClr val="000000"/>
                </a:solidFill>
                <a:latin typeface="Aparajita"/>
                <a:ea typeface="Aparajita"/>
                <a:cs typeface="Aparajita"/>
              </a:rPr>
              <a:t>Secara teologis, Allah telah menetapkan bahwa yang akan mendapat kemajuan pada masa depan adalah bangsa yang menguasai ilmu pengetahuan yang dilandasi dengan iman dimana umat Islam makmur secara materi dan rohani, juga makmur dalam keadilan dan adil dalam kemakmuran.</a:t>
            </a:r>
          </a:p>
          <a:p>
            <a:pPr algn="just">
              <a:buFont typeface="Wingdings" panose="05000000000000000000" pitchFamily="2" charset="2"/>
              <a:buChar char="ü"/>
              <a:defRPr/>
            </a:pPr>
            <a:r>
              <a:rPr lang="id-ID" sz="2200" cap="none" smtClean="0">
                <a:solidFill>
                  <a:srgbClr val="000000"/>
                </a:solidFill>
                <a:latin typeface="Aparajita"/>
                <a:ea typeface="Aparajita"/>
                <a:cs typeface="Aparajita"/>
              </a:rPr>
              <a:t>Dalam realitas sekarang, yang menguasai dunia secara ekonomi, politik, dan budaya adalah bukan bangsa muslim sehingga kemajuan yang di capai hanyalah kemajuan materi. </a:t>
            </a:r>
          </a:p>
          <a:p>
            <a:pPr>
              <a:defRPr/>
            </a:pPr>
            <a:endParaRPr lang="en-US" sz="2200" cap="none" smtClean="0"/>
          </a:p>
        </p:txBody>
      </p:sp>
    </p:spTree>
    <p:extLst>
      <p:ext uri="{BB962C8B-B14F-4D97-AF65-F5344CB8AC3E}">
        <p14:creationId xmlns:p14="http://schemas.microsoft.com/office/powerpoint/2010/main" val="1700745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206</TotalTime>
  <Words>1153</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 Unicode MS</vt:lpstr>
      <vt:lpstr>Aparajita</vt:lpstr>
      <vt:lpstr>Arial</vt:lpstr>
      <vt:lpstr>Arial Narrow</vt:lpstr>
      <vt:lpstr>Arial Rounded MT Bold</vt:lpstr>
      <vt:lpstr>Bahnschrift SemiBold</vt:lpstr>
      <vt:lpstr>Calibri</vt:lpstr>
      <vt:lpstr>Times New Roman</vt:lpstr>
      <vt:lpstr>Trebuchet MS</vt:lpstr>
      <vt:lpstr>Tw Cen MT</vt:lpstr>
      <vt:lpstr>Ubuntu</vt:lpstr>
      <vt:lpstr>Wingdings</vt:lpstr>
      <vt:lpstr>Wingdings 3</vt:lpstr>
      <vt:lpstr>Facet</vt:lpstr>
      <vt:lpstr>  BAGAIMANA ISLAM MENGHADAPI TANTANGAN MODERNISASI Bagian ke II </vt:lpstr>
      <vt:lpstr>PowerPoint Presentation</vt:lpstr>
      <vt:lpstr>Diskusikan !!  </vt:lpstr>
      <vt:lpstr>PowerPoint Presentation</vt:lpstr>
      <vt:lpstr>PowerPoint Presentation</vt:lpstr>
      <vt:lpstr>PowerPoint Presentation</vt:lpstr>
      <vt:lpstr>PowerPoint Presentation</vt:lpstr>
      <vt:lpstr>Perspektif Islam dalam Implementasi IPTEK, Ekonomi, Politik, Sosial-Budaya dan Pendidikan</vt:lpstr>
      <vt:lpstr>Menggali Sumber Historis, Sosiologis, dan Filosofis tentang Konsep Islam mengenai IPTEK, Politik Sosial-Budaya dan Pendidikan</vt:lpstr>
      <vt:lpstr>Membangun Argumen tentang Kompatibel Islam dan Tantangan Modernisasi</vt:lpstr>
      <vt:lpstr>Esensi dan Urgensi Kontekstualisasi Pemahaman Islam dalam Menghadapi Tantangan Modernisasi</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BAGAIMANA ISLAM MENGHADAPI TANTANGAN MODERNISASI</dc:title>
  <dc:creator>Alwi Al Majidi</dc:creator>
  <cp:lastModifiedBy>Alwi Al Majidi</cp:lastModifiedBy>
  <cp:revision>11</cp:revision>
  <dcterms:created xsi:type="dcterms:W3CDTF">2019-10-20T09:58:37Z</dcterms:created>
  <dcterms:modified xsi:type="dcterms:W3CDTF">2019-10-27T14:19:15Z</dcterms:modified>
</cp:coreProperties>
</file>