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65" r:id="rId4"/>
    <p:sldId id="257" r:id="rId5"/>
    <p:sldId id="259" r:id="rId7"/>
    <p:sldId id="263" r:id="rId8"/>
    <p:sldId id="260" r:id="rId9"/>
    <p:sldId id="261" r:id="rId10"/>
    <p:sldId id="264"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a:srgbClr val="7ED1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dirty="0" err="1">
                <a:sym typeface="+mn-ea"/>
              </a:rPr>
              <a:t>Dengan</a:t>
            </a:r>
            <a:r>
              <a:rPr lang="en-US" dirty="0">
                <a:sym typeface="+mn-ea"/>
              </a:rPr>
              <a:t> </a:t>
            </a:r>
            <a:r>
              <a:rPr lang="en-US" dirty="0" err="1">
                <a:sym typeface="+mn-ea"/>
              </a:rPr>
              <a:t>demikian</a:t>
            </a:r>
            <a:r>
              <a:rPr lang="en-US" dirty="0">
                <a:sym typeface="+mn-ea"/>
              </a:rPr>
              <a:t> </a:t>
            </a:r>
            <a:r>
              <a:rPr lang="en-US" dirty="0" err="1">
                <a:sym typeface="+mn-ea"/>
              </a:rPr>
              <a:t>dapat</a:t>
            </a:r>
            <a:r>
              <a:rPr lang="en-US" dirty="0">
                <a:sym typeface="+mn-ea"/>
              </a:rPr>
              <a:t> </a:t>
            </a:r>
            <a:r>
              <a:rPr lang="en-US" dirty="0" err="1">
                <a:sym typeface="+mn-ea"/>
              </a:rPr>
              <a:t>disimpulkan</a:t>
            </a:r>
            <a:r>
              <a:rPr lang="en-US" dirty="0">
                <a:sym typeface="+mn-ea"/>
              </a:rPr>
              <a:t> </a:t>
            </a:r>
            <a:r>
              <a:rPr lang="en-US" dirty="0" err="1">
                <a:sym typeface="+mn-ea"/>
              </a:rPr>
              <a:t>bahwa</a:t>
            </a:r>
            <a:r>
              <a:rPr lang="en-US" dirty="0">
                <a:sym typeface="+mn-ea"/>
              </a:rPr>
              <a:t>, yang </a:t>
            </a:r>
            <a:r>
              <a:rPr lang="en-US" dirty="0" err="1">
                <a:sym typeface="+mn-ea"/>
              </a:rPr>
              <a:t>dimaksud</a:t>
            </a:r>
            <a:r>
              <a:rPr lang="en-US" dirty="0">
                <a:sym typeface="+mn-ea"/>
              </a:rPr>
              <a:t> </a:t>
            </a:r>
            <a:r>
              <a:rPr lang="en-US" dirty="0" err="1">
                <a:sym typeface="+mn-ea"/>
              </a:rPr>
              <a:t>pendidikan</a:t>
            </a:r>
            <a:r>
              <a:rPr lang="en-US" dirty="0">
                <a:sym typeface="+mn-ea"/>
              </a:rPr>
              <a:t> </a:t>
            </a:r>
            <a:r>
              <a:rPr lang="en-US" dirty="0" err="1">
                <a:sym typeface="+mn-ea"/>
              </a:rPr>
              <a:t>antikorupsi</a:t>
            </a:r>
            <a:r>
              <a:rPr lang="en-US" dirty="0">
                <a:sym typeface="+mn-ea"/>
              </a:rPr>
              <a:t> </a:t>
            </a:r>
            <a:r>
              <a:rPr lang="en-US" dirty="0" err="1">
                <a:sym typeface="+mn-ea"/>
              </a:rPr>
              <a:t>adalah</a:t>
            </a:r>
            <a:r>
              <a:rPr lang="en-US" dirty="0">
                <a:sym typeface="+mn-ea"/>
              </a:rPr>
              <a:t> </a:t>
            </a:r>
            <a:r>
              <a:rPr lang="en-US" dirty="0" err="1">
                <a:sym typeface="+mn-ea"/>
              </a:rPr>
              <a:t>usaha</a:t>
            </a:r>
            <a:r>
              <a:rPr lang="en-US" dirty="0">
                <a:sym typeface="+mn-ea"/>
              </a:rPr>
              <a:t> </a:t>
            </a:r>
            <a:r>
              <a:rPr lang="en-US" dirty="0" err="1">
                <a:sym typeface="+mn-ea"/>
              </a:rPr>
              <a:t>sadar</a:t>
            </a:r>
            <a:r>
              <a:rPr lang="en-US" dirty="0">
                <a:sym typeface="+mn-ea"/>
              </a:rPr>
              <a:t> </a:t>
            </a:r>
            <a:r>
              <a:rPr lang="en-US" dirty="0" err="1">
                <a:sym typeface="+mn-ea"/>
              </a:rPr>
              <a:t>dan</a:t>
            </a:r>
            <a:r>
              <a:rPr lang="en-US" dirty="0">
                <a:sym typeface="+mn-ea"/>
              </a:rPr>
              <a:t> </a:t>
            </a:r>
            <a:r>
              <a:rPr lang="en-US" dirty="0" err="1">
                <a:sym typeface="+mn-ea"/>
              </a:rPr>
              <a:t>terencana</a:t>
            </a:r>
            <a:r>
              <a:rPr lang="en-US" dirty="0">
                <a:sym typeface="+mn-ea"/>
              </a:rPr>
              <a:t> </a:t>
            </a:r>
            <a:r>
              <a:rPr lang="en-US" dirty="0" err="1">
                <a:sym typeface="+mn-ea"/>
              </a:rPr>
              <a:t>melalui</a:t>
            </a:r>
            <a:r>
              <a:rPr lang="en-US" dirty="0">
                <a:sym typeface="+mn-ea"/>
              </a:rPr>
              <a:t> </a:t>
            </a:r>
            <a:r>
              <a:rPr lang="en-US" dirty="0" err="1">
                <a:sym typeface="+mn-ea"/>
              </a:rPr>
              <a:t>pengajaran</a:t>
            </a:r>
            <a:r>
              <a:rPr lang="en-US" dirty="0">
                <a:sym typeface="+mn-ea"/>
              </a:rPr>
              <a:t> </a:t>
            </a:r>
            <a:r>
              <a:rPr lang="en-US" dirty="0" err="1">
                <a:sym typeface="+mn-ea"/>
              </a:rPr>
              <a:t>dan</a:t>
            </a:r>
            <a:r>
              <a:rPr lang="en-US" dirty="0">
                <a:sym typeface="+mn-ea"/>
              </a:rPr>
              <a:t> </a:t>
            </a:r>
            <a:r>
              <a:rPr lang="en-US" dirty="0" err="1">
                <a:sym typeface="+mn-ea"/>
              </a:rPr>
              <a:t>pelatihan</a:t>
            </a:r>
            <a:r>
              <a:rPr lang="en-US" dirty="0">
                <a:sym typeface="+mn-ea"/>
              </a:rPr>
              <a:t> </a:t>
            </a:r>
            <a:r>
              <a:rPr lang="en-US" dirty="0" err="1">
                <a:sym typeface="+mn-ea"/>
              </a:rPr>
              <a:t>sebagai</a:t>
            </a:r>
            <a:r>
              <a:rPr lang="en-US" dirty="0">
                <a:sym typeface="+mn-ea"/>
              </a:rPr>
              <a:t> proses </a:t>
            </a:r>
            <a:r>
              <a:rPr lang="en-US" dirty="0" err="1">
                <a:sym typeface="+mn-ea"/>
              </a:rPr>
              <a:t>menanamkan</a:t>
            </a:r>
            <a:r>
              <a:rPr lang="en-US" dirty="0">
                <a:sym typeface="+mn-ea"/>
              </a:rPr>
              <a:t> </a:t>
            </a:r>
            <a:r>
              <a:rPr lang="en-US" dirty="0" err="1">
                <a:sym typeface="+mn-ea"/>
              </a:rPr>
              <a:t>nilai-nilai</a:t>
            </a:r>
            <a:r>
              <a:rPr lang="en-US" dirty="0">
                <a:sym typeface="+mn-ea"/>
              </a:rPr>
              <a:t> </a:t>
            </a:r>
            <a:r>
              <a:rPr lang="en-US" dirty="0" err="1">
                <a:sym typeface="+mn-ea"/>
              </a:rPr>
              <a:t>antikorupsi</a:t>
            </a:r>
            <a:r>
              <a:rPr lang="en-US" dirty="0">
                <a:sym typeface="+mn-ea"/>
              </a:rPr>
              <a:t>.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dirty="0" err="1">
                <a:sym typeface="+mn-ea"/>
              </a:rPr>
              <a:t>Dikutip</a:t>
            </a:r>
            <a:r>
              <a:rPr lang="en-US" dirty="0">
                <a:sym typeface="+mn-ea"/>
              </a:rPr>
              <a:t> </a:t>
            </a:r>
            <a:r>
              <a:rPr lang="en-US" dirty="0" err="1">
                <a:sym typeface="+mn-ea"/>
              </a:rPr>
              <a:t>dari</a:t>
            </a:r>
            <a:r>
              <a:rPr lang="en-US" dirty="0">
                <a:sym typeface="+mn-ea"/>
              </a:rPr>
              <a:t> </a:t>
            </a:r>
            <a:r>
              <a:rPr lang="en-US" dirty="0" err="1">
                <a:sym typeface="+mn-ea"/>
              </a:rPr>
              <a:t>buku</a:t>
            </a:r>
            <a:r>
              <a:rPr lang="en-US" dirty="0">
                <a:sym typeface="+mn-ea"/>
              </a:rPr>
              <a:t> </a:t>
            </a:r>
            <a:r>
              <a:rPr lang="en-US" dirty="0" err="1">
                <a:sym typeface="+mn-ea"/>
              </a:rPr>
              <a:t>Pendidikan</a:t>
            </a:r>
            <a:r>
              <a:rPr lang="en-US" dirty="0">
                <a:sym typeface="+mn-ea"/>
              </a:rPr>
              <a:t> Anti-</a:t>
            </a:r>
            <a:r>
              <a:rPr lang="en-US" dirty="0" err="1">
                <a:sym typeface="+mn-ea"/>
              </a:rPr>
              <a:t>Korupsi</a:t>
            </a:r>
            <a:r>
              <a:rPr lang="en-US" dirty="0">
                <a:sym typeface="+mn-ea"/>
              </a:rPr>
              <a:t> </a:t>
            </a:r>
            <a:r>
              <a:rPr lang="en-US" dirty="0" err="1">
                <a:sym typeface="+mn-ea"/>
              </a:rPr>
              <a:t>Untuk</a:t>
            </a:r>
            <a:r>
              <a:rPr lang="en-US" dirty="0">
                <a:sym typeface="+mn-ea"/>
              </a:rPr>
              <a:t> </a:t>
            </a:r>
            <a:r>
              <a:rPr lang="en-US" dirty="0" err="1">
                <a:sym typeface="+mn-ea"/>
              </a:rPr>
              <a:t>Perguruan</a:t>
            </a:r>
            <a:r>
              <a:rPr lang="en-US" dirty="0">
                <a:sym typeface="+mn-ea"/>
              </a:rPr>
              <a:t> </a:t>
            </a:r>
            <a:r>
              <a:rPr lang="en-US" dirty="0" err="1">
                <a:sym typeface="+mn-ea"/>
              </a:rPr>
              <a:t>Tinggi</a:t>
            </a:r>
            <a:r>
              <a:rPr lang="en-US" dirty="0">
                <a:sym typeface="+mn-ea"/>
              </a:rPr>
              <a:t>, </a:t>
            </a:r>
            <a:r>
              <a:rPr lang="en-US" dirty="0" err="1">
                <a:sym typeface="+mn-ea"/>
              </a:rPr>
              <a:t>dalam</a:t>
            </a:r>
            <a:r>
              <a:rPr lang="en-US" dirty="0">
                <a:sym typeface="+mn-ea"/>
              </a:rPr>
              <a:t> </a:t>
            </a:r>
            <a:r>
              <a:rPr lang="en-US" dirty="0" err="1">
                <a:sym typeface="+mn-ea"/>
              </a:rPr>
              <a:t>pendidikan</a:t>
            </a:r>
            <a:r>
              <a:rPr lang="en-US" dirty="0">
                <a:sym typeface="+mn-ea"/>
              </a:rPr>
              <a:t> </a:t>
            </a:r>
            <a:r>
              <a:rPr lang="en-US" dirty="0" err="1">
                <a:sym typeface="+mn-ea"/>
              </a:rPr>
              <a:t>antikorupsi</a:t>
            </a:r>
            <a:r>
              <a:rPr lang="en-US" dirty="0">
                <a:sym typeface="+mn-ea"/>
              </a:rPr>
              <a:t> </a:t>
            </a:r>
            <a:r>
              <a:rPr lang="en-US" dirty="0" err="1">
                <a:sym typeface="+mn-ea"/>
              </a:rPr>
              <a:t>terdapat</a:t>
            </a:r>
            <a:r>
              <a:rPr lang="en-US" dirty="0">
                <a:sym typeface="+mn-ea"/>
              </a:rPr>
              <a:t> </a:t>
            </a:r>
            <a:r>
              <a:rPr lang="en-US" dirty="0" err="1">
                <a:sym typeface="+mn-ea"/>
              </a:rPr>
              <a:t>beberapa</a:t>
            </a:r>
            <a:r>
              <a:rPr lang="en-US" dirty="0">
                <a:sym typeface="+mn-ea"/>
              </a:rPr>
              <a:t> </a:t>
            </a:r>
            <a:r>
              <a:rPr lang="en-US" dirty="0" err="1">
                <a:sym typeface="+mn-ea"/>
              </a:rPr>
              <a:t>prinsip</a:t>
            </a:r>
            <a:r>
              <a:rPr lang="en-US" dirty="0">
                <a:sym typeface="+mn-ea"/>
              </a:rPr>
              <a:t> </a:t>
            </a:r>
            <a:r>
              <a:rPr lang="en-US" dirty="0" err="1">
                <a:sym typeface="+mn-ea"/>
              </a:rPr>
              <a:t>antikorupsi</a:t>
            </a:r>
            <a:r>
              <a:rPr lang="en-US" dirty="0">
                <a:sym typeface="+mn-ea"/>
              </a:rPr>
              <a:t> yang </a:t>
            </a:r>
            <a:r>
              <a:rPr lang="en-US" dirty="0" err="1">
                <a:sym typeface="+mn-ea"/>
              </a:rPr>
              <a:t>menjadi</a:t>
            </a:r>
            <a:r>
              <a:rPr lang="en-US" dirty="0">
                <a:sym typeface="+mn-ea"/>
              </a:rPr>
              <a:t> </a:t>
            </a:r>
            <a:r>
              <a:rPr lang="en-US" dirty="0" err="1">
                <a:sym typeface="+mn-ea"/>
              </a:rPr>
              <a:t>acuan</a:t>
            </a:r>
            <a:r>
              <a:rPr lang="en-US" dirty="0">
                <a:sym typeface="+mn-ea"/>
              </a:rPr>
              <a:t>. </a:t>
            </a:r>
            <a:r>
              <a:rPr lang="en-US" dirty="0" err="1">
                <a:sym typeface="+mn-ea"/>
              </a:rPr>
              <a:t>Prinsip-prinsip</a:t>
            </a:r>
            <a:r>
              <a:rPr lang="en-US" dirty="0">
                <a:sym typeface="+mn-ea"/>
              </a:rPr>
              <a:t> </a:t>
            </a:r>
            <a:r>
              <a:rPr lang="en-US" dirty="0" err="1">
                <a:sym typeface="+mn-ea"/>
              </a:rPr>
              <a:t>antikorupsi</a:t>
            </a:r>
            <a:r>
              <a:rPr lang="en-US" dirty="0">
                <a:sym typeface="+mn-ea"/>
              </a:rPr>
              <a:t> </a:t>
            </a:r>
            <a:r>
              <a:rPr lang="en-US" dirty="0" err="1">
                <a:sym typeface="+mn-ea"/>
              </a:rPr>
              <a:t>yaitu</a:t>
            </a:r>
            <a:r>
              <a:rPr lang="en-US" dirty="0">
                <a:sym typeface="+mn-ea"/>
              </a:rPr>
              <a:t>, </a:t>
            </a:r>
            <a:r>
              <a:rPr lang="en-US" dirty="0" err="1">
                <a:sym typeface="+mn-ea"/>
              </a:rPr>
              <a:t>akuntabilitas</a:t>
            </a:r>
            <a:r>
              <a:rPr lang="en-US" dirty="0">
                <a:sym typeface="+mn-ea"/>
              </a:rPr>
              <a:t>, </a:t>
            </a:r>
            <a:r>
              <a:rPr lang="en-US" dirty="0" err="1">
                <a:sym typeface="+mn-ea"/>
              </a:rPr>
              <a:t>transparansi</a:t>
            </a:r>
            <a:r>
              <a:rPr lang="en-US" dirty="0">
                <a:sym typeface="+mn-ea"/>
              </a:rPr>
              <a:t>, </a:t>
            </a:r>
            <a:r>
              <a:rPr lang="en-US" dirty="0" err="1">
                <a:sym typeface="+mn-ea"/>
              </a:rPr>
              <a:t>kewajaran</a:t>
            </a:r>
            <a:r>
              <a:rPr lang="en-US" dirty="0">
                <a:sym typeface="+mn-ea"/>
              </a:rPr>
              <a:t>, </a:t>
            </a:r>
            <a:r>
              <a:rPr lang="en-US" dirty="0" err="1">
                <a:sym typeface="+mn-ea"/>
              </a:rPr>
              <a:t>kebijakan</a:t>
            </a:r>
            <a:r>
              <a:rPr lang="en-US" dirty="0">
                <a:sym typeface="+mn-ea"/>
              </a:rPr>
              <a:t>, </a:t>
            </a:r>
            <a:r>
              <a:rPr lang="en-US" dirty="0" err="1">
                <a:sym typeface="+mn-ea"/>
              </a:rPr>
              <a:t>kontrol</a:t>
            </a:r>
            <a:r>
              <a:rPr lang="en-US" dirty="0">
                <a:sym typeface="+mn-ea"/>
              </a:rPr>
              <a:t> </a:t>
            </a:r>
            <a:r>
              <a:rPr lang="en-US" dirty="0" err="1">
                <a:sym typeface="+mn-ea"/>
              </a:rPr>
              <a:t>kebijakan</a:t>
            </a:r>
            <a:r>
              <a:rPr lang="en-US" dirty="0">
                <a:sym typeface="+mn-ea"/>
              </a:rPr>
              <a:t>. </a:t>
            </a:r>
            <a:endParaRPr lang="en-US" dirty="0" smtClean="0"/>
          </a:p>
          <a:p>
            <a:endParaRPr lang="en-US" dirty="0"/>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dirty="0">
                <a:sym typeface="+mn-ea"/>
              </a:rPr>
              <a:t>. </a:t>
            </a:r>
            <a:r>
              <a:rPr lang="en-US" dirty="0" err="1">
                <a:sym typeface="+mn-ea"/>
              </a:rPr>
              <a:t>Dalam</a:t>
            </a:r>
            <a:r>
              <a:rPr lang="en-US" dirty="0">
                <a:sym typeface="+mn-ea"/>
              </a:rPr>
              <a:t> </a:t>
            </a:r>
            <a:r>
              <a:rPr lang="en-US" dirty="0" err="1">
                <a:sym typeface="+mn-ea"/>
              </a:rPr>
              <a:t>pendidikan</a:t>
            </a:r>
            <a:r>
              <a:rPr lang="en-US" dirty="0">
                <a:sym typeface="+mn-ea"/>
              </a:rPr>
              <a:t> </a:t>
            </a:r>
            <a:r>
              <a:rPr lang="en-US" dirty="0" err="1">
                <a:sym typeface="+mn-ea"/>
              </a:rPr>
              <a:t>antikorupsi</a:t>
            </a:r>
            <a:r>
              <a:rPr lang="en-US" dirty="0">
                <a:sym typeface="+mn-ea"/>
              </a:rPr>
              <a:t> </a:t>
            </a:r>
            <a:r>
              <a:rPr lang="en-US" dirty="0" err="1">
                <a:sym typeface="+mn-ea"/>
              </a:rPr>
              <a:t>diajarkan</a:t>
            </a:r>
            <a:r>
              <a:rPr lang="en-US" dirty="0">
                <a:sym typeface="+mn-ea"/>
              </a:rPr>
              <a:t> pula </a:t>
            </a:r>
            <a:r>
              <a:rPr lang="en-US" dirty="0" err="1">
                <a:sym typeface="+mn-ea"/>
              </a:rPr>
              <a:t>nilai-nilai</a:t>
            </a:r>
            <a:r>
              <a:rPr lang="en-US" dirty="0">
                <a:sym typeface="+mn-ea"/>
              </a:rPr>
              <a:t> </a:t>
            </a:r>
            <a:r>
              <a:rPr lang="en-US" dirty="0" err="1">
                <a:sym typeface="+mn-ea"/>
              </a:rPr>
              <a:t>antikorupsi</a:t>
            </a:r>
            <a:r>
              <a:rPr lang="en-US" dirty="0">
                <a:sym typeface="+mn-ea"/>
              </a:rPr>
              <a:t>, </a:t>
            </a:r>
            <a:r>
              <a:rPr lang="en-US" dirty="0" err="1">
                <a:sym typeface="+mn-ea"/>
              </a:rPr>
              <a:t>yaitu</a:t>
            </a:r>
            <a:r>
              <a:rPr lang="en-US" dirty="0">
                <a:sym typeface="+mn-ea"/>
              </a:rPr>
              <a:t> </a:t>
            </a:r>
            <a:r>
              <a:rPr lang="en-US" dirty="0" err="1">
                <a:sym typeface="+mn-ea"/>
              </a:rPr>
              <a:t>kejujuran</a:t>
            </a:r>
            <a:r>
              <a:rPr lang="en-US" dirty="0">
                <a:sym typeface="+mn-ea"/>
              </a:rPr>
              <a:t>, </a:t>
            </a:r>
            <a:r>
              <a:rPr lang="en-US" dirty="0" err="1">
                <a:sym typeface="+mn-ea"/>
              </a:rPr>
              <a:t>kepedulian</a:t>
            </a:r>
            <a:r>
              <a:rPr lang="en-US" dirty="0">
                <a:sym typeface="+mn-ea"/>
              </a:rPr>
              <a:t>, </a:t>
            </a:r>
            <a:r>
              <a:rPr lang="en-US" dirty="0" err="1">
                <a:sym typeface="+mn-ea"/>
              </a:rPr>
              <a:t>kemandirian</a:t>
            </a:r>
            <a:r>
              <a:rPr lang="en-US" dirty="0">
                <a:sym typeface="+mn-ea"/>
              </a:rPr>
              <a:t>, </a:t>
            </a:r>
            <a:r>
              <a:rPr lang="en-US" dirty="0" err="1">
                <a:sym typeface="+mn-ea"/>
              </a:rPr>
              <a:t>kedisiplinan</a:t>
            </a:r>
            <a:r>
              <a:rPr lang="en-US" dirty="0">
                <a:sym typeface="+mn-ea"/>
              </a:rPr>
              <a:t>, </a:t>
            </a:r>
            <a:r>
              <a:rPr lang="en-US" dirty="0" err="1">
                <a:sym typeface="+mn-ea"/>
              </a:rPr>
              <a:t>tanggung</a:t>
            </a:r>
            <a:r>
              <a:rPr lang="en-US" dirty="0">
                <a:sym typeface="+mn-ea"/>
              </a:rPr>
              <a:t> </a:t>
            </a:r>
            <a:r>
              <a:rPr lang="en-US" dirty="0" err="1">
                <a:sym typeface="+mn-ea"/>
              </a:rPr>
              <a:t>jawab</a:t>
            </a:r>
            <a:r>
              <a:rPr lang="en-US" dirty="0">
                <a:sym typeface="+mn-ea"/>
              </a:rPr>
              <a:t>, </a:t>
            </a:r>
            <a:r>
              <a:rPr lang="en-US" dirty="0" err="1">
                <a:sym typeface="+mn-ea"/>
              </a:rPr>
              <a:t>kerja</a:t>
            </a:r>
            <a:r>
              <a:rPr lang="en-US" dirty="0">
                <a:sym typeface="+mn-ea"/>
              </a:rPr>
              <a:t> </a:t>
            </a:r>
            <a:r>
              <a:rPr lang="en-US" dirty="0" err="1">
                <a:sym typeface="+mn-ea"/>
              </a:rPr>
              <a:t>keras</a:t>
            </a:r>
            <a:r>
              <a:rPr lang="en-US" dirty="0">
                <a:sym typeface="+mn-ea"/>
              </a:rPr>
              <a:t>, </a:t>
            </a:r>
            <a:r>
              <a:rPr lang="en-US" dirty="0" err="1">
                <a:sym typeface="+mn-ea"/>
              </a:rPr>
              <a:t>sederhana</a:t>
            </a:r>
            <a:r>
              <a:rPr lang="en-US" dirty="0">
                <a:sym typeface="+mn-ea"/>
              </a:rPr>
              <a:t>, </a:t>
            </a:r>
            <a:r>
              <a:rPr lang="en-US" dirty="0" err="1">
                <a:sym typeface="+mn-ea"/>
              </a:rPr>
              <a:t>keberanian</a:t>
            </a:r>
            <a:r>
              <a:rPr lang="en-US" dirty="0">
                <a:sym typeface="+mn-ea"/>
              </a:rPr>
              <a:t>, </a:t>
            </a:r>
            <a:r>
              <a:rPr lang="en-US" dirty="0" err="1">
                <a:sym typeface="+mn-ea"/>
              </a:rPr>
              <a:t>dan</a:t>
            </a:r>
            <a:r>
              <a:rPr lang="en-US" dirty="0">
                <a:sym typeface="+mn-ea"/>
              </a:rPr>
              <a:t> </a:t>
            </a:r>
            <a:r>
              <a:rPr lang="en-US" dirty="0" err="1">
                <a:sym typeface="+mn-ea"/>
              </a:rPr>
              <a:t>keadilan</a:t>
            </a:r>
            <a:endParaRPr 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AC1D640-A448-48DC-A267-BB85D92520CF}" type="datetimeFigureOut">
              <a:rPr lang="en-US" smtClean="0"/>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30A855E-305D-439C-BB14-35AB9F211C02}" type="slidenum">
              <a:rPr lang="en-US" smtClean="0"/>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500">
        <p:newsflash/>
      </p:transition>
    </mc:Choice>
    <mc:Fallback>
      <p:transition>
        <p:newsflash/>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C1D640-A448-48DC-A267-BB85D92520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A855E-305D-439C-BB14-35AB9F211C02}"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500">
        <p:newsflash/>
      </p:transition>
    </mc:Choice>
    <mc:Fallback>
      <p:transition>
        <p:newsflash/>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30A855E-305D-439C-BB14-35AB9F211C02}" type="slidenum">
              <a:rPr lang="en-US" smtClean="0"/>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C1D640-A448-48DC-A267-BB85D92520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500">
        <p:newsflash/>
      </p:transition>
    </mc:Choice>
    <mc:Fallback>
      <p:transition>
        <p:newsflash/>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AC1D640-A448-48DC-A267-BB85D92520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30A855E-305D-439C-BB14-35AB9F211C02}" type="slidenum">
              <a:rPr lang="en-US" smtClean="0"/>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500">
        <p:newsflash/>
      </p:transition>
    </mc:Choice>
    <mc:Fallback>
      <p:transition>
        <p:newsflash/>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7AC1D640-A448-48DC-A267-BB85D92520CF}" type="datetimeFigureOut">
              <a:rPr lang="en-US" smtClean="0"/>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30A855E-305D-439C-BB14-35AB9F211C02}" type="slidenum">
              <a:rPr lang="en-US" smtClean="0"/>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500">
        <p:newsflash/>
      </p:transition>
    </mc:Choice>
    <mc:Fallback>
      <p:transition>
        <p:newsflash/>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AC1D640-A448-48DC-A267-BB85D92520C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A855E-305D-439C-BB14-35AB9F211C02}" type="slidenum">
              <a:rPr lang="en-US" smtClean="0"/>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500">
        <p:newsflash/>
      </p:transition>
    </mc:Choice>
    <mc:Fallback>
      <p:transition>
        <p:newsflash/>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7" name="Date Placeholder 6"/>
          <p:cNvSpPr>
            <a:spLocks noGrp="1"/>
          </p:cNvSpPr>
          <p:nvPr>
            <p:ph type="dt" sz="half" idx="10"/>
          </p:nvPr>
        </p:nvSpPr>
        <p:spPr/>
        <p:txBody>
          <a:bodyPr/>
          <a:lstStyle/>
          <a:p>
            <a:fld id="{7AC1D640-A448-48DC-A267-BB85D92520CF}" type="datetimeFigureOut">
              <a:rPr lang="en-US" smtClean="0"/>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30A855E-305D-439C-BB14-35AB9F211C02}" type="slidenum">
              <a:rPr lang="en-US" smtClean="0"/>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500">
        <p:newsflash/>
      </p:transition>
    </mc:Choice>
    <mc:Fallback>
      <p:transition>
        <p:newsflash/>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C1D640-A448-48DC-A267-BB85D92520C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30A855E-305D-439C-BB14-35AB9F211C02}"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newsflash/>
      </p:transition>
    </mc:Choice>
    <mc:Fallback>
      <p:transition>
        <p:newsflash/>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AC1D640-A448-48DC-A267-BB85D92520C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30A855E-305D-439C-BB14-35AB9F211C02}"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newsflash/>
      </p:transition>
    </mc:Choice>
    <mc:Fallback>
      <p:transition>
        <p:newsflash/>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30A855E-305D-439C-BB14-35AB9F211C02}" type="slidenum">
              <a:rPr lang="en-US" smtClean="0"/>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AC1D640-A448-48DC-A267-BB85D92520CF}" type="datetimeFigureOut">
              <a:rPr lang="en-US" smtClean="0"/>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500">
        <p:newsflash/>
      </p:transition>
    </mc:Choice>
    <mc:Fallback>
      <p:transition>
        <p:newsflash/>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30A855E-305D-439C-BB14-35AB9F211C02}" type="slidenum">
              <a:rPr lang="en-US" smtClean="0"/>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AC1D640-A448-48DC-A267-BB85D92520CF}" type="datetimeFigureOut">
              <a:rPr lang="en-US" smtClean="0"/>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500">
        <p:newsflash/>
      </p:transition>
    </mc:Choice>
    <mc:Fallback>
      <p:transition>
        <p:newsflash/>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AC1D640-A448-48DC-A267-BB85D92520CF}" type="datetimeFigureOut">
              <a:rPr lang="en-US" smtClean="0"/>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30A855E-305D-439C-BB14-35AB9F211C02}" type="slidenum">
              <a:rPr lang="en-US" smtClean="0"/>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p:newsflash/>
      </p:transition>
    </mc:Choice>
    <mc:Fallback>
      <p:transition>
        <p:newsflash/>
      </p:transition>
    </mc:Fallback>
  </mc:AlternateConten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panose="05020102010507070707"/>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panose="05000000000000000000"/>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panose="05000000000000000000"/>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1" Type="http://schemas.openxmlformats.org/officeDocument/2006/relationships/notesSlide" Target="../notesSlides/notesSlide3.xml"/><Relationship Id="rId10" Type="http://schemas.openxmlformats.org/officeDocument/2006/relationships/slideLayout" Target="../slideLayouts/slideLayout2.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6485" y="2986405"/>
            <a:ext cx="6972300" cy="3033395"/>
          </a:xfrm>
        </p:spPr>
        <p:txBody>
          <a:bodyPr>
            <a:normAutofit/>
          </a:bodyPr>
          <a:lstStyle/>
          <a:p>
            <a:pPr algn="ctr">
              <a:lnSpc>
                <a:spcPct val="150000"/>
              </a:lnSpc>
            </a:pPr>
            <a:r>
              <a:rPr lang="id-ID" altLang="en-US" dirty="0" err="1" smtClean="0"/>
              <a:t>Disusun oleh: kelompok 2</a:t>
            </a:r>
            <a:endParaRPr lang="en-US" dirty="0" smtClean="0"/>
          </a:p>
          <a:p>
            <a:pPr marL="342900" indent="-342900" algn="l">
              <a:lnSpc>
                <a:spcPct val="150000"/>
              </a:lnSpc>
              <a:buAutoNum type="arabicPeriod"/>
            </a:pPr>
            <a:r>
              <a:rPr lang="en-US" dirty="0" smtClean="0"/>
              <a:t>Mayra </a:t>
            </a:r>
            <a:r>
              <a:rPr lang="en-US" dirty="0" err="1" smtClean="0"/>
              <a:t>thallah</a:t>
            </a:r>
            <a:r>
              <a:rPr lang="en-US" dirty="0" smtClean="0"/>
              <a:t>	 </a:t>
            </a:r>
            <a:r>
              <a:rPr lang="id-ID" altLang="en-US" dirty="0" smtClean="0"/>
              <a:t>S. N.		</a:t>
            </a:r>
            <a:r>
              <a:rPr lang="en-US" dirty="0" smtClean="0"/>
              <a:t>(</a:t>
            </a:r>
            <a:r>
              <a:rPr lang="id-ID" altLang="en-US" dirty="0" smtClean="0"/>
              <a:t>07191163</a:t>
            </a:r>
            <a:r>
              <a:rPr lang="en-US" dirty="0" smtClean="0"/>
              <a:t>3056)</a:t>
            </a:r>
            <a:endParaRPr lang="en-US" dirty="0" smtClean="0"/>
          </a:p>
          <a:p>
            <a:pPr marL="342900" indent="-342900" algn="l">
              <a:lnSpc>
                <a:spcPct val="150000"/>
              </a:lnSpc>
              <a:buAutoNum type="arabicPeriod"/>
            </a:pPr>
            <a:r>
              <a:rPr lang="en-US" dirty="0" smtClean="0">
                <a:sym typeface="+mn-ea"/>
              </a:rPr>
              <a:t>Eva </a:t>
            </a:r>
            <a:r>
              <a:rPr lang="en-US" dirty="0" err="1" smtClean="0">
                <a:sym typeface="+mn-ea"/>
              </a:rPr>
              <a:t>krisjayanti</a:t>
            </a:r>
            <a:r>
              <a:rPr lang="en-US" dirty="0" smtClean="0">
                <a:sym typeface="+mn-ea"/>
              </a:rPr>
              <a:t>	 </a:t>
            </a:r>
            <a:r>
              <a:rPr lang="id-ID" altLang="en-US" dirty="0" smtClean="0">
                <a:sym typeface="+mn-ea"/>
              </a:rPr>
              <a:t>	</a:t>
            </a:r>
            <a:r>
              <a:rPr lang="en-US" dirty="0" smtClean="0">
                <a:sym typeface="+mn-ea"/>
              </a:rPr>
              <a:t>(</a:t>
            </a:r>
            <a:r>
              <a:rPr lang="id-ID" altLang="en-US" dirty="0" smtClean="0">
                <a:sym typeface="+mn-ea"/>
              </a:rPr>
              <a:t>07191163</a:t>
            </a:r>
            <a:r>
              <a:rPr lang="en-US" dirty="0" smtClean="0">
                <a:sym typeface="+mn-ea"/>
              </a:rPr>
              <a:t>3066)</a:t>
            </a:r>
            <a:endParaRPr lang="en-US" dirty="0" smtClean="0">
              <a:sym typeface="+mn-ea"/>
            </a:endParaRPr>
          </a:p>
          <a:p>
            <a:pPr marL="342900" indent="-342900" algn="l">
              <a:lnSpc>
                <a:spcPct val="150000"/>
              </a:lnSpc>
              <a:buAutoNum type="arabicPeriod"/>
            </a:pPr>
            <a:r>
              <a:rPr lang="en-US" dirty="0" smtClean="0">
                <a:sym typeface="+mn-ea"/>
              </a:rPr>
              <a:t>Rafi </a:t>
            </a:r>
            <a:r>
              <a:rPr lang="en-US" dirty="0" err="1" smtClean="0">
                <a:sym typeface="+mn-ea"/>
              </a:rPr>
              <a:t>arkha</a:t>
            </a:r>
            <a:r>
              <a:rPr lang="id-ID" altLang="en-US" dirty="0" err="1" smtClean="0">
                <a:sym typeface="+mn-ea"/>
              </a:rPr>
              <a:t>b a.		</a:t>
            </a:r>
            <a:r>
              <a:rPr lang="en-US" dirty="0" smtClean="0">
                <a:sym typeface="+mn-ea"/>
              </a:rPr>
              <a:t>	(</a:t>
            </a:r>
            <a:r>
              <a:rPr lang="id-ID" altLang="en-US" dirty="0" smtClean="0">
                <a:sym typeface="+mn-ea"/>
              </a:rPr>
              <a:t>07191163</a:t>
            </a:r>
            <a:r>
              <a:rPr lang="en-US" dirty="0" smtClean="0">
                <a:sym typeface="+mn-ea"/>
              </a:rPr>
              <a:t>3070)</a:t>
            </a:r>
            <a:endParaRPr lang="en-US" dirty="0" smtClean="0"/>
          </a:p>
          <a:p>
            <a:pPr marL="342900" indent="-342900" algn="l">
              <a:lnSpc>
                <a:spcPct val="150000"/>
              </a:lnSpc>
              <a:buAutoNum type="arabicPeriod"/>
            </a:pPr>
            <a:r>
              <a:rPr lang="en-US" dirty="0" err="1" smtClean="0"/>
              <a:t>Nur</a:t>
            </a:r>
            <a:r>
              <a:rPr lang="en-US" dirty="0" smtClean="0"/>
              <a:t> </a:t>
            </a:r>
            <a:r>
              <a:rPr lang="en-US" dirty="0" err="1" smtClean="0"/>
              <a:t>afiyah </a:t>
            </a:r>
            <a:r>
              <a:rPr lang="id-ID" altLang="en-US" dirty="0" err="1" smtClean="0"/>
              <a:t>n.			</a:t>
            </a:r>
            <a:r>
              <a:rPr lang="en-US" dirty="0" smtClean="0"/>
              <a:t>(</a:t>
            </a:r>
            <a:r>
              <a:rPr lang="id-ID" altLang="en-US" dirty="0" smtClean="0">
                <a:sym typeface="+mn-ea"/>
              </a:rPr>
              <a:t>07191163</a:t>
            </a:r>
            <a:r>
              <a:rPr lang="en-US" dirty="0" smtClean="0"/>
              <a:t>3077)</a:t>
            </a:r>
            <a:endParaRPr lang="en-US" dirty="0" smtClean="0"/>
          </a:p>
          <a:p>
            <a:pPr marL="342900" indent="-342900" algn="l">
              <a:lnSpc>
                <a:spcPct val="150000"/>
              </a:lnSpc>
              <a:buAutoNum type="arabicPeriod"/>
            </a:pPr>
            <a:r>
              <a:rPr lang="en-US" dirty="0" err="1" smtClean="0"/>
              <a:t>Aisyah</a:t>
            </a:r>
            <a:r>
              <a:rPr lang="en-US" dirty="0" smtClean="0"/>
              <a:t> </a:t>
            </a:r>
            <a:r>
              <a:rPr lang="en-US" dirty="0" err="1" smtClean="0"/>
              <a:t>putr</a:t>
            </a:r>
            <a:r>
              <a:rPr lang="id-ID" altLang="en-US" dirty="0" err="1" smtClean="0"/>
              <a:t>i i.			</a:t>
            </a:r>
            <a:r>
              <a:rPr lang="en-US" dirty="0" smtClean="0"/>
              <a:t>(</a:t>
            </a:r>
            <a:r>
              <a:rPr lang="id-ID" altLang="en-US" dirty="0" smtClean="0">
                <a:sym typeface="+mn-ea"/>
              </a:rPr>
              <a:t>07191163</a:t>
            </a:r>
            <a:r>
              <a:rPr lang="en-US" dirty="0" smtClean="0"/>
              <a:t>3079)</a:t>
            </a:r>
            <a:endParaRPr lang="en-US" dirty="0" smtClean="0"/>
          </a:p>
          <a:p>
            <a:pPr marL="342900" indent="-342900" algn="l">
              <a:lnSpc>
                <a:spcPct val="150000"/>
              </a:lnSpc>
              <a:buAutoNum type="arabicPeriod"/>
            </a:pPr>
            <a:r>
              <a:rPr lang="en-US" dirty="0" err="1" smtClean="0"/>
              <a:t>Fadya</a:t>
            </a:r>
            <a:r>
              <a:rPr lang="en-US" dirty="0" smtClean="0"/>
              <a:t> </a:t>
            </a:r>
            <a:r>
              <a:rPr lang="en-US" dirty="0" err="1" smtClean="0"/>
              <a:t>rizki </a:t>
            </a:r>
            <a:r>
              <a:rPr lang="id-ID" altLang="en-US" dirty="0" err="1" smtClean="0"/>
              <a:t>Y.			</a:t>
            </a:r>
            <a:r>
              <a:rPr lang="en-US" dirty="0" smtClean="0"/>
              <a:t>(</a:t>
            </a:r>
            <a:r>
              <a:rPr lang="id-ID" altLang="en-US" dirty="0" smtClean="0">
                <a:sym typeface="+mn-ea"/>
              </a:rPr>
              <a:t>07191163</a:t>
            </a:r>
            <a:r>
              <a:rPr lang="en-US" dirty="0" smtClean="0"/>
              <a:t>3087)</a:t>
            </a:r>
            <a:endParaRPr lang="en-US" dirty="0" smtClean="0"/>
          </a:p>
          <a:p>
            <a:pPr marL="342900" indent="-342900">
              <a:lnSpc>
                <a:spcPct val="150000"/>
              </a:lnSpc>
              <a:buAutoNum type="arabicPeriod"/>
            </a:pPr>
            <a:endParaRPr lang="en-US" dirty="0"/>
          </a:p>
          <a:p>
            <a:pPr marL="342900" indent="-342900">
              <a:lnSpc>
                <a:spcPct val="150000"/>
              </a:lnSpc>
              <a:buAutoNum type="arabicPeriod"/>
            </a:pPr>
            <a:endParaRPr lang="en-US" dirty="0"/>
          </a:p>
        </p:txBody>
      </p:sp>
      <p:sp>
        <p:nvSpPr>
          <p:cNvPr id="2" name="Title 1"/>
          <p:cNvSpPr>
            <a:spLocks noGrp="1"/>
          </p:cNvSpPr>
          <p:nvPr>
            <p:ph type="ctrTitle"/>
          </p:nvPr>
        </p:nvSpPr>
        <p:spPr>
          <a:xfrm>
            <a:off x="440055" y="431165"/>
            <a:ext cx="8265160" cy="824230"/>
          </a:xfrm>
        </p:spPr>
        <p:txBody>
          <a:bodyPr>
            <a:noAutofit/>
          </a:bodyPr>
          <a:lstStyle/>
          <a:p>
            <a:r>
              <a:rPr lang="en-US" sz="4800" b="1" dirty="0" err="1" smtClean="0">
                <a:latin typeface="+mn-lt"/>
              </a:rPr>
              <a:t>Pendidikan</a:t>
            </a:r>
            <a:r>
              <a:rPr lang="en-US" sz="4800" b="1" dirty="0" smtClean="0">
                <a:latin typeface="+mn-lt"/>
              </a:rPr>
              <a:t> Anti </a:t>
            </a:r>
            <a:r>
              <a:rPr lang="en-US" sz="4800" b="1" dirty="0" err="1" smtClean="0">
                <a:latin typeface="+mn-lt"/>
              </a:rPr>
              <a:t>Korupsi</a:t>
            </a:r>
            <a:endParaRPr lang="en-US" sz="4800" b="1" dirty="0" err="1" smtClean="0">
              <a:latin typeface="+mn-lt"/>
            </a:endParaRPr>
          </a:p>
        </p:txBody>
      </p:sp>
      <p:pic>
        <p:nvPicPr>
          <p:cNvPr id="8" name="Picture 7" descr="judul ppt"/>
          <p:cNvPicPr>
            <a:picLocks noChangeAspect="1"/>
          </p:cNvPicPr>
          <p:nvPr/>
        </p:nvPicPr>
        <p:blipFill>
          <a:blip r:embed="rId1"/>
          <a:srcRect t="46784"/>
          <a:stretch>
            <a:fillRect/>
          </a:stretch>
        </p:blipFill>
        <p:spPr>
          <a:xfrm>
            <a:off x="439420" y="1108710"/>
            <a:ext cx="8266430" cy="441325"/>
          </a:xfrm>
          <a:prstGeom prst="rect">
            <a:avLst/>
          </a:prstGeom>
        </p:spPr>
      </p:pic>
      <p:pic>
        <p:nvPicPr>
          <p:cNvPr id="9" name="Picture 8" descr="judul ppt"/>
          <p:cNvPicPr>
            <a:picLocks noChangeAspect="1"/>
          </p:cNvPicPr>
          <p:nvPr/>
        </p:nvPicPr>
        <p:blipFill>
          <a:blip r:embed="rId1">
            <a:lum bright="30000"/>
          </a:blip>
          <a:srcRect t="59188"/>
          <a:stretch>
            <a:fillRect/>
          </a:stretch>
        </p:blipFill>
        <p:spPr>
          <a:xfrm>
            <a:off x="439420" y="1666240"/>
            <a:ext cx="8266430" cy="338455"/>
          </a:xfrm>
          <a:prstGeom prst="rect">
            <a:avLst/>
          </a:prstGeom>
        </p:spPr>
      </p:pic>
      <p:pic>
        <p:nvPicPr>
          <p:cNvPr id="10" name="Picture 9" descr="judul ppt"/>
          <p:cNvPicPr>
            <a:picLocks noChangeAspect="1"/>
          </p:cNvPicPr>
          <p:nvPr/>
        </p:nvPicPr>
        <p:blipFill>
          <a:blip r:embed="rId1">
            <a:lum bright="12000"/>
          </a:blip>
          <a:srcRect t="50383"/>
          <a:stretch>
            <a:fillRect/>
          </a:stretch>
        </p:blipFill>
        <p:spPr>
          <a:xfrm>
            <a:off x="439420" y="1407160"/>
            <a:ext cx="8266430" cy="411480"/>
          </a:xfrm>
          <a:prstGeom prst="rect">
            <a:avLst/>
          </a:prstGeom>
        </p:spPr>
      </p:pic>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500"/>
                            </p:stCondLst>
                            <p:childTnLst>
                              <p:par>
                                <p:cTn id="15" presetID="12" presetClass="entr" presetSubtype="4" fill="hold"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0" end="0"/>
                                            </p:txEl>
                                          </p:spTgt>
                                        </p:tgtEl>
                                      </p:cBhvr>
                                    </p:animEffect>
                                  </p:childTnLst>
                                </p:cTn>
                              </p:par>
                            </p:childTnLst>
                          </p:cTn>
                        </p:par>
                        <p:par>
                          <p:cTn id="19" fill="hold">
                            <p:stCondLst>
                              <p:cond delay="1000"/>
                            </p:stCondLst>
                            <p:childTnLst>
                              <p:par>
                                <p:cTn id="20" presetID="12" presetClass="entr" presetSubtype="8" fill="hold" nodeType="after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p:tgtEl>
                                          <p:spTgt spid="3">
                                            <p:txEl>
                                              <p:pRg st="1" end="1"/>
                                            </p:txEl>
                                          </p:spTgt>
                                        </p:tgtEl>
                                        <p:attrNameLst>
                                          <p:attrName>ppt_x</p:attrName>
                                        </p:attrNameLst>
                                      </p:cBhvr>
                                      <p:tavLst>
                                        <p:tav tm="0">
                                          <p:val>
                                            <p:strVal val="#ppt_x-#ppt_w*1.125000"/>
                                          </p:val>
                                        </p:tav>
                                        <p:tav tm="100000">
                                          <p:val>
                                            <p:strVal val="#ppt_x"/>
                                          </p:val>
                                        </p:tav>
                                      </p:tavLst>
                                    </p:anim>
                                    <p:animEffect transition="in" filter="wipe(right)">
                                      <p:cBhvr>
                                        <p:cTn id="23" dur="500"/>
                                        <p:tgtEl>
                                          <p:spTgt spid="3">
                                            <p:txEl>
                                              <p:pRg st="1" end="1"/>
                                            </p:txEl>
                                          </p:spTgt>
                                        </p:tgtEl>
                                      </p:cBhvr>
                                    </p:animEffect>
                                  </p:childTnLst>
                                </p:cTn>
                              </p:par>
                            </p:childTnLst>
                          </p:cTn>
                        </p:par>
                        <p:par>
                          <p:cTn id="24" fill="hold">
                            <p:stCondLst>
                              <p:cond delay="1500"/>
                            </p:stCondLst>
                            <p:childTnLst>
                              <p:par>
                                <p:cTn id="25" presetID="12" presetClass="entr" presetSubtype="2" fill="hold"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p:tgtEl>
                                          <p:spTgt spid="3">
                                            <p:txEl>
                                              <p:pRg st="2" end="2"/>
                                            </p:txEl>
                                          </p:spTgt>
                                        </p:tgtEl>
                                        <p:attrNameLst>
                                          <p:attrName>ppt_x</p:attrName>
                                        </p:attrNameLst>
                                      </p:cBhvr>
                                      <p:tavLst>
                                        <p:tav tm="0">
                                          <p:val>
                                            <p:strVal val="#ppt_x+#ppt_w*1.125000"/>
                                          </p:val>
                                        </p:tav>
                                        <p:tav tm="100000">
                                          <p:val>
                                            <p:strVal val="#ppt_x"/>
                                          </p:val>
                                        </p:tav>
                                      </p:tavLst>
                                    </p:anim>
                                    <p:animEffect transition="in" filter="wipe(left)">
                                      <p:cBhvr>
                                        <p:cTn id="28" dur="500"/>
                                        <p:tgtEl>
                                          <p:spTgt spid="3">
                                            <p:txEl>
                                              <p:pRg st="2" end="2"/>
                                            </p:txEl>
                                          </p:spTgt>
                                        </p:tgtEl>
                                      </p:cBhvr>
                                    </p:animEffect>
                                  </p:childTnLst>
                                </p:cTn>
                              </p:par>
                            </p:childTnLst>
                          </p:cTn>
                        </p:par>
                        <p:par>
                          <p:cTn id="29" fill="hold">
                            <p:stCondLst>
                              <p:cond delay="2000"/>
                            </p:stCondLst>
                            <p:childTnLst>
                              <p:par>
                                <p:cTn id="30" presetID="12" presetClass="entr" presetSubtype="8" fill="hold"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p:tgtEl>
                                          <p:spTgt spid="3">
                                            <p:txEl>
                                              <p:pRg st="3" end="3"/>
                                            </p:txEl>
                                          </p:spTgt>
                                        </p:tgtEl>
                                        <p:attrNameLst>
                                          <p:attrName>ppt_x</p:attrName>
                                        </p:attrNameLst>
                                      </p:cBhvr>
                                      <p:tavLst>
                                        <p:tav tm="0">
                                          <p:val>
                                            <p:strVal val="#ppt_x-#ppt_w*1.125000"/>
                                          </p:val>
                                        </p:tav>
                                        <p:tav tm="100000">
                                          <p:val>
                                            <p:strVal val="#ppt_x"/>
                                          </p:val>
                                        </p:tav>
                                      </p:tavLst>
                                    </p:anim>
                                    <p:animEffect transition="in" filter="wipe(right)">
                                      <p:cBhvr>
                                        <p:cTn id="33" dur="500"/>
                                        <p:tgtEl>
                                          <p:spTgt spid="3">
                                            <p:txEl>
                                              <p:pRg st="3" end="3"/>
                                            </p:txEl>
                                          </p:spTgt>
                                        </p:tgtEl>
                                      </p:cBhvr>
                                    </p:animEffect>
                                  </p:childTnLst>
                                </p:cTn>
                              </p:par>
                            </p:childTnLst>
                          </p:cTn>
                        </p:par>
                        <p:par>
                          <p:cTn id="34" fill="hold">
                            <p:stCondLst>
                              <p:cond delay="2500"/>
                            </p:stCondLst>
                            <p:childTnLst>
                              <p:par>
                                <p:cTn id="35" presetID="12" presetClass="entr" presetSubtype="2" fill="hold" nodeType="after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p:tgtEl>
                                          <p:spTgt spid="3">
                                            <p:txEl>
                                              <p:pRg st="4" end="4"/>
                                            </p:txEl>
                                          </p:spTgt>
                                        </p:tgtEl>
                                        <p:attrNameLst>
                                          <p:attrName>ppt_x</p:attrName>
                                        </p:attrNameLst>
                                      </p:cBhvr>
                                      <p:tavLst>
                                        <p:tav tm="0">
                                          <p:val>
                                            <p:strVal val="#ppt_x+#ppt_w*1.125000"/>
                                          </p:val>
                                        </p:tav>
                                        <p:tav tm="100000">
                                          <p:val>
                                            <p:strVal val="#ppt_x"/>
                                          </p:val>
                                        </p:tav>
                                      </p:tavLst>
                                    </p:anim>
                                    <p:animEffect transition="in" filter="wipe(left)">
                                      <p:cBhvr>
                                        <p:cTn id="38" dur="500"/>
                                        <p:tgtEl>
                                          <p:spTgt spid="3">
                                            <p:txEl>
                                              <p:pRg st="4" end="4"/>
                                            </p:txEl>
                                          </p:spTgt>
                                        </p:tgtEl>
                                      </p:cBhvr>
                                    </p:animEffect>
                                  </p:childTnLst>
                                </p:cTn>
                              </p:par>
                            </p:childTnLst>
                          </p:cTn>
                        </p:par>
                        <p:par>
                          <p:cTn id="39" fill="hold">
                            <p:stCondLst>
                              <p:cond delay="3000"/>
                            </p:stCondLst>
                            <p:childTnLst>
                              <p:par>
                                <p:cTn id="40" presetID="12" presetClass="entr" presetSubtype="8" fill="hold" nodeType="after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p:tgtEl>
                                          <p:spTgt spid="3">
                                            <p:txEl>
                                              <p:pRg st="5" end="5"/>
                                            </p:txEl>
                                          </p:spTgt>
                                        </p:tgtEl>
                                        <p:attrNameLst>
                                          <p:attrName>ppt_x</p:attrName>
                                        </p:attrNameLst>
                                      </p:cBhvr>
                                      <p:tavLst>
                                        <p:tav tm="0">
                                          <p:val>
                                            <p:strVal val="#ppt_x-#ppt_w*1.125000"/>
                                          </p:val>
                                        </p:tav>
                                        <p:tav tm="100000">
                                          <p:val>
                                            <p:strVal val="#ppt_x"/>
                                          </p:val>
                                        </p:tav>
                                      </p:tavLst>
                                    </p:anim>
                                    <p:animEffect transition="in" filter="wipe(right)">
                                      <p:cBhvr>
                                        <p:cTn id="43" dur="500"/>
                                        <p:tgtEl>
                                          <p:spTgt spid="3">
                                            <p:txEl>
                                              <p:pRg st="5" end="5"/>
                                            </p:txEl>
                                          </p:spTgt>
                                        </p:tgtEl>
                                      </p:cBhvr>
                                    </p:animEffect>
                                  </p:childTnLst>
                                </p:cTn>
                              </p:par>
                            </p:childTnLst>
                          </p:cTn>
                        </p:par>
                        <p:par>
                          <p:cTn id="44" fill="hold">
                            <p:stCondLst>
                              <p:cond delay="3500"/>
                            </p:stCondLst>
                            <p:childTnLst>
                              <p:par>
                                <p:cTn id="45" presetID="12" presetClass="entr" presetSubtype="2" fill="hold" nodeType="after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p:tgtEl>
                                          <p:spTgt spid="3">
                                            <p:txEl>
                                              <p:pRg st="6" end="6"/>
                                            </p:txEl>
                                          </p:spTgt>
                                        </p:tgtEl>
                                        <p:attrNameLst>
                                          <p:attrName>ppt_x</p:attrName>
                                        </p:attrNameLst>
                                      </p:cBhvr>
                                      <p:tavLst>
                                        <p:tav tm="0">
                                          <p:val>
                                            <p:strVal val="#ppt_x+#ppt_w*1.125000"/>
                                          </p:val>
                                        </p:tav>
                                        <p:tav tm="100000">
                                          <p:val>
                                            <p:strVal val="#ppt_x"/>
                                          </p:val>
                                        </p:tav>
                                      </p:tavLst>
                                    </p:anim>
                                    <p:animEffect transition="in" filter="wipe(left)">
                                      <p:cBhvr>
                                        <p:cTn id="4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10" name="Picture 9"/>
          <p:cNvPicPr>
            <a:picLocks noChangeAspect="1"/>
          </p:cNvPicPr>
          <p:nvPr/>
        </p:nvPicPr>
        <p:blipFill>
          <a:blip r:embed="rId1"/>
          <a:stretch>
            <a:fillRect/>
          </a:stretch>
        </p:blipFill>
        <p:spPr>
          <a:xfrm>
            <a:off x="2002155" y="-163195"/>
            <a:ext cx="5139690" cy="7184390"/>
          </a:xfrm>
          <a:prstGeom prst="rect">
            <a:avLst/>
          </a:prstGeom>
        </p:spPr>
      </p:pic>
      <p:cxnSp>
        <p:nvCxnSpPr>
          <p:cNvPr id="8" name="Straight Arrow Connector 7"/>
          <p:cNvCxnSpPr/>
          <p:nvPr/>
        </p:nvCxnSpPr>
        <p:spPr>
          <a:xfrm flipH="1" flipV="1">
            <a:off x="5090160" y="3580765"/>
            <a:ext cx="609600" cy="609600"/>
          </a:xfrm>
          <a:prstGeom prst="straightConnector1">
            <a:avLst/>
          </a:prstGeom>
          <a:ln w="76200">
            <a:tailEnd type="arrow" w="med" len="med"/>
          </a:ln>
        </p:spPr>
        <p:style>
          <a:lnRef idx="1">
            <a:schemeClr val="accent4"/>
          </a:lnRef>
          <a:fillRef idx="0">
            <a:schemeClr val="accent4"/>
          </a:fillRef>
          <a:effectRef idx="0">
            <a:schemeClr val="accent4"/>
          </a:effectRef>
          <a:fontRef idx="minor">
            <a:schemeClr val="tx1"/>
          </a:fontRef>
        </p:style>
      </p:cxnSp>
      <p:sp>
        <p:nvSpPr>
          <p:cNvPr id="11" name="Text Box 10"/>
          <p:cNvSpPr txBox="1"/>
          <p:nvPr/>
        </p:nvSpPr>
        <p:spPr>
          <a:xfrm>
            <a:off x="2002155" y="6133465"/>
            <a:ext cx="2384425" cy="706755"/>
          </a:xfrm>
          <a:prstGeom prst="rect">
            <a:avLst/>
          </a:prstGeom>
          <a:noFill/>
        </p:spPr>
        <p:txBody>
          <a:bodyPr wrap="square" rtlCol="0" anchor="t">
            <a:spAutoFit/>
          </a:bodyPr>
          <a:p>
            <a:pPr algn="just"/>
            <a:r>
              <a:rPr lang="id-ID" altLang="en-US" sz="1000">
                <a:solidFill>
                  <a:schemeClr val="tx1">
                    <a:alpha val="50000"/>
                  </a:schemeClr>
                </a:solidFill>
              </a:rPr>
              <a:t>Sumber: </a:t>
            </a:r>
            <a:r>
              <a:rPr lang="en-US" sz="1000">
                <a:solidFill>
                  <a:schemeClr val="tx1">
                    <a:alpha val="50000"/>
                  </a:schemeClr>
                </a:solidFill>
              </a:rPr>
              <a:t>https://www.transparency.org/files/content/pages/2018_CPI_ExecutiveSummary.pdf</a:t>
            </a:r>
            <a:endParaRPr lang="en-US" sz="1000">
              <a:solidFill>
                <a:schemeClr val="tx1">
                  <a:alpha val="50000"/>
                </a:schemeClr>
              </a:solidFill>
            </a:endParaRPr>
          </a:p>
        </p:txBody>
      </p:sp>
      <p:pic>
        <p:nvPicPr>
          <p:cNvPr id="12" name="Picture 11"/>
          <p:cNvPicPr>
            <a:picLocks noChangeAspect="1"/>
          </p:cNvPicPr>
          <p:nvPr/>
        </p:nvPicPr>
        <p:blipFill>
          <a:blip r:embed="rId2"/>
          <a:stretch>
            <a:fillRect/>
          </a:stretch>
        </p:blipFill>
        <p:spPr>
          <a:xfrm>
            <a:off x="1121093" y="-21907"/>
            <a:ext cx="6901815" cy="69018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newsflash/>
      </p:transition>
    </mc:Choice>
    <mc:Fallback>
      <p:transition>
        <p:newsfla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nodeType="withEffect">
                                  <p:stCondLst>
                                    <p:cond delay="0"/>
                                  </p:stCondLst>
                                  <p:endCondLst>
                                    <p:cond evt="onNext">
                                      <p:tgtEl>
                                        <p:sldTgt/>
                                      </p:tgtEl>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000" fill="hold">
                                          <p:stCondLst>
                                            <p:cond delay="0"/>
                                          </p:stCondLst>
                                        </p:cTn>
                                        <p:tgtEl>
                                          <p:spTgt spid="12"/>
                                        </p:tgtEl>
                                        <p:attrNameLst>
                                          <p:attrName>style.visibility</p:attrName>
                                        </p:attrNameLst>
                                      </p:cBhvr>
                                      <p:to>
                                        <p:strVal val="visible"/>
                                      </p:to>
                                    </p:set>
                                    <p:anim calcmode="lin" valueType="num">
                                      <p:cBhvr additive="base">
                                        <p:cTn id="12" dur="1000"/>
                                        <p:tgtEl>
                                          <p:spTgt spid="12"/>
                                        </p:tgtEl>
                                        <p:attrNameLst>
                                          <p:attrName>ppt_y</p:attrName>
                                        </p:attrNameLst>
                                      </p:cBhvr>
                                      <p:tavLst>
                                        <p:tav tm="0">
                                          <p:val>
                                            <p:strVal val="#ppt_y-#ppt_h*1.125000"/>
                                          </p:val>
                                        </p:tav>
                                        <p:tav tm="100000">
                                          <p:val>
                                            <p:strVal val="#ppt_y"/>
                                          </p:val>
                                        </p:tav>
                                      </p:tavLst>
                                    </p:anim>
                                    <p:animEffect transition="in" filter="wipe(down)">
                                      <p:cBhvr>
                                        <p:cTn id="1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b="1" dirty="0" err="1" smtClean="0">
                <a:solidFill>
                  <a:schemeClr val="accent3"/>
                </a:solidFill>
              </a:rPr>
              <a:t>PENGERTIAN</a:t>
            </a:r>
            <a:endParaRPr lang="id-ID" altLang="en-US" b="1" dirty="0" err="1" smtClean="0">
              <a:solidFill>
                <a:schemeClr val="accent3"/>
              </a:solidFill>
            </a:endParaRPr>
          </a:p>
        </p:txBody>
      </p:sp>
      <p:sp>
        <p:nvSpPr>
          <p:cNvPr id="3" name="Content Placeholder 2"/>
          <p:cNvSpPr>
            <a:spLocks noGrp="1"/>
          </p:cNvSpPr>
          <p:nvPr>
            <p:ph sz="quarter" idx="1"/>
          </p:nvPr>
        </p:nvSpPr>
        <p:spPr>
          <a:xfrm>
            <a:off x="4632325" y="2491740"/>
            <a:ext cx="4203700" cy="3747135"/>
          </a:xfrm>
        </p:spPr>
        <p:txBody>
          <a:bodyPr>
            <a:noAutofit/>
          </a:bodyPr>
          <a:lstStyle/>
          <a:p>
            <a:pPr marL="0" indent="0" algn="just">
              <a:lnSpc>
                <a:spcPct val="150000"/>
              </a:lnSpc>
              <a:buNone/>
            </a:pPr>
            <a:r>
              <a:rPr lang="en-US" sz="2000" dirty="0"/>
              <a:t>Kata </a:t>
            </a:r>
            <a:r>
              <a:rPr lang="en-US" sz="2000" dirty="0" err="1"/>
              <a:t>korupsi</a:t>
            </a:r>
            <a:r>
              <a:rPr lang="en-US" sz="2000" dirty="0"/>
              <a:t> </a:t>
            </a:r>
            <a:r>
              <a:rPr lang="en-US" sz="2000" dirty="0" err="1"/>
              <a:t>berasal</a:t>
            </a:r>
            <a:r>
              <a:rPr lang="en-US" sz="2000" dirty="0"/>
              <a:t> </a:t>
            </a:r>
            <a:r>
              <a:rPr lang="en-US" sz="2000" dirty="0" err="1"/>
              <a:t>dari</a:t>
            </a:r>
            <a:r>
              <a:rPr lang="en-US" sz="2000" dirty="0"/>
              <a:t> </a:t>
            </a:r>
            <a:r>
              <a:rPr lang="en-US" sz="2000" dirty="0" err="1"/>
              <a:t>bahasa</a:t>
            </a:r>
            <a:r>
              <a:rPr lang="en-US" sz="2000" dirty="0"/>
              <a:t> Latin </a:t>
            </a:r>
            <a:r>
              <a:rPr lang="en-US" sz="2000" dirty="0" err="1"/>
              <a:t>corruptio</a:t>
            </a:r>
            <a:r>
              <a:rPr lang="en-US" sz="2000" dirty="0"/>
              <a:t> (</a:t>
            </a:r>
            <a:r>
              <a:rPr lang="en-US" sz="2000" dirty="0" err="1"/>
              <a:t>Fockema</a:t>
            </a:r>
            <a:r>
              <a:rPr lang="en-US" sz="2000" dirty="0"/>
              <a:t> Andrea:1951).  </a:t>
            </a:r>
            <a:r>
              <a:rPr lang="en-US" sz="2000" dirty="0" err="1"/>
              <a:t>Arti</a:t>
            </a:r>
            <a:r>
              <a:rPr lang="en-US" sz="2000" dirty="0"/>
              <a:t> kata </a:t>
            </a:r>
            <a:r>
              <a:rPr lang="en-US" sz="2000" dirty="0" err="1"/>
              <a:t>korupsi</a:t>
            </a:r>
            <a:r>
              <a:rPr lang="en-US" sz="2000" dirty="0"/>
              <a:t> </a:t>
            </a:r>
            <a:r>
              <a:rPr lang="en-US" sz="2000" dirty="0" err="1"/>
              <a:t>secara</a:t>
            </a:r>
            <a:r>
              <a:rPr lang="en-US" sz="2000" dirty="0"/>
              <a:t> </a:t>
            </a:r>
            <a:r>
              <a:rPr lang="en-US" sz="2000" dirty="0" err="1"/>
              <a:t>harfiah</a:t>
            </a:r>
            <a:r>
              <a:rPr lang="en-US" sz="2000" dirty="0"/>
              <a:t> </a:t>
            </a:r>
            <a:r>
              <a:rPr lang="en-US" sz="2000" dirty="0" err="1"/>
              <a:t>adalah</a:t>
            </a:r>
            <a:r>
              <a:rPr lang="en-US" sz="2000" dirty="0"/>
              <a:t> </a:t>
            </a:r>
            <a:r>
              <a:rPr lang="en-US" sz="2000" dirty="0" err="1"/>
              <a:t>kebusukan</a:t>
            </a:r>
            <a:r>
              <a:rPr lang="en-US" sz="2000" dirty="0"/>
              <a:t>, </a:t>
            </a:r>
            <a:r>
              <a:rPr lang="en-US" sz="2000" dirty="0" err="1"/>
              <a:t>keburukan</a:t>
            </a:r>
            <a:r>
              <a:rPr lang="en-US" sz="2000" dirty="0"/>
              <a:t>, </a:t>
            </a:r>
            <a:r>
              <a:rPr lang="en-US" sz="2000" dirty="0" err="1"/>
              <a:t>kebejatan</a:t>
            </a:r>
            <a:r>
              <a:rPr lang="en-US" sz="2000" dirty="0"/>
              <a:t>, </a:t>
            </a:r>
            <a:r>
              <a:rPr lang="en-US" sz="2000" dirty="0" err="1"/>
              <a:t>ketidakjujuran</a:t>
            </a:r>
            <a:r>
              <a:rPr lang="en-US" sz="2000" dirty="0"/>
              <a:t>, </a:t>
            </a:r>
            <a:r>
              <a:rPr lang="en-US" sz="2000" dirty="0" err="1"/>
              <a:t>dapat</a:t>
            </a:r>
            <a:r>
              <a:rPr lang="en-US" sz="2000" dirty="0"/>
              <a:t> </a:t>
            </a:r>
            <a:r>
              <a:rPr lang="en-US" sz="2000" dirty="0" err="1"/>
              <a:t>disuap</a:t>
            </a:r>
            <a:r>
              <a:rPr lang="en-US" sz="2000" dirty="0"/>
              <a:t>, </a:t>
            </a:r>
            <a:r>
              <a:rPr lang="en-US" sz="2000" dirty="0" err="1"/>
              <a:t>tidak</a:t>
            </a:r>
            <a:r>
              <a:rPr lang="en-US" sz="2000" dirty="0"/>
              <a:t> </a:t>
            </a:r>
            <a:r>
              <a:rPr lang="en-US" sz="2000" dirty="0" err="1"/>
              <a:t>bermoral</a:t>
            </a:r>
            <a:r>
              <a:rPr lang="en-US" sz="2000" dirty="0"/>
              <a:t>, </a:t>
            </a:r>
            <a:r>
              <a:rPr lang="en-US" sz="2000" dirty="0" err="1"/>
              <a:t>penyimpangan</a:t>
            </a:r>
            <a:r>
              <a:rPr lang="en-US" sz="2000" dirty="0"/>
              <a:t> </a:t>
            </a:r>
            <a:r>
              <a:rPr lang="en-US" sz="2000" dirty="0" err="1"/>
              <a:t>dari</a:t>
            </a:r>
            <a:r>
              <a:rPr lang="en-US" sz="2000" dirty="0"/>
              <a:t> </a:t>
            </a:r>
            <a:r>
              <a:rPr lang="en-US" sz="2000" dirty="0" err="1"/>
              <a:t>kesucian</a:t>
            </a:r>
            <a:r>
              <a:rPr lang="en-US" sz="2000" dirty="0"/>
              <a:t>.</a:t>
            </a:r>
            <a:endParaRPr lang="en-US" sz="2000" dirty="0"/>
          </a:p>
        </p:txBody>
      </p:sp>
      <p:sp>
        <p:nvSpPr>
          <p:cNvPr id="4" name="Text Box 3"/>
          <p:cNvSpPr txBox="1"/>
          <p:nvPr/>
        </p:nvSpPr>
        <p:spPr>
          <a:xfrm>
            <a:off x="1214755" y="1739900"/>
            <a:ext cx="2352040" cy="460375"/>
          </a:xfrm>
          <a:prstGeom prst="rect">
            <a:avLst/>
          </a:prstGeom>
          <a:noFill/>
        </p:spPr>
        <p:txBody>
          <a:bodyPr wrap="square" rtlCol="0">
            <a:spAutoFit/>
          </a:bodyPr>
          <a:p>
            <a:pPr algn="ctr"/>
            <a:r>
              <a:rPr lang="id-ID" altLang="en-US" sz="2400" b="1">
                <a:solidFill>
                  <a:schemeClr val="accent2">
                    <a:lumMod val="60000"/>
                    <a:lumOff val="40000"/>
                  </a:schemeClr>
                </a:solidFill>
                <a:effectLst>
                  <a:outerShdw blurRad="38100" dist="38100" dir="2700000" algn="tl">
                    <a:srgbClr val="000000">
                      <a:alpha val="43137"/>
                    </a:srgbClr>
                  </a:outerShdw>
                </a:effectLst>
              </a:rPr>
              <a:t>Pendidikan</a:t>
            </a:r>
            <a:endParaRPr lang="id-ID" altLang="en-US" sz="2400" b="1">
              <a:solidFill>
                <a:schemeClr val="accent2">
                  <a:lumMod val="60000"/>
                  <a:lumOff val="40000"/>
                </a:schemeClr>
              </a:solidFill>
              <a:effectLst>
                <a:outerShdw blurRad="38100" dist="38100" dir="2700000" algn="tl">
                  <a:srgbClr val="000000">
                    <a:alpha val="43137"/>
                  </a:srgbClr>
                </a:outerShdw>
              </a:effectLst>
            </a:endParaRPr>
          </a:p>
        </p:txBody>
      </p:sp>
      <p:sp>
        <p:nvSpPr>
          <p:cNvPr id="5" name="Text Box 4"/>
          <p:cNvSpPr txBox="1"/>
          <p:nvPr/>
        </p:nvSpPr>
        <p:spPr>
          <a:xfrm>
            <a:off x="5913120" y="1739900"/>
            <a:ext cx="1642745" cy="460375"/>
          </a:xfrm>
          <a:prstGeom prst="rect">
            <a:avLst/>
          </a:prstGeom>
          <a:noFill/>
        </p:spPr>
        <p:txBody>
          <a:bodyPr wrap="square" rtlCol="0">
            <a:spAutoFit/>
          </a:bodyPr>
          <a:p>
            <a:pPr algn="ctr"/>
            <a:r>
              <a:rPr lang="id-ID" altLang="en-US" sz="2400" b="1">
                <a:solidFill>
                  <a:schemeClr val="accent2">
                    <a:lumMod val="60000"/>
                    <a:lumOff val="40000"/>
                  </a:schemeClr>
                </a:solidFill>
                <a:effectLst>
                  <a:outerShdw blurRad="38100" dist="38100" dir="2700000" algn="tl">
                    <a:srgbClr val="000000">
                      <a:alpha val="43137"/>
                    </a:srgbClr>
                  </a:outerShdw>
                </a:effectLst>
              </a:rPr>
              <a:t>Korupsi</a:t>
            </a:r>
            <a:endParaRPr lang="id-ID" altLang="en-US" sz="2400" b="1">
              <a:solidFill>
                <a:schemeClr val="accent2">
                  <a:lumMod val="60000"/>
                  <a:lumOff val="40000"/>
                </a:schemeClr>
              </a:solidFill>
              <a:effectLst>
                <a:outerShdw blurRad="38100" dist="38100" dir="2700000" algn="tl">
                  <a:srgbClr val="000000">
                    <a:alpha val="43137"/>
                  </a:srgbClr>
                </a:outerShdw>
              </a:effectLst>
            </a:endParaRPr>
          </a:p>
        </p:txBody>
      </p:sp>
      <p:sp>
        <p:nvSpPr>
          <p:cNvPr id="8" name="Freeform 7"/>
          <p:cNvSpPr/>
          <p:nvPr/>
        </p:nvSpPr>
        <p:spPr>
          <a:xfrm>
            <a:off x="1607820" y="2200275"/>
            <a:ext cx="1566545" cy="142875"/>
          </a:xfrm>
          <a:custGeom>
            <a:avLst/>
            <a:gdLst>
              <a:gd name="connisteX0" fmla="*/ 0 w 2778760"/>
              <a:gd name="connsiteY0" fmla="*/ 138139 h 279537"/>
              <a:gd name="connisteX1" fmla="*/ 69215 w 2778760"/>
              <a:gd name="connsiteY1" fmla="*/ 138139 h 279537"/>
              <a:gd name="connisteX2" fmla="*/ 137795 w 2778760"/>
              <a:gd name="connsiteY2" fmla="*/ 138139 h 279537"/>
              <a:gd name="connisteX3" fmla="*/ 217170 w 2778760"/>
              <a:gd name="connsiteY3" fmla="*/ 138139 h 279537"/>
              <a:gd name="connisteX4" fmla="*/ 285750 w 2778760"/>
              <a:gd name="connsiteY4" fmla="*/ 138139 h 279537"/>
              <a:gd name="connisteX5" fmla="*/ 364490 w 2778760"/>
              <a:gd name="connsiteY5" fmla="*/ 157824 h 279537"/>
              <a:gd name="connisteX6" fmla="*/ 433705 w 2778760"/>
              <a:gd name="connsiteY6" fmla="*/ 197194 h 279537"/>
              <a:gd name="connisteX7" fmla="*/ 502920 w 2778760"/>
              <a:gd name="connsiteY7" fmla="*/ 216879 h 279537"/>
              <a:gd name="connisteX8" fmla="*/ 571500 w 2778760"/>
              <a:gd name="connsiteY8" fmla="*/ 246724 h 279537"/>
              <a:gd name="connisteX9" fmla="*/ 640715 w 2778760"/>
              <a:gd name="connsiteY9" fmla="*/ 266409 h 279537"/>
              <a:gd name="connisteX10" fmla="*/ 709930 w 2778760"/>
              <a:gd name="connsiteY10" fmla="*/ 275934 h 279537"/>
              <a:gd name="connisteX11" fmla="*/ 778510 w 2778760"/>
              <a:gd name="connsiteY11" fmla="*/ 216879 h 279537"/>
              <a:gd name="connisteX12" fmla="*/ 837565 w 2778760"/>
              <a:gd name="connsiteY12" fmla="*/ 148299 h 279537"/>
              <a:gd name="connisteX13" fmla="*/ 896620 w 2778760"/>
              <a:gd name="connsiteY13" fmla="*/ 79084 h 279537"/>
              <a:gd name="connisteX14" fmla="*/ 975360 w 2778760"/>
              <a:gd name="connsiteY14" fmla="*/ 69559 h 279537"/>
              <a:gd name="connisteX15" fmla="*/ 1054735 w 2778760"/>
              <a:gd name="connsiteY15" fmla="*/ 59399 h 279537"/>
              <a:gd name="connisteX16" fmla="*/ 1123315 w 2778760"/>
              <a:gd name="connsiteY16" fmla="*/ 69559 h 279537"/>
              <a:gd name="connisteX17" fmla="*/ 1212215 w 2778760"/>
              <a:gd name="connsiteY17" fmla="*/ 118454 h 279537"/>
              <a:gd name="connisteX18" fmla="*/ 1281430 w 2778760"/>
              <a:gd name="connsiteY18" fmla="*/ 167984 h 279537"/>
              <a:gd name="connisteX19" fmla="*/ 1350010 w 2778760"/>
              <a:gd name="connsiteY19" fmla="*/ 197194 h 279537"/>
              <a:gd name="connisteX20" fmla="*/ 1419225 w 2778760"/>
              <a:gd name="connsiteY20" fmla="*/ 207354 h 279537"/>
              <a:gd name="connisteX21" fmla="*/ 1487805 w 2778760"/>
              <a:gd name="connsiteY21" fmla="*/ 177509 h 279537"/>
              <a:gd name="connisteX22" fmla="*/ 1557020 w 2778760"/>
              <a:gd name="connsiteY22" fmla="*/ 118454 h 279537"/>
              <a:gd name="connisteX23" fmla="*/ 1635760 w 2778760"/>
              <a:gd name="connsiteY23" fmla="*/ 69559 h 279537"/>
              <a:gd name="connisteX24" fmla="*/ 1714500 w 2778760"/>
              <a:gd name="connsiteY24" fmla="*/ 30189 h 279537"/>
              <a:gd name="connisteX25" fmla="*/ 1783715 w 2778760"/>
              <a:gd name="connsiteY25" fmla="*/ 10504 h 279537"/>
              <a:gd name="connisteX26" fmla="*/ 1852930 w 2778760"/>
              <a:gd name="connsiteY26" fmla="*/ 344 h 279537"/>
              <a:gd name="connisteX27" fmla="*/ 1921510 w 2778760"/>
              <a:gd name="connsiteY27" fmla="*/ 20029 h 279537"/>
              <a:gd name="connisteX28" fmla="*/ 1990725 w 2778760"/>
              <a:gd name="connsiteY28" fmla="*/ 49874 h 279537"/>
              <a:gd name="connisteX29" fmla="*/ 2059305 w 2778760"/>
              <a:gd name="connsiteY29" fmla="*/ 89244 h 279537"/>
              <a:gd name="connisteX30" fmla="*/ 2128520 w 2778760"/>
              <a:gd name="connsiteY30" fmla="*/ 138139 h 279537"/>
              <a:gd name="connisteX31" fmla="*/ 2197735 w 2778760"/>
              <a:gd name="connsiteY31" fmla="*/ 157824 h 279537"/>
              <a:gd name="connisteX32" fmla="*/ 2266315 w 2778760"/>
              <a:gd name="connsiteY32" fmla="*/ 148299 h 279537"/>
              <a:gd name="connisteX33" fmla="*/ 2335530 w 2778760"/>
              <a:gd name="connsiteY33" fmla="*/ 89244 h 279537"/>
              <a:gd name="connisteX34" fmla="*/ 2404110 w 2778760"/>
              <a:gd name="connsiteY34" fmla="*/ 79084 h 279537"/>
              <a:gd name="connisteX35" fmla="*/ 2483485 w 2778760"/>
              <a:gd name="connsiteY35" fmla="*/ 79084 h 279537"/>
              <a:gd name="connisteX36" fmla="*/ 2562225 w 2778760"/>
              <a:gd name="connsiteY36" fmla="*/ 79084 h 279537"/>
              <a:gd name="connisteX37" fmla="*/ 2630805 w 2778760"/>
              <a:gd name="connsiteY37" fmla="*/ 79084 h 279537"/>
              <a:gd name="connisteX38" fmla="*/ 2709545 w 2778760"/>
              <a:gd name="connsiteY38" fmla="*/ 128614 h 279537"/>
              <a:gd name="connisteX39" fmla="*/ 2778760 w 2778760"/>
              <a:gd name="connsiteY39" fmla="*/ 167984 h 27953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Lst>
            <a:rect l="l" t="t" r="r" b="b"/>
            <a:pathLst>
              <a:path w="2778760" h="279537">
                <a:moveTo>
                  <a:pt x="0" y="138140"/>
                </a:moveTo>
                <a:cubicBezTo>
                  <a:pt x="12700" y="138140"/>
                  <a:pt x="41910" y="138140"/>
                  <a:pt x="69215" y="138140"/>
                </a:cubicBezTo>
                <a:cubicBezTo>
                  <a:pt x="96520" y="138140"/>
                  <a:pt x="107950" y="138140"/>
                  <a:pt x="137795" y="138140"/>
                </a:cubicBezTo>
                <a:cubicBezTo>
                  <a:pt x="167640" y="138140"/>
                  <a:pt x="187325" y="138140"/>
                  <a:pt x="217170" y="138140"/>
                </a:cubicBezTo>
                <a:cubicBezTo>
                  <a:pt x="247015" y="138140"/>
                  <a:pt x="256540" y="134330"/>
                  <a:pt x="285750" y="138140"/>
                </a:cubicBezTo>
                <a:cubicBezTo>
                  <a:pt x="314960" y="141950"/>
                  <a:pt x="334645" y="145760"/>
                  <a:pt x="364490" y="157825"/>
                </a:cubicBezTo>
                <a:cubicBezTo>
                  <a:pt x="394335" y="169890"/>
                  <a:pt x="405765" y="185130"/>
                  <a:pt x="433705" y="197195"/>
                </a:cubicBezTo>
                <a:cubicBezTo>
                  <a:pt x="461645" y="209260"/>
                  <a:pt x="475615" y="206720"/>
                  <a:pt x="502920" y="216880"/>
                </a:cubicBezTo>
                <a:cubicBezTo>
                  <a:pt x="530225" y="227040"/>
                  <a:pt x="544195" y="236565"/>
                  <a:pt x="571500" y="246725"/>
                </a:cubicBezTo>
                <a:cubicBezTo>
                  <a:pt x="598805" y="256885"/>
                  <a:pt x="612775" y="260695"/>
                  <a:pt x="640715" y="266410"/>
                </a:cubicBezTo>
                <a:cubicBezTo>
                  <a:pt x="668655" y="272125"/>
                  <a:pt x="682625" y="286095"/>
                  <a:pt x="709930" y="275935"/>
                </a:cubicBezTo>
                <a:cubicBezTo>
                  <a:pt x="737235" y="265775"/>
                  <a:pt x="753110" y="242280"/>
                  <a:pt x="778510" y="216880"/>
                </a:cubicBezTo>
                <a:cubicBezTo>
                  <a:pt x="803910" y="191480"/>
                  <a:pt x="814070" y="175605"/>
                  <a:pt x="837565" y="148300"/>
                </a:cubicBezTo>
                <a:cubicBezTo>
                  <a:pt x="861060" y="120995"/>
                  <a:pt x="869315" y="94960"/>
                  <a:pt x="896620" y="79085"/>
                </a:cubicBezTo>
                <a:cubicBezTo>
                  <a:pt x="923925" y="63210"/>
                  <a:pt x="943610" y="73370"/>
                  <a:pt x="975360" y="69560"/>
                </a:cubicBezTo>
                <a:cubicBezTo>
                  <a:pt x="1007110" y="65750"/>
                  <a:pt x="1024890" y="59400"/>
                  <a:pt x="1054735" y="59400"/>
                </a:cubicBezTo>
                <a:cubicBezTo>
                  <a:pt x="1084580" y="59400"/>
                  <a:pt x="1091565" y="57495"/>
                  <a:pt x="1123315" y="69560"/>
                </a:cubicBezTo>
                <a:cubicBezTo>
                  <a:pt x="1155065" y="81625"/>
                  <a:pt x="1180465" y="98770"/>
                  <a:pt x="1212215" y="118455"/>
                </a:cubicBezTo>
                <a:cubicBezTo>
                  <a:pt x="1243965" y="138140"/>
                  <a:pt x="1254125" y="152110"/>
                  <a:pt x="1281430" y="167985"/>
                </a:cubicBezTo>
                <a:cubicBezTo>
                  <a:pt x="1308735" y="183860"/>
                  <a:pt x="1322705" y="189575"/>
                  <a:pt x="1350010" y="197195"/>
                </a:cubicBezTo>
                <a:cubicBezTo>
                  <a:pt x="1377315" y="204815"/>
                  <a:pt x="1391920" y="211165"/>
                  <a:pt x="1419225" y="207355"/>
                </a:cubicBezTo>
                <a:cubicBezTo>
                  <a:pt x="1446530" y="203545"/>
                  <a:pt x="1460500" y="195290"/>
                  <a:pt x="1487805" y="177510"/>
                </a:cubicBezTo>
                <a:cubicBezTo>
                  <a:pt x="1515110" y="159730"/>
                  <a:pt x="1527175" y="140045"/>
                  <a:pt x="1557020" y="118455"/>
                </a:cubicBezTo>
                <a:cubicBezTo>
                  <a:pt x="1586865" y="96865"/>
                  <a:pt x="1604010" y="87340"/>
                  <a:pt x="1635760" y="69560"/>
                </a:cubicBezTo>
                <a:cubicBezTo>
                  <a:pt x="1667510" y="51780"/>
                  <a:pt x="1684655" y="42255"/>
                  <a:pt x="1714500" y="30190"/>
                </a:cubicBezTo>
                <a:cubicBezTo>
                  <a:pt x="1744345" y="18125"/>
                  <a:pt x="1755775" y="16220"/>
                  <a:pt x="1783715" y="10505"/>
                </a:cubicBezTo>
                <a:cubicBezTo>
                  <a:pt x="1811655" y="4790"/>
                  <a:pt x="1825625" y="-1560"/>
                  <a:pt x="1852930" y="345"/>
                </a:cubicBezTo>
                <a:cubicBezTo>
                  <a:pt x="1880235" y="2250"/>
                  <a:pt x="1894205" y="9870"/>
                  <a:pt x="1921510" y="20030"/>
                </a:cubicBezTo>
                <a:cubicBezTo>
                  <a:pt x="1948815" y="30190"/>
                  <a:pt x="1963420" y="35905"/>
                  <a:pt x="1990725" y="49875"/>
                </a:cubicBezTo>
                <a:cubicBezTo>
                  <a:pt x="2018030" y="63845"/>
                  <a:pt x="2032000" y="71465"/>
                  <a:pt x="2059305" y="89245"/>
                </a:cubicBezTo>
                <a:cubicBezTo>
                  <a:pt x="2086610" y="107025"/>
                  <a:pt x="2100580" y="124170"/>
                  <a:pt x="2128520" y="138140"/>
                </a:cubicBezTo>
                <a:cubicBezTo>
                  <a:pt x="2156460" y="152110"/>
                  <a:pt x="2170430" y="155920"/>
                  <a:pt x="2197735" y="157825"/>
                </a:cubicBezTo>
                <a:cubicBezTo>
                  <a:pt x="2225040" y="159730"/>
                  <a:pt x="2239010" y="162270"/>
                  <a:pt x="2266315" y="148300"/>
                </a:cubicBezTo>
                <a:cubicBezTo>
                  <a:pt x="2293620" y="134330"/>
                  <a:pt x="2308225" y="103215"/>
                  <a:pt x="2335530" y="89245"/>
                </a:cubicBezTo>
                <a:cubicBezTo>
                  <a:pt x="2362835" y="75275"/>
                  <a:pt x="2374265" y="80990"/>
                  <a:pt x="2404110" y="79085"/>
                </a:cubicBezTo>
                <a:cubicBezTo>
                  <a:pt x="2433955" y="77180"/>
                  <a:pt x="2451735" y="79085"/>
                  <a:pt x="2483485" y="79085"/>
                </a:cubicBezTo>
                <a:cubicBezTo>
                  <a:pt x="2515235" y="79085"/>
                  <a:pt x="2533015" y="79085"/>
                  <a:pt x="2562225" y="79085"/>
                </a:cubicBezTo>
                <a:cubicBezTo>
                  <a:pt x="2591435" y="79085"/>
                  <a:pt x="2601595" y="68925"/>
                  <a:pt x="2630805" y="79085"/>
                </a:cubicBezTo>
                <a:cubicBezTo>
                  <a:pt x="2660015" y="89245"/>
                  <a:pt x="2679700" y="110835"/>
                  <a:pt x="2709545" y="128615"/>
                </a:cubicBezTo>
                <a:cubicBezTo>
                  <a:pt x="2739390" y="146395"/>
                  <a:pt x="2766695" y="161000"/>
                  <a:pt x="2778760" y="167985"/>
                </a:cubicBezTo>
              </a:path>
            </a:pathLst>
          </a:custGeom>
          <a:ln w="57150"/>
        </p:spPr>
        <p:style>
          <a:lnRef idx="1">
            <a:schemeClr val="accent5"/>
          </a:lnRef>
          <a:fillRef idx="0">
            <a:schemeClr val="accent5"/>
          </a:fillRef>
          <a:effectRef idx="0">
            <a:schemeClr val="accent5"/>
          </a:effectRef>
          <a:fontRef idx="minor">
            <a:schemeClr val="tx1"/>
          </a:fontRef>
        </p:style>
        <p:txBody>
          <a:bodyPr rtlCol="0" anchor="ctr"/>
          <a:p>
            <a:pPr algn="ctr"/>
            <a:endParaRPr lang="en-US"/>
          </a:p>
        </p:txBody>
      </p:sp>
      <p:sp>
        <p:nvSpPr>
          <p:cNvPr id="9" name="Freeform 8"/>
          <p:cNvSpPr/>
          <p:nvPr/>
        </p:nvSpPr>
        <p:spPr>
          <a:xfrm rot="10800000">
            <a:off x="6035040" y="2179320"/>
            <a:ext cx="1398270" cy="163830"/>
          </a:xfrm>
          <a:custGeom>
            <a:avLst/>
            <a:gdLst>
              <a:gd name="connisteX0" fmla="*/ 0 w 1714500"/>
              <a:gd name="connsiteY0" fmla="*/ 277990 h 277990"/>
              <a:gd name="connisteX1" fmla="*/ 29210 w 1714500"/>
              <a:gd name="connsiteY1" fmla="*/ 208775 h 277990"/>
              <a:gd name="connisteX2" fmla="*/ 107950 w 1714500"/>
              <a:gd name="connsiteY2" fmla="*/ 149720 h 277990"/>
              <a:gd name="connisteX3" fmla="*/ 177165 w 1714500"/>
              <a:gd name="connsiteY3" fmla="*/ 81140 h 277990"/>
              <a:gd name="connisteX4" fmla="*/ 255905 w 1714500"/>
              <a:gd name="connsiteY4" fmla="*/ 70980 h 277990"/>
              <a:gd name="connisteX5" fmla="*/ 334645 w 1714500"/>
              <a:gd name="connsiteY5" fmla="*/ 90665 h 277990"/>
              <a:gd name="connisteX6" fmla="*/ 403860 w 1714500"/>
              <a:gd name="connsiteY6" fmla="*/ 120510 h 277990"/>
              <a:gd name="connisteX7" fmla="*/ 472440 w 1714500"/>
              <a:gd name="connsiteY7" fmla="*/ 199250 h 277990"/>
              <a:gd name="connisteX8" fmla="*/ 541655 w 1714500"/>
              <a:gd name="connsiteY8" fmla="*/ 258305 h 277990"/>
              <a:gd name="connisteX9" fmla="*/ 600710 w 1714500"/>
              <a:gd name="connsiteY9" fmla="*/ 179565 h 277990"/>
              <a:gd name="connisteX10" fmla="*/ 630555 w 1714500"/>
              <a:gd name="connsiteY10" fmla="*/ 110350 h 277990"/>
              <a:gd name="connisteX11" fmla="*/ 699135 w 1714500"/>
              <a:gd name="connsiteY11" fmla="*/ 61455 h 277990"/>
              <a:gd name="connisteX12" fmla="*/ 778510 w 1714500"/>
              <a:gd name="connsiteY12" fmla="*/ 61455 h 277990"/>
              <a:gd name="connisteX13" fmla="*/ 847090 w 1714500"/>
              <a:gd name="connsiteY13" fmla="*/ 100825 h 277990"/>
              <a:gd name="connisteX14" fmla="*/ 925830 w 1714500"/>
              <a:gd name="connsiteY14" fmla="*/ 140195 h 277990"/>
              <a:gd name="connisteX15" fmla="*/ 995045 w 1714500"/>
              <a:gd name="connsiteY15" fmla="*/ 189090 h 277990"/>
              <a:gd name="connisteX16" fmla="*/ 1064260 w 1714500"/>
              <a:gd name="connsiteY16" fmla="*/ 140195 h 277990"/>
              <a:gd name="connisteX17" fmla="*/ 1143000 w 1714500"/>
              <a:gd name="connsiteY17" fmla="*/ 61455 h 277990"/>
              <a:gd name="connisteX18" fmla="*/ 1211580 w 1714500"/>
              <a:gd name="connsiteY18" fmla="*/ 11925 h 277990"/>
              <a:gd name="connisteX19" fmla="*/ 1280795 w 1714500"/>
              <a:gd name="connsiteY19" fmla="*/ 1765 h 277990"/>
              <a:gd name="connisteX20" fmla="*/ 1350010 w 1714500"/>
              <a:gd name="connsiteY20" fmla="*/ 31610 h 277990"/>
              <a:gd name="connisteX21" fmla="*/ 1409065 w 1714500"/>
              <a:gd name="connsiteY21" fmla="*/ 100825 h 277990"/>
              <a:gd name="connisteX22" fmla="*/ 1477645 w 1714500"/>
              <a:gd name="connsiteY22" fmla="*/ 149720 h 277990"/>
              <a:gd name="connisteX23" fmla="*/ 1556385 w 1714500"/>
              <a:gd name="connsiteY23" fmla="*/ 149720 h 277990"/>
              <a:gd name="connisteX24" fmla="*/ 1635760 w 1714500"/>
              <a:gd name="connsiteY24" fmla="*/ 120510 h 277990"/>
              <a:gd name="connisteX25" fmla="*/ 1714500 w 1714500"/>
              <a:gd name="connsiteY25" fmla="*/ 61455 h 27799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Lst>
            <a:rect l="l" t="t" r="r" b="b"/>
            <a:pathLst>
              <a:path w="1714500" h="277991">
                <a:moveTo>
                  <a:pt x="0" y="277991"/>
                </a:moveTo>
                <a:cubicBezTo>
                  <a:pt x="4445" y="265291"/>
                  <a:pt x="7620" y="234176"/>
                  <a:pt x="29210" y="208776"/>
                </a:cubicBezTo>
                <a:cubicBezTo>
                  <a:pt x="50800" y="183376"/>
                  <a:pt x="78105" y="175121"/>
                  <a:pt x="107950" y="149721"/>
                </a:cubicBezTo>
                <a:cubicBezTo>
                  <a:pt x="137795" y="124321"/>
                  <a:pt x="147320" y="97016"/>
                  <a:pt x="177165" y="81141"/>
                </a:cubicBezTo>
                <a:cubicBezTo>
                  <a:pt x="207010" y="65266"/>
                  <a:pt x="224155" y="69076"/>
                  <a:pt x="255905" y="70981"/>
                </a:cubicBezTo>
                <a:cubicBezTo>
                  <a:pt x="287655" y="72886"/>
                  <a:pt x="304800" y="80506"/>
                  <a:pt x="334645" y="90666"/>
                </a:cubicBezTo>
                <a:cubicBezTo>
                  <a:pt x="364490" y="100826"/>
                  <a:pt x="376555" y="98921"/>
                  <a:pt x="403860" y="120511"/>
                </a:cubicBezTo>
                <a:cubicBezTo>
                  <a:pt x="431165" y="142101"/>
                  <a:pt x="445135" y="171946"/>
                  <a:pt x="472440" y="199251"/>
                </a:cubicBezTo>
                <a:cubicBezTo>
                  <a:pt x="499745" y="226556"/>
                  <a:pt x="516255" y="262116"/>
                  <a:pt x="541655" y="258306"/>
                </a:cubicBezTo>
                <a:cubicBezTo>
                  <a:pt x="567055" y="254496"/>
                  <a:pt x="582930" y="209411"/>
                  <a:pt x="600710" y="179566"/>
                </a:cubicBezTo>
                <a:cubicBezTo>
                  <a:pt x="618490" y="149721"/>
                  <a:pt x="610870" y="133846"/>
                  <a:pt x="630555" y="110351"/>
                </a:cubicBezTo>
                <a:cubicBezTo>
                  <a:pt x="650240" y="86856"/>
                  <a:pt x="669290" y="70981"/>
                  <a:pt x="699135" y="61456"/>
                </a:cubicBezTo>
                <a:cubicBezTo>
                  <a:pt x="728980" y="51931"/>
                  <a:pt x="748665" y="53836"/>
                  <a:pt x="778510" y="61456"/>
                </a:cubicBezTo>
                <a:cubicBezTo>
                  <a:pt x="808355" y="69076"/>
                  <a:pt x="817880" y="84951"/>
                  <a:pt x="847090" y="100826"/>
                </a:cubicBezTo>
                <a:cubicBezTo>
                  <a:pt x="876300" y="116701"/>
                  <a:pt x="895985" y="122416"/>
                  <a:pt x="925830" y="140196"/>
                </a:cubicBezTo>
                <a:cubicBezTo>
                  <a:pt x="955675" y="157976"/>
                  <a:pt x="967105" y="189091"/>
                  <a:pt x="995045" y="189091"/>
                </a:cubicBezTo>
                <a:cubicBezTo>
                  <a:pt x="1022985" y="189091"/>
                  <a:pt x="1034415" y="165596"/>
                  <a:pt x="1064260" y="140196"/>
                </a:cubicBezTo>
                <a:cubicBezTo>
                  <a:pt x="1094105" y="114796"/>
                  <a:pt x="1113790" y="86856"/>
                  <a:pt x="1143000" y="61456"/>
                </a:cubicBezTo>
                <a:cubicBezTo>
                  <a:pt x="1172210" y="36056"/>
                  <a:pt x="1184275" y="23991"/>
                  <a:pt x="1211580" y="11926"/>
                </a:cubicBezTo>
                <a:cubicBezTo>
                  <a:pt x="1238885" y="-139"/>
                  <a:pt x="1252855" y="-2044"/>
                  <a:pt x="1280795" y="1766"/>
                </a:cubicBezTo>
                <a:cubicBezTo>
                  <a:pt x="1308735" y="5576"/>
                  <a:pt x="1324610" y="11926"/>
                  <a:pt x="1350010" y="31611"/>
                </a:cubicBezTo>
                <a:cubicBezTo>
                  <a:pt x="1375410" y="51296"/>
                  <a:pt x="1383665" y="77331"/>
                  <a:pt x="1409065" y="100826"/>
                </a:cubicBezTo>
                <a:cubicBezTo>
                  <a:pt x="1434465" y="124321"/>
                  <a:pt x="1448435" y="140196"/>
                  <a:pt x="1477645" y="149721"/>
                </a:cubicBezTo>
                <a:cubicBezTo>
                  <a:pt x="1506855" y="159246"/>
                  <a:pt x="1524635" y="155436"/>
                  <a:pt x="1556385" y="149721"/>
                </a:cubicBezTo>
                <a:cubicBezTo>
                  <a:pt x="1588135" y="144006"/>
                  <a:pt x="1604010" y="138291"/>
                  <a:pt x="1635760" y="120511"/>
                </a:cubicBezTo>
                <a:cubicBezTo>
                  <a:pt x="1667510" y="102731"/>
                  <a:pt x="1700530" y="72886"/>
                  <a:pt x="1714500" y="61456"/>
                </a:cubicBezTo>
              </a:path>
            </a:pathLst>
          </a:custGeom>
          <a:ln w="57150"/>
        </p:spPr>
        <p:style>
          <a:lnRef idx="1">
            <a:schemeClr val="accent5"/>
          </a:lnRef>
          <a:fillRef idx="0">
            <a:schemeClr val="accent5"/>
          </a:fillRef>
          <a:effectRef idx="0">
            <a:schemeClr val="accent5"/>
          </a:effectRef>
          <a:fontRef idx="minor">
            <a:schemeClr val="tx1"/>
          </a:fontRef>
        </p:style>
        <p:txBody>
          <a:bodyPr rtlCol="0" anchor="ctr"/>
          <a:p>
            <a:pPr algn="ctr"/>
            <a:endParaRPr lang="en-US"/>
          </a:p>
        </p:txBody>
      </p:sp>
      <p:sp>
        <p:nvSpPr>
          <p:cNvPr id="10" name="Text Box 9"/>
          <p:cNvSpPr txBox="1"/>
          <p:nvPr/>
        </p:nvSpPr>
        <p:spPr>
          <a:xfrm>
            <a:off x="225425" y="2491740"/>
            <a:ext cx="4330700" cy="3322955"/>
          </a:xfrm>
          <a:prstGeom prst="rect">
            <a:avLst/>
          </a:prstGeom>
          <a:noFill/>
        </p:spPr>
        <p:txBody>
          <a:bodyPr wrap="square" rtlCol="0">
            <a:spAutoFit/>
          </a:bodyPr>
          <a:p>
            <a:pPr algn="just">
              <a:lnSpc>
                <a:spcPct val="150000"/>
              </a:lnSpc>
            </a:pPr>
            <a:r>
              <a:rPr lang="en-US" sz="2000" dirty="0" err="1">
                <a:sym typeface="+mn-ea"/>
              </a:rPr>
              <a:t>Pendidikan</a:t>
            </a:r>
            <a:r>
              <a:rPr lang="en-US" sz="2000" dirty="0">
                <a:sym typeface="+mn-ea"/>
              </a:rPr>
              <a:t> </a:t>
            </a:r>
            <a:r>
              <a:rPr lang="en-US" sz="2000" dirty="0" err="1">
                <a:sym typeface="+mn-ea"/>
              </a:rPr>
              <a:t>menurut</a:t>
            </a:r>
            <a:r>
              <a:rPr lang="en-US" sz="2000" dirty="0">
                <a:sym typeface="+mn-ea"/>
              </a:rPr>
              <a:t> </a:t>
            </a:r>
            <a:r>
              <a:rPr lang="en-US" sz="2000" dirty="0" err="1">
                <a:sym typeface="+mn-ea"/>
              </a:rPr>
              <a:t>Kamus</a:t>
            </a:r>
            <a:r>
              <a:rPr lang="en-US" sz="2000" dirty="0">
                <a:sym typeface="+mn-ea"/>
              </a:rPr>
              <a:t> </a:t>
            </a:r>
            <a:r>
              <a:rPr lang="en-US" sz="2000" dirty="0" err="1">
                <a:sym typeface="+mn-ea"/>
              </a:rPr>
              <a:t>Besar</a:t>
            </a:r>
            <a:r>
              <a:rPr lang="en-US" sz="2000" dirty="0">
                <a:sym typeface="+mn-ea"/>
              </a:rPr>
              <a:t> </a:t>
            </a:r>
            <a:r>
              <a:rPr lang="en-US" sz="2000" dirty="0" err="1">
                <a:sym typeface="+mn-ea"/>
              </a:rPr>
              <a:t>Bahasa</a:t>
            </a:r>
            <a:r>
              <a:rPr lang="en-US" sz="2000" dirty="0">
                <a:sym typeface="+mn-ea"/>
              </a:rPr>
              <a:t> Indonesia </a:t>
            </a:r>
            <a:r>
              <a:rPr lang="en-US" sz="2000" dirty="0" err="1">
                <a:sym typeface="+mn-ea"/>
              </a:rPr>
              <a:t>adalah</a:t>
            </a:r>
            <a:r>
              <a:rPr lang="en-US" sz="2000" dirty="0">
                <a:sym typeface="+mn-ea"/>
              </a:rPr>
              <a:t> proses </a:t>
            </a:r>
            <a:r>
              <a:rPr lang="en-US" sz="2000" dirty="0" err="1">
                <a:sym typeface="+mn-ea"/>
              </a:rPr>
              <a:t>pengubahan</a:t>
            </a:r>
            <a:r>
              <a:rPr lang="en-US" sz="2000" dirty="0">
                <a:sym typeface="+mn-ea"/>
              </a:rPr>
              <a:t> </a:t>
            </a:r>
            <a:r>
              <a:rPr lang="en-US" sz="2000" dirty="0" err="1">
                <a:sym typeface="+mn-ea"/>
              </a:rPr>
              <a:t>sikap</a:t>
            </a:r>
            <a:r>
              <a:rPr lang="en-US" sz="2000" dirty="0">
                <a:sym typeface="+mn-ea"/>
              </a:rPr>
              <a:t> </a:t>
            </a:r>
            <a:r>
              <a:rPr lang="en-US" sz="2000" dirty="0" err="1">
                <a:sym typeface="+mn-ea"/>
              </a:rPr>
              <a:t>dan</a:t>
            </a:r>
            <a:r>
              <a:rPr lang="en-US" sz="2000" dirty="0">
                <a:sym typeface="+mn-ea"/>
              </a:rPr>
              <a:t> </a:t>
            </a:r>
            <a:r>
              <a:rPr lang="en-US" sz="2000" dirty="0" err="1">
                <a:sym typeface="+mn-ea"/>
              </a:rPr>
              <a:t>tata</a:t>
            </a:r>
            <a:r>
              <a:rPr lang="en-US" sz="2000" dirty="0">
                <a:sym typeface="+mn-ea"/>
              </a:rPr>
              <a:t> </a:t>
            </a:r>
            <a:r>
              <a:rPr lang="en-US" sz="2000" dirty="0" err="1">
                <a:sym typeface="+mn-ea"/>
              </a:rPr>
              <a:t>laku</a:t>
            </a:r>
            <a:r>
              <a:rPr lang="en-US" sz="2000" dirty="0">
                <a:sym typeface="+mn-ea"/>
              </a:rPr>
              <a:t> </a:t>
            </a:r>
            <a:r>
              <a:rPr lang="en-US" sz="2000" dirty="0" err="1">
                <a:sym typeface="+mn-ea"/>
              </a:rPr>
              <a:t>seseorang</a:t>
            </a:r>
            <a:r>
              <a:rPr lang="en-US" sz="2000" dirty="0">
                <a:sym typeface="+mn-ea"/>
              </a:rPr>
              <a:t> </a:t>
            </a:r>
            <a:r>
              <a:rPr lang="en-US" sz="2000" dirty="0" err="1">
                <a:sym typeface="+mn-ea"/>
              </a:rPr>
              <a:t>atau</a:t>
            </a:r>
            <a:r>
              <a:rPr lang="en-US" sz="2000" dirty="0">
                <a:sym typeface="+mn-ea"/>
              </a:rPr>
              <a:t> </a:t>
            </a:r>
            <a:r>
              <a:rPr lang="en-US" sz="2000" dirty="0" err="1">
                <a:sym typeface="+mn-ea"/>
              </a:rPr>
              <a:t>kelompok</a:t>
            </a:r>
            <a:r>
              <a:rPr lang="en-US" sz="2000" dirty="0">
                <a:sym typeface="+mn-ea"/>
              </a:rPr>
              <a:t> orang </a:t>
            </a:r>
            <a:r>
              <a:rPr lang="en-US" sz="2000" dirty="0" err="1">
                <a:sym typeface="+mn-ea"/>
              </a:rPr>
              <a:t>dalam</a:t>
            </a:r>
            <a:r>
              <a:rPr lang="en-US" sz="2000" dirty="0">
                <a:sym typeface="+mn-ea"/>
              </a:rPr>
              <a:t> </a:t>
            </a:r>
            <a:r>
              <a:rPr lang="en-US" sz="2000" dirty="0" err="1">
                <a:sym typeface="+mn-ea"/>
              </a:rPr>
              <a:t>usaha</a:t>
            </a:r>
            <a:r>
              <a:rPr lang="en-US" sz="2000" dirty="0">
                <a:sym typeface="+mn-ea"/>
              </a:rPr>
              <a:t> </a:t>
            </a:r>
            <a:r>
              <a:rPr lang="en-US" sz="2000" dirty="0" err="1">
                <a:sym typeface="+mn-ea"/>
              </a:rPr>
              <a:t>mendewasakan</a:t>
            </a:r>
            <a:r>
              <a:rPr lang="en-US" sz="2000" dirty="0">
                <a:sym typeface="+mn-ea"/>
              </a:rPr>
              <a:t> </a:t>
            </a:r>
            <a:r>
              <a:rPr lang="en-US" sz="2000" dirty="0" err="1">
                <a:sym typeface="+mn-ea"/>
              </a:rPr>
              <a:t>manusia</a:t>
            </a:r>
            <a:r>
              <a:rPr lang="en-US" sz="2000" dirty="0">
                <a:sym typeface="+mn-ea"/>
              </a:rPr>
              <a:t> </a:t>
            </a:r>
            <a:r>
              <a:rPr lang="en-US" sz="2000" dirty="0" err="1">
                <a:sym typeface="+mn-ea"/>
              </a:rPr>
              <a:t>melalui</a:t>
            </a:r>
            <a:r>
              <a:rPr lang="en-US" sz="2000" dirty="0">
                <a:sym typeface="+mn-ea"/>
              </a:rPr>
              <a:t> </a:t>
            </a:r>
            <a:r>
              <a:rPr lang="en-US" sz="2000" dirty="0" err="1">
                <a:sym typeface="+mn-ea"/>
              </a:rPr>
              <a:t>upaya</a:t>
            </a:r>
            <a:r>
              <a:rPr lang="en-US" sz="2000" dirty="0">
                <a:sym typeface="+mn-ea"/>
              </a:rPr>
              <a:t> </a:t>
            </a:r>
            <a:r>
              <a:rPr lang="en-US" sz="2000" dirty="0" err="1">
                <a:sym typeface="+mn-ea"/>
              </a:rPr>
              <a:t>pengajaran</a:t>
            </a:r>
            <a:r>
              <a:rPr lang="en-US" sz="2000" dirty="0">
                <a:sym typeface="+mn-ea"/>
              </a:rPr>
              <a:t> </a:t>
            </a:r>
            <a:r>
              <a:rPr lang="en-US" sz="2000" dirty="0" err="1">
                <a:sym typeface="+mn-ea"/>
              </a:rPr>
              <a:t>dan</a:t>
            </a:r>
            <a:r>
              <a:rPr lang="en-US" sz="2000" dirty="0">
                <a:sym typeface="+mn-ea"/>
              </a:rPr>
              <a:t> </a:t>
            </a:r>
            <a:r>
              <a:rPr lang="en-US" sz="2000" dirty="0" err="1">
                <a:sym typeface="+mn-ea"/>
              </a:rPr>
              <a:t>pelatihan</a:t>
            </a:r>
            <a:r>
              <a:rPr lang="en-US" sz="2000" dirty="0" smtClean="0">
                <a:sym typeface="+mn-ea"/>
              </a:rPr>
              <a:t>.</a:t>
            </a:r>
            <a:endParaRPr lang="en-US" sz="2000" dirty="0" smtClean="0">
              <a:sym typeface="+mn-ea"/>
            </a:endParaRPr>
          </a:p>
        </p:txBody>
      </p:sp>
      <p:cxnSp>
        <p:nvCxnSpPr>
          <p:cNvPr id="12" name="Straight Connector 11"/>
          <p:cNvCxnSpPr/>
          <p:nvPr/>
        </p:nvCxnSpPr>
        <p:spPr>
          <a:xfrm>
            <a:off x="4572000" y="1678305"/>
            <a:ext cx="0" cy="4560570"/>
          </a:xfrm>
          <a:prstGeom prst="line">
            <a:avLst/>
          </a:prstGeom>
          <a:ln w="38100">
            <a:prstDash val="lgDashDot"/>
          </a:ln>
        </p:spPr>
        <p:style>
          <a:lnRef idx="2">
            <a:schemeClr val="accent1"/>
          </a:lnRef>
          <a:fillRef idx="0">
            <a:schemeClr val="accent1"/>
          </a:fillRef>
          <a:effectRef idx="1">
            <a:schemeClr val="accent1"/>
          </a:effectRef>
          <a:fontRef idx="minor">
            <a:schemeClr val="tx1"/>
          </a:fontRef>
        </p:style>
      </p:cxnSp>
      <p:sp>
        <p:nvSpPr>
          <p:cNvPr id="13" name="Text Box 12"/>
          <p:cNvSpPr txBox="1"/>
          <p:nvPr/>
        </p:nvSpPr>
        <p:spPr>
          <a:xfrm>
            <a:off x="667385" y="3075305"/>
            <a:ext cx="7802880" cy="706755"/>
          </a:xfrm>
          <a:prstGeom prst="rect">
            <a:avLst/>
          </a:prstGeom>
          <a:solidFill>
            <a:schemeClr val="accent1">
              <a:alpha val="70000"/>
            </a:schemeClr>
          </a:solidFill>
        </p:spPr>
        <p:txBody>
          <a:bodyPr wrap="square" rtlCol="0">
            <a:spAutoFit/>
          </a:bodyPr>
          <a:p>
            <a:pPr algn="ctr"/>
            <a:r>
              <a:rPr lang="id-ID" altLang="en-US" sz="4000"/>
              <a:t>Pendidikan antikorupsi adalah ...</a:t>
            </a:r>
            <a:endParaRPr lang="id-ID" altLang="en-US" sz="4000"/>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2"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2" presetClass="entr" presetSubtype="4" fill="hold" grpId="2"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2"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grpId="2"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grpId="2" nodeType="after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grpId="2" nodeType="after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grpId="2" nodeType="after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anim calcmode="lin" valueType="num">
                                      <p:cBhvr additive="base">
                                        <p:cTn id="4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17" presetClass="entr" presetSubtype="10"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2" presetClass="exit" presetSubtype="3" fill="hold" grpId="0" nodeType="clickEffect">
                                  <p:stCondLst>
                                    <p:cond delay="0"/>
                                  </p:stCondLst>
                                  <p:childTnLst>
                                    <p:anim calcmode="lin" valueType="num">
                                      <p:cBhvr additive="base">
                                        <p:cTn id="51" dur="500"/>
                                        <p:tgtEl>
                                          <p:spTgt spid="3">
                                            <p:txEl>
                                              <p:pRg st="0" end="0"/>
                                            </p:txEl>
                                          </p:spTgt>
                                        </p:tgtEl>
                                        <p:attrNameLst>
                                          <p:attrName>ppt_x</p:attrName>
                                        </p:attrNameLst>
                                      </p:cBhvr>
                                      <p:tavLst>
                                        <p:tav tm="0">
                                          <p:val>
                                            <p:strVal val="ppt_x"/>
                                          </p:val>
                                        </p:tav>
                                        <p:tav tm="100000">
                                          <p:val>
                                            <p:strVal val="1+ppt_w/2"/>
                                          </p:val>
                                        </p:tav>
                                      </p:tavLst>
                                    </p:anim>
                                    <p:anim calcmode="lin" valueType="num">
                                      <p:cBhvr additive="base">
                                        <p:cTn id="52" dur="500"/>
                                        <p:tgtEl>
                                          <p:spTgt spid="3">
                                            <p:txEl>
                                              <p:pRg st="0" end="0"/>
                                            </p:txEl>
                                          </p:spTgt>
                                        </p:tgtEl>
                                        <p:attrNameLst>
                                          <p:attrName>ppt_y</p:attrName>
                                        </p:attrNameLst>
                                      </p:cBhvr>
                                      <p:tavLst>
                                        <p:tav tm="0">
                                          <p:val>
                                            <p:strVal val="ppt_y"/>
                                          </p:val>
                                        </p:tav>
                                        <p:tav tm="100000">
                                          <p:val>
                                            <p:strVal val="0-ppt_h/2"/>
                                          </p:val>
                                        </p:tav>
                                      </p:tavLst>
                                    </p:anim>
                                    <p:set>
                                      <p:cBhvr>
                                        <p:cTn id="53" dur="1" fill="hold">
                                          <p:stCondLst>
                                            <p:cond delay="499"/>
                                          </p:stCondLst>
                                        </p:cTn>
                                        <p:tgtEl>
                                          <p:spTgt spid="3">
                                            <p:txEl>
                                              <p:pRg st="0" end="0"/>
                                            </p:txEl>
                                          </p:spTgt>
                                        </p:tgtEl>
                                        <p:attrNameLst>
                                          <p:attrName>style.visibility</p:attrName>
                                        </p:attrNameLst>
                                      </p:cBhvr>
                                      <p:to>
                                        <p:strVal val="hidden"/>
                                      </p:to>
                                    </p:set>
                                  </p:childTnLst>
                                </p:cTn>
                              </p:par>
                              <p:par>
                                <p:cTn id="54" presetID="2" presetClass="exit" presetSubtype="2" fill="hold" grpId="0" nodeType="withEffect">
                                  <p:stCondLst>
                                    <p:cond delay="0"/>
                                  </p:stCondLst>
                                  <p:childTnLst>
                                    <p:anim calcmode="lin" valueType="num">
                                      <p:cBhvr additive="base">
                                        <p:cTn id="55" dur="500"/>
                                        <p:tgtEl>
                                          <p:spTgt spid="4"/>
                                        </p:tgtEl>
                                        <p:attrNameLst>
                                          <p:attrName>ppt_x</p:attrName>
                                        </p:attrNameLst>
                                      </p:cBhvr>
                                      <p:tavLst>
                                        <p:tav tm="0">
                                          <p:val>
                                            <p:strVal val="ppt_x"/>
                                          </p:val>
                                        </p:tav>
                                        <p:tav tm="100000">
                                          <p:val>
                                            <p:strVal val="1+ppt_w/2"/>
                                          </p:val>
                                        </p:tav>
                                      </p:tavLst>
                                    </p:anim>
                                    <p:anim calcmode="lin" valueType="num">
                                      <p:cBhvr additive="base">
                                        <p:cTn id="56" dur="500"/>
                                        <p:tgtEl>
                                          <p:spTgt spid="4"/>
                                        </p:tgtEl>
                                        <p:attrNameLst>
                                          <p:attrName>ppt_y</p:attrName>
                                        </p:attrNameLst>
                                      </p:cBhvr>
                                      <p:tavLst>
                                        <p:tav tm="0">
                                          <p:val>
                                            <p:strVal val="ppt_y"/>
                                          </p:val>
                                        </p:tav>
                                        <p:tav tm="100000">
                                          <p:val>
                                            <p:strVal val="ppt_y"/>
                                          </p:val>
                                        </p:tav>
                                      </p:tavLst>
                                    </p:anim>
                                    <p:set>
                                      <p:cBhvr>
                                        <p:cTn id="57" dur="1" fill="hold">
                                          <p:stCondLst>
                                            <p:cond delay="499"/>
                                          </p:stCondLst>
                                        </p:cTn>
                                        <p:tgtEl>
                                          <p:spTgt spid="4"/>
                                        </p:tgtEl>
                                        <p:attrNameLst>
                                          <p:attrName>style.visibility</p:attrName>
                                        </p:attrNameLst>
                                      </p:cBhvr>
                                      <p:to>
                                        <p:strVal val="hidden"/>
                                      </p:to>
                                    </p:set>
                                  </p:childTnLst>
                                </p:cTn>
                              </p:par>
                              <p:par>
                                <p:cTn id="58" presetID="2" presetClass="exit" presetSubtype="8" fill="hold" grpId="0" nodeType="withEffect">
                                  <p:stCondLst>
                                    <p:cond delay="0"/>
                                  </p:stCondLst>
                                  <p:childTnLst>
                                    <p:anim calcmode="lin" valueType="num">
                                      <p:cBhvr additive="base">
                                        <p:cTn id="59" dur="500"/>
                                        <p:tgtEl>
                                          <p:spTgt spid="5"/>
                                        </p:tgtEl>
                                        <p:attrNameLst>
                                          <p:attrName>ppt_x</p:attrName>
                                        </p:attrNameLst>
                                      </p:cBhvr>
                                      <p:tavLst>
                                        <p:tav tm="0">
                                          <p:val>
                                            <p:strVal val="ppt_x"/>
                                          </p:val>
                                        </p:tav>
                                        <p:tav tm="100000">
                                          <p:val>
                                            <p:strVal val="0-ppt_w/2"/>
                                          </p:val>
                                        </p:tav>
                                      </p:tavLst>
                                    </p:anim>
                                    <p:anim calcmode="lin" valueType="num">
                                      <p:cBhvr additive="base">
                                        <p:cTn id="60" dur="500"/>
                                        <p:tgtEl>
                                          <p:spTgt spid="5"/>
                                        </p:tgtEl>
                                        <p:attrNameLst>
                                          <p:attrName>ppt_y</p:attrName>
                                        </p:attrNameLst>
                                      </p:cBhvr>
                                      <p:tavLst>
                                        <p:tav tm="0">
                                          <p:val>
                                            <p:strVal val="ppt_y"/>
                                          </p:val>
                                        </p:tav>
                                        <p:tav tm="100000">
                                          <p:val>
                                            <p:strVal val="ppt_y"/>
                                          </p:val>
                                        </p:tav>
                                      </p:tavLst>
                                    </p:anim>
                                    <p:set>
                                      <p:cBhvr>
                                        <p:cTn id="61" dur="1" fill="hold">
                                          <p:stCondLst>
                                            <p:cond delay="499"/>
                                          </p:stCondLst>
                                        </p:cTn>
                                        <p:tgtEl>
                                          <p:spTgt spid="5"/>
                                        </p:tgtEl>
                                        <p:attrNameLst>
                                          <p:attrName>style.visibility</p:attrName>
                                        </p:attrNameLst>
                                      </p:cBhvr>
                                      <p:to>
                                        <p:strVal val="hidden"/>
                                      </p:to>
                                    </p:set>
                                  </p:childTnLst>
                                </p:cTn>
                              </p:par>
                              <p:par>
                                <p:cTn id="62" presetID="2" presetClass="exit" presetSubtype="6" fill="hold" grpId="0" nodeType="withEffect">
                                  <p:stCondLst>
                                    <p:cond delay="0"/>
                                  </p:stCondLst>
                                  <p:childTnLst>
                                    <p:anim calcmode="lin" valueType="num">
                                      <p:cBhvr additive="base">
                                        <p:cTn id="63" dur="500"/>
                                        <p:tgtEl>
                                          <p:spTgt spid="8"/>
                                        </p:tgtEl>
                                        <p:attrNameLst>
                                          <p:attrName>ppt_x</p:attrName>
                                        </p:attrNameLst>
                                      </p:cBhvr>
                                      <p:tavLst>
                                        <p:tav tm="0">
                                          <p:val>
                                            <p:strVal val="ppt_x"/>
                                          </p:val>
                                        </p:tav>
                                        <p:tav tm="100000">
                                          <p:val>
                                            <p:strVal val="1+ppt_w/2"/>
                                          </p:val>
                                        </p:tav>
                                      </p:tavLst>
                                    </p:anim>
                                    <p:anim calcmode="lin" valueType="num">
                                      <p:cBhvr additive="base">
                                        <p:cTn id="64" dur="500"/>
                                        <p:tgtEl>
                                          <p:spTgt spid="8"/>
                                        </p:tgtEl>
                                        <p:attrNameLst>
                                          <p:attrName>ppt_y</p:attrName>
                                        </p:attrNameLst>
                                      </p:cBhvr>
                                      <p:tavLst>
                                        <p:tav tm="0">
                                          <p:val>
                                            <p:strVal val="ppt_y"/>
                                          </p:val>
                                        </p:tav>
                                        <p:tav tm="100000">
                                          <p:val>
                                            <p:strVal val="1+ppt_h/2"/>
                                          </p:val>
                                        </p:tav>
                                      </p:tavLst>
                                    </p:anim>
                                    <p:set>
                                      <p:cBhvr>
                                        <p:cTn id="65" dur="1" fill="hold">
                                          <p:stCondLst>
                                            <p:cond delay="499"/>
                                          </p:stCondLst>
                                        </p:cTn>
                                        <p:tgtEl>
                                          <p:spTgt spid="8"/>
                                        </p:tgtEl>
                                        <p:attrNameLst>
                                          <p:attrName>style.visibility</p:attrName>
                                        </p:attrNameLst>
                                      </p:cBhvr>
                                      <p:to>
                                        <p:strVal val="hidden"/>
                                      </p:to>
                                    </p:set>
                                  </p:childTnLst>
                                </p:cTn>
                              </p:par>
                              <p:par>
                                <p:cTn id="66" presetID="2" presetClass="exit" presetSubtype="12" fill="hold" grpId="0" nodeType="withEffect">
                                  <p:stCondLst>
                                    <p:cond delay="0"/>
                                  </p:stCondLst>
                                  <p:childTnLst>
                                    <p:anim calcmode="lin" valueType="num">
                                      <p:cBhvr additive="base">
                                        <p:cTn id="67" dur="500"/>
                                        <p:tgtEl>
                                          <p:spTgt spid="9"/>
                                        </p:tgtEl>
                                        <p:attrNameLst>
                                          <p:attrName>ppt_x</p:attrName>
                                        </p:attrNameLst>
                                      </p:cBhvr>
                                      <p:tavLst>
                                        <p:tav tm="0">
                                          <p:val>
                                            <p:strVal val="ppt_x"/>
                                          </p:val>
                                        </p:tav>
                                        <p:tav tm="100000">
                                          <p:val>
                                            <p:strVal val="0-ppt_w/2"/>
                                          </p:val>
                                        </p:tav>
                                      </p:tavLst>
                                    </p:anim>
                                    <p:anim calcmode="lin" valueType="num">
                                      <p:cBhvr additive="base">
                                        <p:cTn id="68" dur="500"/>
                                        <p:tgtEl>
                                          <p:spTgt spid="9"/>
                                        </p:tgtEl>
                                        <p:attrNameLst>
                                          <p:attrName>ppt_y</p:attrName>
                                        </p:attrNameLst>
                                      </p:cBhvr>
                                      <p:tavLst>
                                        <p:tav tm="0">
                                          <p:val>
                                            <p:strVal val="ppt_y"/>
                                          </p:val>
                                        </p:tav>
                                        <p:tav tm="100000">
                                          <p:val>
                                            <p:strVal val="1+ppt_h/2"/>
                                          </p:val>
                                        </p:tav>
                                      </p:tavLst>
                                    </p:anim>
                                    <p:set>
                                      <p:cBhvr>
                                        <p:cTn id="69" dur="1" fill="hold">
                                          <p:stCondLst>
                                            <p:cond delay="499"/>
                                          </p:stCondLst>
                                        </p:cTn>
                                        <p:tgtEl>
                                          <p:spTgt spid="9"/>
                                        </p:tgtEl>
                                        <p:attrNameLst>
                                          <p:attrName>style.visibility</p:attrName>
                                        </p:attrNameLst>
                                      </p:cBhvr>
                                      <p:to>
                                        <p:strVal val="hidden"/>
                                      </p:to>
                                    </p:set>
                                  </p:childTnLst>
                                </p:cTn>
                              </p:par>
                              <p:par>
                                <p:cTn id="70" presetID="2" presetClass="exit" presetSubtype="9" fill="hold" grpId="0" nodeType="withEffect">
                                  <p:stCondLst>
                                    <p:cond delay="0"/>
                                  </p:stCondLst>
                                  <p:childTnLst>
                                    <p:anim calcmode="lin" valueType="num">
                                      <p:cBhvr additive="base">
                                        <p:cTn id="71" dur="500"/>
                                        <p:tgtEl>
                                          <p:spTgt spid="10"/>
                                        </p:tgtEl>
                                        <p:attrNameLst>
                                          <p:attrName>ppt_x</p:attrName>
                                        </p:attrNameLst>
                                      </p:cBhvr>
                                      <p:tavLst>
                                        <p:tav tm="0">
                                          <p:val>
                                            <p:strVal val="ppt_x"/>
                                          </p:val>
                                        </p:tav>
                                        <p:tav tm="100000">
                                          <p:val>
                                            <p:strVal val="0-ppt_w/2"/>
                                          </p:val>
                                        </p:tav>
                                      </p:tavLst>
                                    </p:anim>
                                    <p:anim calcmode="lin" valueType="num">
                                      <p:cBhvr additive="base">
                                        <p:cTn id="72" dur="500"/>
                                        <p:tgtEl>
                                          <p:spTgt spid="10"/>
                                        </p:tgtEl>
                                        <p:attrNameLst>
                                          <p:attrName>ppt_y</p:attrName>
                                        </p:attrNameLst>
                                      </p:cBhvr>
                                      <p:tavLst>
                                        <p:tav tm="0">
                                          <p:val>
                                            <p:strVal val="ppt_y"/>
                                          </p:val>
                                        </p:tav>
                                        <p:tav tm="100000">
                                          <p:val>
                                            <p:strVal val="0-ppt_h/2"/>
                                          </p:val>
                                        </p:tav>
                                      </p:tavLst>
                                    </p:anim>
                                    <p:set>
                                      <p:cBhvr>
                                        <p:cTn id="73" dur="1" fill="hold">
                                          <p:stCondLst>
                                            <p:cond delay="499"/>
                                          </p:stCondLst>
                                        </p:cTn>
                                        <p:tgtEl>
                                          <p:spTgt spid="10"/>
                                        </p:tgtEl>
                                        <p:attrNameLst>
                                          <p:attrName>style.visibility</p:attrName>
                                        </p:attrNameLst>
                                      </p:cBhvr>
                                      <p:to>
                                        <p:strVal val="hidden"/>
                                      </p:to>
                                    </p:set>
                                  </p:childTnLst>
                                </p:cTn>
                              </p:par>
                              <p:par>
                                <p:cTn id="74" presetID="2" presetClass="exit" presetSubtype="4" fill="hold" nodeType="withEffect">
                                  <p:stCondLst>
                                    <p:cond delay="0"/>
                                  </p:stCondLst>
                                  <p:childTnLst>
                                    <p:anim calcmode="lin" valueType="num">
                                      <p:cBhvr additive="base">
                                        <p:cTn id="75" dur="500"/>
                                        <p:tgtEl>
                                          <p:spTgt spid="12"/>
                                        </p:tgtEl>
                                        <p:attrNameLst>
                                          <p:attrName>ppt_x</p:attrName>
                                        </p:attrNameLst>
                                      </p:cBhvr>
                                      <p:tavLst>
                                        <p:tav tm="0">
                                          <p:val>
                                            <p:strVal val="ppt_x"/>
                                          </p:val>
                                        </p:tav>
                                        <p:tav tm="100000">
                                          <p:val>
                                            <p:strVal val="ppt_x"/>
                                          </p:val>
                                        </p:tav>
                                      </p:tavLst>
                                    </p:anim>
                                    <p:anim calcmode="lin" valueType="num">
                                      <p:cBhvr additive="base">
                                        <p:cTn id="76" dur="500"/>
                                        <p:tgtEl>
                                          <p:spTgt spid="12"/>
                                        </p:tgtEl>
                                        <p:attrNameLst>
                                          <p:attrName>ppt_y</p:attrName>
                                        </p:attrNameLst>
                                      </p:cBhvr>
                                      <p:tavLst>
                                        <p:tav tm="0">
                                          <p:val>
                                            <p:strVal val="ppt_y"/>
                                          </p:val>
                                        </p:tav>
                                        <p:tav tm="100000">
                                          <p:val>
                                            <p:strVal val="1+ppt_h/2"/>
                                          </p:val>
                                        </p:tav>
                                      </p:tavLst>
                                    </p:anim>
                                    <p:set>
                                      <p:cBhvr>
                                        <p:cTn id="77" dur="1" fill="hold">
                                          <p:stCondLst>
                                            <p:cond delay="499"/>
                                          </p:stCondLst>
                                        </p:cTn>
                                        <p:tgtEl>
                                          <p:spTgt spid="12"/>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7" presetClass="entr" presetSubtype="0" fill="hold" grpId="0" nodeType="clickEffect">
                                  <p:stCondLst>
                                    <p:cond delay="0"/>
                                  </p:stCondLst>
                                  <p:iterate type="lt">
                                    <p:tmPct val="30000"/>
                                  </p:iterate>
                                  <p:childTnLst>
                                    <p:set>
                                      <p:cBhvr>
                                        <p:cTn id="81" dur="500" fill="hold">
                                          <p:stCondLst>
                                            <p:cond delay="0"/>
                                          </p:stCondLst>
                                        </p:cTn>
                                        <p:tgtEl>
                                          <p:spTgt spid="13"/>
                                        </p:tgtEl>
                                        <p:attrNameLst>
                                          <p:attrName>style.visibility</p:attrName>
                                        </p:attrNameLst>
                                      </p:cBhvr>
                                      <p:to>
                                        <p:strVal val="visible"/>
                                      </p:to>
                                    </p:set>
                                    <p:anim calcmode="discrete" valueType="clr">
                                      <p:cBhvr override="childStyle">
                                        <p:cTn id="82" dur="500"/>
                                        <p:tgtEl>
                                          <p:spTgt spid="13"/>
                                        </p:tgtEl>
                                        <p:attrNameLst>
                                          <p:attrName>style.color</p:attrName>
                                        </p:attrNameLst>
                                      </p:cBhvr>
                                      <p:tavLst>
                                        <p:tav tm="0">
                                          <p:val>
                                            <p:clrVal>
                                              <a:schemeClr val="accent2"/>
                                            </p:clrVal>
                                          </p:val>
                                        </p:tav>
                                        <p:tav tm="50000">
                                          <p:val>
                                            <p:clrVal>
                                              <a:schemeClr val="hlink"/>
                                            </p:clrVal>
                                          </p:val>
                                        </p:tav>
                                      </p:tavLst>
                                    </p:anim>
                                    <p:anim calcmode="discrete" valueType="clr">
                                      <p:cBhvr>
                                        <p:cTn id="83" dur="500"/>
                                        <p:tgtEl>
                                          <p:spTgt spid="13"/>
                                        </p:tgtEl>
                                        <p:attrNameLst>
                                          <p:attrName>fillcolor</p:attrName>
                                        </p:attrNameLst>
                                      </p:cBhvr>
                                      <p:tavLst>
                                        <p:tav tm="0">
                                          <p:val>
                                            <p:clrVal>
                                              <a:schemeClr val="accent2"/>
                                            </p:clrVal>
                                          </p:val>
                                        </p:tav>
                                        <p:tav tm="50000">
                                          <p:val>
                                            <p:clrVal>
                                              <a:schemeClr val="hlink"/>
                                            </p:clrVal>
                                          </p:val>
                                        </p:tav>
                                      </p:tavLst>
                                    </p:anim>
                                    <p:set>
                                      <p:cBhvr>
                                        <p:cTn id="84" dur="500"/>
                                        <p:tgtEl>
                                          <p:spTgt spid="1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2"/>
      <p:bldP spid="2" grpId="3"/>
      <p:bldP spid="3" grpId="0" build="p"/>
      <p:bldP spid="4" grpId="0"/>
      <p:bldP spid="5" grpId="0"/>
      <p:bldP spid="8" grpId="0" animBg="1"/>
      <p:bldP spid="9" grpId="0" animBg="1"/>
      <p:bldP spid="10" grpId="0"/>
      <p:bldP spid="3" grpId="1" build="p"/>
      <p:bldP spid="4" grpId="1"/>
      <p:bldP spid="5" grpId="1"/>
      <p:bldP spid="8" grpId="1" animBg="1"/>
      <p:bldP spid="9" grpId="1" animBg="1"/>
      <p:bldP spid="10" grpId="1"/>
      <p:bldP spid="13" grpId="0" bldLvl="0" animBg="1"/>
      <p:bldP spid="4" grpId="2"/>
      <p:bldP spid="8" grpId="2" animBg="1"/>
      <p:bldP spid="10" grpId="2"/>
      <p:bldP spid="5" grpId="2"/>
      <p:bldP spid="9" grpId="2" animBg="1"/>
      <p:bldP spid="3" grpId="2"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b="1" dirty="0" err="1" smtClean="0"/>
              <a:t>PRINSIP-PRINSIP ANTIKORUPSI</a:t>
            </a:r>
            <a:endParaRPr lang="id-ID" altLang="en-US" b="1" dirty="0"/>
          </a:p>
        </p:txBody>
      </p:sp>
      <p:sp>
        <p:nvSpPr>
          <p:cNvPr id="4" name="Text Box 3"/>
          <p:cNvSpPr txBox="1"/>
          <p:nvPr/>
        </p:nvSpPr>
        <p:spPr>
          <a:xfrm>
            <a:off x="560705" y="6376670"/>
            <a:ext cx="7985760" cy="306705"/>
          </a:xfrm>
          <a:prstGeom prst="rect">
            <a:avLst/>
          </a:prstGeom>
          <a:noFill/>
        </p:spPr>
        <p:txBody>
          <a:bodyPr wrap="square" rtlCol="0">
            <a:spAutoFit/>
          </a:bodyPr>
          <a:p>
            <a:r>
              <a:rPr lang="id-ID" altLang="en-US" sz="1400">
                <a:solidFill>
                  <a:schemeClr val="bg1"/>
                </a:solidFill>
              </a:rPr>
              <a:t>Sumber: </a:t>
            </a:r>
            <a:r>
              <a:rPr lang="id-ID" altLang="en-US" sz="1400" i="1">
                <a:solidFill>
                  <a:schemeClr val="bg1"/>
                </a:solidFill>
              </a:rPr>
              <a:t>Pendidikan Anti Korupsi untuk Perguruan Tinggi. </a:t>
            </a:r>
            <a:r>
              <a:rPr lang="id-ID" altLang="en-US" sz="1400">
                <a:solidFill>
                  <a:schemeClr val="bg1"/>
                </a:solidFill>
              </a:rPr>
              <a:t>Tersedia dalam: https://aclc.kpk.go.id</a:t>
            </a:r>
            <a:endParaRPr lang="id-ID" altLang="en-US" sz="1400">
              <a:solidFill>
                <a:schemeClr val="bg1"/>
              </a:solidFill>
            </a:endParaRPr>
          </a:p>
        </p:txBody>
      </p:sp>
      <p:pic>
        <p:nvPicPr>
          <p:cNvPr id="5" name="Picture 4" descr="3a"/>
          <p:cNvPicPr>
            <a:picLocks noChangeAspect="1"/>
          </p:cNvPicPr>
          <p:nvPr/>
        </p:nvPicPr>
        <p:blipFill>
          <a:blip r:embed="rId1"/>
          <a:stretch>
            <a:fillRect/>
          </a:stretch>
        </p:blipFill>
        <p:spPr>
          <a:xfrm>
            <a:off x="560705" y="1508760"/>
            <a:ext cx="1440000" cy="1440000"/>
          </a:xfrm>
          <a:prstGeom prst="rect">
            <a:avLst/>
          </a:prstGeom>
        </p:spPr>
      </p:pic>
      <p:pic>
        <p:nvPicPr>
          <p:cNvPr id="6" name="Picture 5" descr="4a"/>
          <p:cNvPicPr>
            <a:picLocks noChangeAspect="1"/>
          </p:cNvPicPr>
          <p:nvPr/>
        </p:nvPicPr>
        <p:blipFill>
          <a:blip r:embed="rId2"/>
          <a:stretch>
            <a:fillRect/>
          </a:stretch>
        </p:blipFill>
        <p:spPr>
          <a:xfrm>
            <a:off x="6884670" y="4018280"/>
            <a:ext cx="1440000" cy="1440000"/>
          </a:xfrm>
          <a:prstGeom prst="rect">
            <a:avLst/>
          </a:prstGeom>
        </p:spPr>
      </p:pic>
      <p:pic>
        <p:nvPicPr>
          <p:cNvPr id="7" name="Picture 6" descr="5a"/>
          <p:cNvPicPr>
            <a:picLocks noChangeAspect="1"/>
          </p:cNvPicPr>
          <p:nvPr/>
        </p:nvPicPr>
        <p:blipFill>
          <a:blip r:embed="rId3"/>
          <a:stretch>
            <a:fillRect/>
          </a:stretch>
        </p:blipFill>
        <p:spPr>
          <a:xfrm>
            <a:off x="560705" y="4018280"/>
            <a:ext cx="1440000" cy="1440000"/>
          </a:xfrm>
          <a:prstGeom prst="rect">
            <a:avLst/>
          </a:prstGeom>
        </p:spPr>
      </p:pic>
      <p:pic>
        <p:nvPicPr>
          <p:cNvPr id="8" name="Picture 7" descr="1a"/>
          <p:cNvPicPr>
            <a:picLocks noChangeAspect="1"/>
          </p:cNvPicPr>
          <p:nvPr/>
        </p:nvPicPr>
        <p:blipFill>
          <a:blip r:embed="rId4"/>
          <a:stretch>
            <a:fillRect/>
          </a:stretch>
        </p:blipFill>
        <p:spPr>
          <a:xfrm>
            <a:off x="3669665" y="2948940"/>
            <a:ext cx="1440000" cy="1440000"/>
          </a:xfrm>
          <a:prstGeom prst="rect">
            <a:avLst/>
          </a:prstGeom>
        </p:spPr>
      </p:pic>
      <p:pic>
        <p:nvPicPr>
          <p:cNvPr id="9" name="Picture 8" descr="2a"/>
          <p:cNvPicPr>
            <a:picLocks noChangeAspect="1"/>
          </p:cNvPicPr>
          <p:nvPr/>
        </p:nvPicPr>
        <p:blipFill>
          <a:blip r:embed="rId5"/>
          <a:stretch>
            <a:fillRect/>
          </a:stretch>
        </p:blipFill>
        <p:spPr>
          <a:xfrm>
            <a:off x="6884670" y="1508760"/>
            <a:ext cx="1440000" cy="1440000"/>
          </a:xfrm>
          <a:prstGeom prst="rect">
            <a:avLst/>
          </a:prstGeom>
        </p:spPr>
      </p:pic>
      <p:sp>
        <p:nvSpPr>
          <p:cNvPr id="10" name="Text Box 9"/>
          <p:cNvSpPr txBox="1"/>
          <p:nvPr/>
        </p:nvSpPr>
        <p:spPr>
          <a:xfrm>
            <a:off x="250190" y="3019425"/>
            <a:ext cx="2325370" cy="460375"/>
          </a:xfrm>
          <a:prstGeom prst="rect">
            <a:avLst/>
          </a:prstGeom>
          <a:noFill/>
        </p:spPr>
        <p:txBody>
          <a:bodyPr wrap="square" rtlCol="0">
            <a:spAutoFit/>
          </a:bodyPr>
          <a:p>
            <a:pPr algn="ctr"/>
            <a:r>
              <a:rPr lang="id-ID" altLang="en-US" sz="2400"/>
              <a:t>Akuntabilitas</a:t>
            </a:r>
            <a:endParaRPr lang="id-ID" altLang="en-US" sz="2400"/>
          </a:p>
        </p:txBody>
      </p:sp>
      <p:sp>
        <p:nvSpPr>
          <p:cNvPr id="11" name="Text Box 10"/>
          <p:cNvSpPr txBox="1"/>
          <p:nvPr/>
        </p:nvSpPr>
        <p:spPr>
          <a:xfrm>
            <a:off x="6442075" y="3019425"/>
            <a:ext cx="2325370" cy="460375"/>
          </a:xfrm>
          <a:prstGeom prst="rect">
            <a:avLst/>
          </a:prstGeom>
          <a:noFill/>
        </p:spPr>
        <p:txBody>
          <a:bodyPr wrap="square" rtlCol="0">
            <a:spAutoFit/>
          </a:bodyPr>
          <a:p>
            <a:pPr algn="ctr"/>
            <a:r>
              <a:rPr lang="id-ID" altLang="en-US" sz="2400"/>
              <a:t>Transparansi</a:t>
            </a:r>
            <a:endParaRPr lang="id-ID" altLang="en-US" sz="2400"/>
          </a:p>
        </p:txBody>
      </p:sp>
      <p:sp>
        <p:nvSpPr>
          <p:cNvPr id="12" name="Text Box 11"/>
          <p:cNvSpPr txBox="1"/>
          <p:nvPr/>
        </p:nvSpPr>
        <p:spPr>
          <a:xfrm>
            <a:off x="306070" y="5458460"/>
            <a:ext cx="1949450" cy="460375"/>
          </a:xfrm>
          <a:prstGeom prst="rect">
            <a:avLst/>
          </a:prstGeom>
          <a:noFill/>
        </p:spPr>
        <p:txBody>
          <a:bodyPr wrap="square" rtlCol="0">
            <a:spAutoFit/>
          </a:bodyPr>
          <a:p>
            <a:pPr algn="ctr"/>
            <a:r>
              <a:rPr lang="id-ID" altLang="en-US" sz="2400"/>
              <a:t>Kewajaran</a:t>
            </a:r>
            <a:endParaRPr lang="id-ID" altLang="en-US" sz="2400"/>
          </a:p>
        </p:txBody>
      </p:sp>
      <p:sp>
        <p:nvSpPr>
          <p:cNvPr id="13" name="Text Box 12"/>
          <p:cNvSpPr txBox="1"/>
          <p:nvPr/>
        </p:nvSpPr>
        <p:spPr>
          <a:xfrm>
            <a:off x="6630035" y="5458460"/>
            <a:ext cx="1949450" cy="460375"/>
          </a:xfrm>
          <a:prstGeom prst="rect">
            <a:avLst/>
          </a:prstGeom>
          <a:noFill/>
        </p:spPr>
        <p:txBody>
          <a:bodyPr wrap="square" rtlCol="0">
            <a:spAutoFit/>
          </a:bodyPr>
          <a:p>
            <a:pPr algn="ctr"/>
            <a:r>
              <a:rPr lang="id-ID" altLang="en-US" sz="2400"/>
              <a:t>Kebijakan</a:t>
            </a:r>
            <a:endParaRPr lang="id-ID" altLang="en-US" sz="2400"/>
          </a:p>
        </p:txBody>
      </p:sp>
      <p:sp>
        <p:nvSpPr>
          <p:cNvPr id="14" name="Text Box 13"/>
          <p:cNvSpPr txBox="1"/>
          <p:nvPr/>
        </p:nvSpPr>
        <p:spPr>
          <a:xfrm>
            <a:off x="2936875" y="4507865"/>
            <a:ext cx="2905760" cy="460375"/>
          </a:xfrm>
          <a:prstGeom prst="rect">
            <a:avLst/>
          </a:prstGeom>
          <a:noFill/>
        </p:spPr>
        <p:txBody>
          <a:bodyPr wrap="square" rtlCol="0">
            <a:spAutoFit/>
          </a:bodyPr>
          <a:p>
            <a:pPr algn="ctr"/>
            <a:r>
              <a:rPr lang="id-ID" altLang="en-US" sz="2400"/>
              <a:t>Kontrol kebijakan</a:t>
            </a:r>
            <a:endParaRPr lang="id-ID" altLang="en-US" sz="2400"/>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par>
                                <p:cTn id="13" presetID="24"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to="" calcmode="lin" valueType="num">
                                      <p:cBhvr>
                                        <p:cTn id="15" dur="1" fill="hold"/>
                                        <p:tgtEl>
                                          <p:spTgt spid="5"/>
                                        </p:tgtEl>
                                      </p:cBhvr>
                                    </p:anim>
                                  </p:childTnLst>
                                </p:cTn>
                              </p:par>
                              <p:par>
                                <p:cTn id="16" presetID="24"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to="" calcmode="lin" valueType="num">
                                      <p:cBhvr>
                                        <p:cTn id="18" dur="1" fill="hold"/>
                                        <p:tgtEl>
                                          <p:spTgt spid="7"/>
                                        </p:tgtEl>
                                      </p:cBhvr>
                                    </p:anim>
                                  </p:childTnLst>
                                </p:cTn>
                              </p:par>
                              <p:par>
                                <p:cTn id="19" presetID="24"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to="" calcmode="lin" valueType="num">
                                      <p:cBhvr>
                                        <p:cTn id="21" dur="1" fill="hold"/>
                                        <p:tgtEl>
                                          <p:spTgt spid="8"/>
                                        </p:tgtEl>
                                      </p:cBhvr>
                                    </p:anim>
                                  </p:childTnLst>
                                </p:cTn>
                              </p:par>
                              <p:par>
                                <p:cTn id="22" presetID="24"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to="" calcmode="lin" valueType="num">
                                      <p:cBhvr>
                                        <p:cTn id="24" dur="1" fill="hold"/>
                                        <p:tgtEl>
                                          <p:spTgt spid="9"/>
                                        </p:tgtEl>
                                      </p:cBhvr>
                                    </p:anim>
                                  </p:childTnLst>
                                </p:cTn>
                              </p:par>
                              <p:par>
                                <p:cTn id="25" presetID="24"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to="" calcmode="lin" valueType="num">
                                      <p:cBhvr>
                                        <p:cTn id="27" dur="1" fill="hold"/>
                                        <p:tgtEl>
                                          <p:spTgt spid="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id-ID" altLang="en-US" b="1"/>
              <a:t>NILAI-NILAI ANTIKORUPSI</a:t>
            </a:r>
            <a:endParaRPr lang="id-ID" altLang="en-US" b="1"/>
          </a:p>
        </p:txBody>
      </p:sp>
      <p:sp>
        <p:nvSpPr>
          <p:cNvPr id="4" name="Text Box 3"/>
          <p:cNvSpPr txBox="1"/>
          <p:nvPr/>
        </p:nvSpPr>
        <p:spPr>
          <a:xfrm>
            <a:off x="560705" y="6376670"/>
            <a:ext cx="7985760" cy="306705"/>
          </a:xfrm>
          <a:prstGeom prst="rect">
            <a:avLst/>
          </a:prstGeom>
          <a:noFill/>
        </p:spPr>
        <p:txBody>
          <a:bodyPr wrap="square" rtlCol="0">
            <a:spAutoFit/>
          </a:bodyPr>
          <a:p>
            <a:r>
              <a:rPr lang="id-ID" altLang="en-US" sz="1400">
                <a:solidFill>
                  <a:schemeClr val="bg1"/>
                </a:solidFill>
              </a:rPr>
              <a:t>Sumber: </a:t>
            </a:r>
            <a:r>
              <a:rPr lang="id-ID" altLang="en-US" sz="1400" i="1">
                <a:solidFill>
                  <a:schemeClr val="bg1"/>
                </a:solidFill>
              </a:rPr>
              <a:t>Pendidikan Anti Korupsi untuk Perguruan Tinggi. </a:t>
            </a:r>
            <a:r>
              <a:rPr lang="id-ID" altLang="en-US" sz="1400">
                <a:solidFill>
                  <a:schemeClr val="bg1"/>
                </a:solidFill>
              </a:rPr>
              <a:t>Tersedia dalam: https://aclc.kpk.go.id</a:t>
            </a:r>
            <a:endParaRPr lang="id-ID" altLang="en-US" sz="1400">
              <a:solidFill>
                <a:schemeClr val="bg1"/>
              </a:solidFill>
            </a:endParaRPr>
          </a:p>
        </p:txBody>
      </p:sp>
      <p:pic>
        <p:nvPicPr>
          <p:cNvPr id="5" name="Picture 4" descr="9b"/>
          <p:cNvPicPr>
            <a:picLocks noChangeAspect="1"/>
          </p:cNvPicPr>
          <p:nvPr/>
        </p:nvPicPr>
        <p:blipFill>
          <a:blip r:embed="rId1"/>
          <a:stretch>
            <a:fillRect/>
          </a:stretch>
        </p:blipFill>
        <p:spPr>
          <a:xfrm>
            <a:off x="560705" y="1522730"/>
            <a:ext cx="1080000" cy="1080000"/>
          </a:xfrm>
          <a:prstGeom prst="rect">
            <a:avLst/>
          </a:prstGeom>
        </p:spPr>
      </p:pic>
      <p:pic>
        <p:nvPicPr>
          <p:cNvPr id="6" name="Picture 5" descr="10b"/>
          <p:cNvPicPr>
            <a:picLocks noChangeAspect="1"/>
          </p:cNvPicPr>
          <p:nvPr/>
        </p:nvPicPr>
        <p:blipFill>
          <a:blip r:embed="rId2"/>
          <a:stretch>
            <a:fillRect/>
          </a:stretch>
        </p:blipFill>
        <p:spPr>
          <a:xfrm>
            <a:off x="7466330" y="1522730"/>
            <a:ext cx="1080000" cy="1080000"/>
          </a:xfrm>
          <a:prstGeom prst="rect">
            <a:avLst/>
          </a:prstGeom>
        </p:spPr>
      </p:pic>
      <p:pic>
        <p:nvPicPr>
          <p:cNvPr id="7" name="Picture 6" descr="11b"/>
          <p:cNvPicPr>
            <a:picLocks noChangeAspect="1"/>
          </p:cNvPicPr>
          <p:nvPr/>
        </p:nvPicPr>
        <p:blipFill>
          <a:blip r:embed="rId3"/>
          <a:stretch>
            <a:fillRect/>
          </a:stretch>
        </p:blipFill>
        <p:spPr>
          <a:xfrm>
            <a:off x="6218555" y="3140710"/>
            <a:ext cx="1080000" cy="1080000"/>
          </a:xfrm>
          <a:prstGeom prst="rect">
            <a:avLst/>
          </a:prstGeom>
        </p:spPr>
      </p:pic>
      <p:pic>
        <p:nvPicPr>
          <p:cNvPr id="8" name="Picture 7" descr="12b"/>
          <p:cNvPicPr>
            <a:picLocks noChangeAspect="1"/>
          </p:cNvPicPr>
          <p:nvPr/>
        </p:nvPicPr>
        <p:blipFill>
          <a:blip r:embed="rId4"/>
          <a:stretch>
            <a:fillRect/>
          </a:stretch>
        </p:blipFill>
        <p:spPr>
          <a:xfrm>
            <a:off x="4013200" y="3140710"/>
            <a:ext cx="1080000" cy="1080000"/>
          </a:xfrm>
          <a:prstGeom prst="rect">
            <a:avLst/>
          </a:prstGeom>
        </p:spPr>
      </p:pic>
      <p:pic>
        <p:nvPicPr>
          <p:cNvPr id="9" name="Picture 8" descr="13b"/>
          <p:cNvPicPr>
            <a:picLocks noChangeAspect="1"/>
          </p:cNvPicPr>
          <p:nvPr/>
        </p:nvPicPr>
        <p:blipFill>
          <a:blip r:embed="rId5"/>
          <a:stretch>
            <a:fillRect/>
          </a:stretch>
        </p:blipFill>
        <p:spPr>
          <a:xfrm>
            <a:off x="5138420" y="1522730"/>
            <a:ext cx="1080000" cy="1080000"/>
          </a:xfrm>
          <a:prstGeom prst="rect">
            <a:avLst/>
          </a:prstGeom>
        </p:spPr>
      </p:pic>
      <p:pic>
        <p:nvPicPr>
          <p:cNvPr id="11" name="Picture 10" descr="6b"/>
          <p:cNvPicPr>
            <a:picLocks noChangeAspect="1"/>
          </p:cNvPicPr>
          <p:nvPr/>
        </p:nvPicPr>
        <p:blipFill>
          <a:blip r:embed="rId6"/>
          <a:stretch>
            <a:fillRect/>
          </a:stretch>
        </p:blipFill>
        <p:spPr>
          <a:xfrm>
            <a:off x="1635760" y="3140710"/>
            <a:ext cx="1080000" cy="1080000"/>
          </a:xfrm>
          <a:prstGeom prst="rect">
            <a:avLst/>
          </a:prstGeom>
        </p:spPr>
      </p:pic>
      <p:pic>
        <p:nvPicPr>
          <p:cNvPr id="12" name="Picture 11" descr="7b"/>
          <p:cNvPicPr>
            <a:picLocks noChangeAspect="1"/>
          </p:cNvPicPr>
          <p:nvPr/>
        </p:nvPicPr>
        <p:blipFill>
          <a:blip r:embed="rId7"/>
          <a:stretch>
            <a:fillRect/>
          </a:stretch>
        </p:blipFill>
        <p:spPr>
          <a:xfrm>
            <a:off x="2715895" y="1445260"/>
            <a:ext cx="1080000" cy="1080000"/>
          </a:xfrm>
          <a:prstGeom prst="rect">
            <a:avLst/>
          </a:prstGeom>
        </p:spPr>
      </p:pic>
      <p:pic>
        <p:nvPicPr>
          <p:cNvPr id="13" name="Picture 12" descr="8b"/>
          <p:cNvPicPr>
            <a:picLocks noChangeAspect="1"/>
          </p:cNvPicPr>
          <p:nvPr/>
        </p:nvPicPr>
        <p:blipFill>
          <a:blip r:embed="rId8"/>
          <a:stretch>
            <a:fillRect/>
          </a:stretch>
        </p:blipFill>
        <p:spPr>
          <a:xfrm>
            <a:off x="2715895" y="4737100"/>
            <a:ext cx="1080000" cy="1080000"/>
          </a:xfrm>
          <a:prstGeom prst="rect">
            <a:avLst/>
          </a:prstGeom>
        </p:spPr>
      </p:pic>
      <p:sp>
        <p:nvSpPr>
          <p:cNvPr id="15" name="Text Box 14"/>
          <p:cNvSpPr txBox="1"/>
          <p:nvPr/>
        </p:nvSpPr>
        <p:spPr>
          <a:xfrm>
            <a:off x="370840" y="2741930"/>
            <a:ext cx="1459865" cy="398780"/>
          </a:xfrm>
          <a:prstGeom prst="rect">
            <a:avLst/>
          </a:prstGeom>
          <a:noFill/>
        </p:spPr>
        <p:txBody>
          <a:bodyPr wrap="square" rtlCol="0">
            <a:spAutoFit/>
          </a:bodyPr>
          <a:p>
            <a:pPr algn="ctr"/>
            <a:r>
              <a:rPr lang="id-ID" altLang="en-US" sz="2000"/>
              <a:t>Kejujuran</a:t>
            </a:r>
            <a:endParaRPr lang="id-ID" altLang="en-US" sz="2000"/>
          </a:p>
        </p:txBody>
      </p:sp>
      <p:sp>
        <p:nvSpPr>
          <p:cNvPr id="16" name="Text Box 15"/>
          <p:cNvSpPr txBox="1"/>
          <p:nvPr/>
        </p:nvSpPr>
        <p:spPr>
          <a:xfrm>
            <a:off x="2459990" y="2741930"/>
            <a:ext cx="1592580" cy="398780"/>
          </a:xfrm>
          <a:prstGeom prst="rect">
            <a:avLst/>
          </a:prstGeom>
          <a:noFill/>
        </p:spPr>
        <p:txBody>
          <a:bodyPr wrap="square" rtlCol="0">
            <a:spAutoFit/>
          </a:bodyPr>
          <a:p>
            <a:pPr algn="ctr"/>
            <a:r>
              <a:rPr lang="id-ID" altLang="en-US" sz="2000"/>
              <a:t>Kepedulian</a:t>
            </a:r>
            <a:endParaRPr lang="id-ID" altLang="en-US" sz="2000"/>
          </a:p>
        </p:txBody>
      </p:sp>
      <p:sp>
        <p:nvSpPr>
          <p:cNvPr id="17" name="Text Box 16"/>
          <p:cNvSpPr txBox="1"/>
          <p:nvPr/>
        </p:nvSpPr>
        <p:spPr>
          <a:xfrm>
            <a:off x="4744720" y="2741930"/>
            <a:ext cx="1867535" cy="398780"/>
          </a:xfrm>
          <a:prstGeom prst="rect">
            <a:avLst/>
          </a:prstGeom>
          <a:noFill/>
        </p:spPr>
        <p:txBody>
          <a:bodyPr wrap="square" rtlCol="0">
            <a:spAutoFit/>
          </a:bodyPr>
          <a:p>
            <a:pPr algn="ctr"/>
            <a:r>
              <a:rPr lang="id-ID" altLang="en-US" sz="2000"/>
              <a:t>Kemandirian</a:t>
            </a:r>
            <a:endParaRPr lang="id-ID" altLang="en-US" sz="2000"/>
          </a:p>
        </p:txBody>
      </p:sp>
      <p:sp>
        <p:nvSpPr>
          <p:cNvPr id="18" name="Text Box 17"/>
          <p:cNvSpPr txBox="1"/>
          <p:nvPr/>
        </p:nvSpPr>
        <p:spPr>
          <a:xfrm>
            <a:off x="7199630" y="2741930"/>
            <a:ext cx="1636395" cy="398780"/>
          </a:xfrm>
          <a:prstGeom prst="rect">
            <a:avLst/>
          </a:prstGeom>
          <a:noFill/>
        </p:spPr>
        <p:txBody>
          <a:bodyPr wrap="square" rtlCol="0">
            <a:spAutoFit/>
          </a:bodyPr>
          <a:p>
            <a:pPr algn="ctr"/>
            <a:r>
              <a:rPr lang="id-ID" altLang="en-US" sz="2000"/>
              <a:t>Kedisiplinan</a:t>
            </a:r>
            <a:endParaRPr lang="id-ID" altLang="en-US" sz="2000"/>
          </a:p>
        </p:txBody>
      </p:sp>
      <p:sp>
        <p:nvSpPr>
          <p:cNvPr id="19" name="Text Box 18"/>
          <p:cNvSpPr txBox="1"/>
          <p:nvPr/>
        </p:nvSpPr>
        <p:spPr>
          <a:xfrm>
            <a:off x="1054100" y="4220845"/>
            <a:ext cx="2254250" cy="398780"/>
          </a:xfrm>
          <a:prstGeom prst="rect">
            <a:avLst/>
          </a:prstGeom>
          <a:noFill/>
        </p:spPr>
        <p:txBody>
          <a:bodyPr wrap="square" rtlCol="0">
            <a:spAutoFit/>
          </a:bodyPr>
          <a:p>
            <a:pPr algn="ctr"/>
            <a:r>
              <a:rPr lang="id-ID" altLang="en-US" sz="2000"/>
              <a:t>Tanggung jawab</a:t>
            </a:r>
            <a:endParaRPr lang="id-ID" altLang="en-US" sz="2000"/>
          </a:p>
        </p:txBody>
      </p:sp>
      <p:sp>
        <p:nvSpPr>
          <p:cNvPr id="20" name="Text Box 19"/>
          <p:cNvSpPr txBox="1"/>
          <p:nvPr/>
        </p:nvSpPr>
        <p:spPr>
          <a:xfrm>
            <a:off x="3842385" y="4258310"/>
            <a:ext cx="1459865" cy="398780"/>
          </a:xfrm>
          <a:prstGeom prst="rect">
            <a:avLst/>
          </a:prstGeom>
          <a:noFill/>
        </p:spPr>
        <p:txBody>
          <a:bodyPr wrap="square" rtlCol="0">
            <a:spAutoFit/>
          </a:bodyPr>
          <a:p>
            <a:pPr algn="ctr"/>
            <a:r>
              <a:rPr lang="id-ID" altLang="en-US" sz="2000"/>
              <a:t>Kerja keras</a:t>
            </a:r>
            <a:endParaRPr lang="id-ID" altLang="en-US" sz="2000"/>
          </a:p>
        </p:txBody>
      </p:sp>
      <p:sp>
        <p:nvSpPr>
          <p:cNvPr id="21" name="Text Box 20"/>
          <p:cNvSpPr txBox="1"/>
          <p:nvPr/>
        </p:nvSpPr>
        <p:spPr>
          <a:xfrm>
            <a:off x="6028690" y="4258310"/>
            <a:ext cx="1459865" cy="398780"/>
          </a:xfrm>
          <a:prstGeom prst="rect">
            <a:avLst/>
          </a:prstGeom>
          <a:noFill/>
        </p:spPr>
        <p:txBody>
          <a:bodyPr wrap="square" rtlCol="0">
            <a:spAutoFit/>
          </a:bodyPr>
          <a:p>
            <a:pPr algn="ctr"/>
            <a:r>
              <a:rPr lang="id-ID" altLang="en-US" sz="2000"/>
              <a:t>Sederhana</a:t>
            </a:r>
            <a:endParaRPr lang="id-ID" altLang="en-US" sz="2000"/>
          </a:p>
        </p:txBody>
      </p:sp>
      <p:sp>
        <p:nvSpPr>
          <p:cNvPr id="22" name="Text Box 21"/>
          <p:cNvSpPr txBox="1"/>
          <p:nvPr/>
        </p:nvSpPr>
        <p:spPr>
          <a:xfrm>
            <a:off x="2371090" y="5737225"/>
            <a:ext cx="1614805" cy="398780"/>
          </a:xfrm>
          <a:prstGeom prst="rect">
            <a:avLst/>
          </a:prstGeom>
          <a:noFill/>
        </p:spPr>
        <p:txBody>
          <a:bodyPr wrap="square" rtlCol="0">
            <a:spAutoFit/>
          </a:bodyPr>
          <a:p>
            <a:pPr algn="ctr"/>
            <a:r>
              <a:rPr lang="id-ID" altLang="en-US" sz="2000"/>
              <a:t>Keberanian</a:t>
            </a:r>
            <a:endParaRPr lang="id-ID" altLang="en-US" sz="2000"/>
          </a:p>
        </p:txBody>
      </p:sp>
      <p:sp>
        <p:nvSpPr>
          <p:cNvPr id="23" name="Text Box 22"/>
          <p:cNvSpPr txBox="1"/>
          <p:nvPr/>
        </p:nvSpPr>
        <p:spPr>
          <a:xfrm>
            <a:off x="4948555" y="5817235"/>
            <a:ext cx="1459865" cy="398780"/>
          </a:xfrm>
          <a:prstGeom prst="rect">
            <a:avLst/>
          </a:prstGeom>
          <a:noFill/>
        </p:spPr>
        <p:txBody>
          <a:bodyPr wrap="square" rtlCol="0">
            <a:spAutoFit/>
          </a:bodyPr>
          <a:p>
            <a:pPr algn="ctr"/>
            <a:r>
              <a:rPr lang="id-ID" altLang="en-US" sz="2000"/>
              <a:t>Keadilan</a:t>
            </a:r>
            <a:endParaRPr lang="id-ID" altLang="en-US" sz="2000"/>
          </a:p>
        </p:txBody>
      </p:sp>
      <p:pic>
        <p:nvPicPr>
          <p:cNvPr id="25" name="Picture 24" descr="14b"/>
          <p:cNvPicPr>
            <a:picLocks noChangeAspect="1"/>
          </p:cNvPicPr>
          <p:nvPr/>
        </p:nvPicPr>
        <p:blipFill>
          <a:blip r:embed="rId9"/>
          <a:stretch>
            <a:fillRect/>
          </a:stretch>
        </p:blipFill>
        <p:spPr>
          <a:xfrm>
            <a:off x="5138420" y="4737100"/>
            <a:ext cx="1080000" cy="108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newsflash/>
      </p:transition>
    </mc:Choice>
    <mc:Fallback>
      <p:transition>
        <p:newsfla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par>
                                <p:cTn id="13" presetID="24"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to="" calcmode="lin" valueType="num">
                                      <p:cBhvr>
                                        <p:cTn id="15" dur="1" fill="hold"/>
                                        <p:tgtEl>
                                          <p:spTgt spid="5"/>
                                        </p:tgtEl>
                                      </p:cBhvr>
                                    </p:anim>
                                  </p:childTnLst>
                                </p:cTn>
                              </p:par>
                              <p:par>
                                <p:cTn id="16" presetID="24"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 to="" calcmode="lin" valueType="num">
                                      <p:cBhvr>
                                        <p:cTn id="18" dur="1" fill="hold"/>
                                        <p:tgtEl>
                                          <p:spTgt spid="6"/>
                                        </p:tgtEl>
                                      </p:cBhvr>
                                    </p:anim>
                                  </p:childTnLst>
                                </p:cTn>
                              </p:par>
                              <p:par>
                                <p:cTn id="19" presetID="24"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to="" calcmode="lin" valueType="num">
                                      <p:cBhvr>
                                        <p:cTn id="21" dur="1" fill="hold"/>
                                        <p:tgtEl>
                                          <p:spTgt spid="7"/>
                                        </p:tgtEl>
                                      </p:cBhvr>
                                    </p:anim>
                                  </p:childTnLst>
                                </p:cTn>
                              </p:par>
                              <p:par>
                                <p:cTn id="22" presetID="24"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 to="" calcmode="lin" valueType="num">
                                      <p:cBhvr>
                                        <p:cTn id="24" dur="1" fill="hold"/>
                                        <p:tgtEl>
                                          <p:spTgt spid="8"/>
                                        </p:tgtEl>
                                      </p:cBhvr>
                                    </p:anim>
                                  </p:childTnLst>
                                </p:cTn>
                              </p:par>
                              <p:par>
                                <p:cTn id="25" presetID="24"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to="" calcmode="lin" valueType="num">
                                      <p:cBhvr>
                                        <p:cTn id="27" dur="1" fill="hold"/>
                                        <p:tgtEl>
                                          <p:spTgt spid="9"/>
                                        </p:tgtEl>
                                      </p:cBhvr>
                                    </p:anim>
                                  </p:childTnLst>
                                </p:cTn>
                              </p:par>
                              <p:par>
                                <p:cTn id="28" presetID="24"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 to="" calcmode="lin" valueType="num">
                                      <p:cBhvr>
                                        <p:cTn id="30" dur="1" fill="hold"/>
                                        <p:tgtEl>
                                          <p:spTgt spid="11"/>
                                        </p:tgtEl>
                                      </p:cBhvr>
                                    </p:anim>
                                  </p:childTnLst>
                                </p:cTn>
                              </p:par>
                              <p:par>
                                <p:cTn id="31" presetID="24"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 to="" calcmode="lin" valueType="num">
                                      <p:cBhvr>
                                        <p:cTn id="33" dur="1" fill="hold"/>
                                        <p:tgtEl>
                                          <p:spTgt spid="12"/>
                                        </p:tgtEl>
                                      </p:cBhvr>
                                    </p:anim>
                                  </p:childTnLst>
                                </p:cTn>
                              </p:par>
                              <p:par>
                                <p:cTn id="34" presetID="24"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 to="" calcmode="lin" valueType="num">
                                      <p:cBhvr>
                                        <p:cTn id="36" dur="1" fill="hold"/>
                                        <p:tgtEl>
                                          <p:spTgt spid="13"/>
                                        </p:tgtEl>
                                      </p:cBhvr>
                                    </p:anim>
                                  </p:childTnLst>
                                </p:cTn>
                              </p:par>
                              <p:par>
                                <p:cTn id="37" presetID="24"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 to="" calcmode="lin" valueType="num">
                                      <p:cBhvr>
                                        <p:cTn id="39" dur="1" fill="hold"/>
                                        <p:tgtEl>
                                          <p:spTgt spid="2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695" y="2933700"/>
            <a:ext cx="2742565" cy="990600"/>
          </a:xfrm>
        </p:spPr>
        <p:txBody>
          <a:bodyPr/>
          <a:lstStyle/>
          <a:p>
            <a:r>
              <a:rPr lang="id-ID" altLang="en-US" sz="2400" b="1" dirty="0"/>
              <a:t>TUJUAN PENDIDIKAN ANTIKORUPSI</a:t>
            </a:r>
            <a:endParaRPr lang="id-ID" altLang="en-US" sz="2400" b="1" dirty="0"/>
          </a:p>
        </p:txBody>
      </p:sp>
      <p:sp>
        <p:nvSpPr>
          <p:cNvPr id="3" name="Content Placeholder 2"/>
          <p:cNvSpPr>
            <a:spLocks noGrp="1"/>
          </p:cNvSpPr>
          <p:nvPr>
            <p:ph sz="quarter" idx="1"/>
          </p:nvPr>
        </p:nvSpPr>
        <p:spPr>
          <a:xfrm>
            <a:off x="2968625" y="685800"/>
            <a:ext cx="5794375" cy="4704080"/>
          </a:xfrm>
        </p:spPr>
        <p:txBody>
          <a:bodyPr>
            <a:normAutofit lnSpcReduction="20000"/>
          </a:bodyPr>
          <a:lstStyle/>
          <a:p>
            <a:pPr marL="0" indent="0" algn="just">
              <a:lnSpc>
                <a:spcPct val="150000"/>
              </a:lnSpc>
              <a:buNone/>
            </a:pPr>
            <a:r>
              <a:rPr lang="en-US" dirty="0"/>
              <a:t>1. </a:t>
            </a:r>
            <a:r>
              <a:rPr lang="en-US" dirty="0" err="1"/>
              <a:t>Pembentukan</a:t>
            </a:r>
            <a:r>
              <a:rPr lang="en-US" dirty="0"/>
              <a:t> </a:t>
            </a:r>
            <a:r>
              <a:rPr lang="en-US" dirty="0" err="1"/>
              <a:t>pengetahuan</a:t>
            </a:r>
            <a:r>
              <a:rPr lang="en-US" dirty="0"/>
              <a:t> </a:t>
            </a:r>
            <a:r>
              <a:rPr lang="en-US" dirty="0" err="1"/>
              <a:t>dan</a:t>
            </a:r>
            <a:r>
              <a:rPr lang="en-US" dirty="0"/>
              <a:t> </a:t>
            </a:r>
            <a:r>
              <a:rPr lang="en-US" dirty="0" err="1"/>
              <a:t>pemahaman</a:t>
            </a:r>
            <a:r>
              <a:rPr lang="en-US" dirty="0"/>
              <a:t>  </a:t>
            </a:r>
            <a:r>
              <a:rPr lang="en-US" dirty="0" err="1"/>
              <a:t>mengenai</a:t>
            </a:r>
            <a:r>
              <a:rPr lang="en-US" dirty="0"/>
              <a:t> </a:t>
            </a:r>
            <a:r>
              <a:rPr lang="en-US" dirty="0" err="1"/>
              <a:t>bentuk</a:t>
            </a:r>
            <a:r>
              <a:rPr lang="en-US" dirty="0"/>
              <a:t> </a:t>
            </a:r>
            <a:r>
              <a:rPr lang="en-US" dirty="0" err="1"/>
              <a:t>korupsi</a:t>
            </a:r>
            <a:r>
              <a:rPr lang="en-US" dirty="0"/>
              <a:t> </a:t>
            </a:r>
            <a:r>
              <a:rPr lang="en-US" dirty="0" err="1"/>
              <a:t>dan</a:t>
            </a:r>
            <a:r>
              <a:rPr lang="en-US" dirty="0"/>
              <a:t> </a:t>
            </a:r>
            <a:r>
              <a:rPr lang="en-US" dirty="0" err="1"/>
              <a:t>aspekaspeknya</a:t>
            </a:r>
            <a:r>
              <a:rPr lang="en-US" dirty="0"/>
              <a:t> </a:t>
            </a:r>
            <a:endParaRPr lang="en-US" dirty="0" smtClean="0"/>
          </a:p>
          <a:p>
            <a:pPr marL="0" indent="0" algn="just">
              <a:lnSpc>
                <a:spcPct val="150000"/>
              </a:lnSpc>
              <a:buNone/>
            </a:pPr>
            <a:r>
              <a:rPr lang="en-US" dirty="0" smtClean="0"/>
              <a:t>2</a:t>
            </a:r>
            <a:r>
              <a:rPr lang="en-US" dirty="0"/>
              <a:t>. </a:t>
            </a:r>
            <a:r>
              <a:rPr lang="en-US" dirty="0" err="1"/>
              <a:t>Pengubahan</a:t>
            </a:r>
            <a:r>
              <a:rPr lang="en-US" dirty="0"/>
              <a:t> </a:t>
            </a:r>
            <a:r>
              <a:rPr lang="en-US" dirty="0" err="1"/>
              <a:t>persepsi</a:t>
            </a:r>
            <a:r>
              <a:rPr lang="en-US" dirty="0"/>
              <a:t> </a:t>
            </a:r>
            <a:r>
              <a:rPr lang="en-US" dirty="0" err="1"/>
              <a:t>dan</a:t>
            </a:r>
            <a:r>
              <a:rPr lang="en-US" dirty="0"/>
              <a:t>  </a:t>
            </a:r>
            <a:r>
              <a:rPr lang="en-US" dirty="0" err="1"/>
              <a:t>sikap</a:t>
            </a:r>
            <a:r>
              <a:rPr lang="en-US" dirty="0"/>
              <a:t> </a:t>
            </a:r>
            <a:r>
              <a:rPr lang="en-US" dirty="0" err="1"/>
              <a:t>terhadap</a:t>
            </a:r>
            <a:r>
              <a:rPr lang="en-US" dirty="0"/>
              <a:t> </a:t>
            </a:r>
            <a:r>
              <a:rPr lang="en-US" dirty="0" err="1"/>
              <a:t>korupsi</a:t>
            </a:r>
            <a:r>
              <a:rPr lang="en-US" dirty="0"/>
              <a:t> </a:t>
            </a:r>
            <a:endParaRPr lang="en-US" dirty="0" smtClean="0"/>
          </a:p>
          <a:p>
            <a:pPr marL="0" indent="0" algn="just">
              <a:lnSpc>
                <a:spcPct val="150000"/>
              </a:lnSpc>
              <a:buNone/>
            </a:pPr>
            <a:r>
              <a:rPr lang="en-US" dirty="0" smtClean="0"/>
              <a:t>3</a:t>
            </a:r>
            <a:r>
              <a:rPr lang="en-US" dirty="0"/>
              <a:t>. </a:t>
            </a:r>
            <a:r>
              <a:rPr lang="en-US" dirty="0" err="1"/>
              <a:t>Pembentukan</a:t>
            </a:r>
            <a:r>
              <a:rPr lang="en-US" dirty="0"/>
              <a:t> </a:t>
            </a:r>
            <a:r>
              <a:rPr lang="en-US" dirty="0" err="1"/>
              <a:t>keterampilan</a:t>
            </a:r>
            <a:r>
              <a:rPr lang="en-US" dirty="0"/>
              <a:t> </a:t>
            </a:r>
            <a:r>
              <a:rPr lang="en-US" dirty="0" err="1"/>
              <a:t>dan</a:t>
            </a:r>
            <a:r>
              <a:rPr lang="en-US" dirty="0"/>
              <a:t> </a:t>
            </a:r>
            <a:r>
              <a:rPr lang="en-US" dirty="0" err="1"/>
              <a:t>kecakapan</a:t>
            </a:r>
            <a:r>
              <a:rPr lang="en-US" dirty="0"/>
              <a:t> </a:t>
            </a:r>
            <a:r>
              <a:rPr lang="en-US" dirty="0" err="1"/>
              <a:t>baru</a:t>
            </a:r>
            <a:r>
              <a:rPr lang="en-US" dirty="0"/>
              <a:t> yang </a:t>
            </a:r>
            <a:r>
              <a:rPr lang="en-US" dirty="0" err="1"/>
              <a:t>ditujukan</a:t>
            </a:r>
            <a:r>
              <a:rPr lang="en-US" dirty="0"/>
              <a:t> </a:t>
            </a:r>
            <a:r>
              <a:rPr lang="en-US" dirty="0" err="1"/>
              <a:t>untuk</a:t>
            </a:r>
            <a:r>
              <a:rPr lang="en-US" dirty="0"/>
              <a:t> </a:t>
            </a:r>
            <a:r>
              <a:rPr lang="en-US" dirty="0" err="1"/>
              <a:t>melawan</a:t>
            </a:r>
            <a:r>
              <a:rPr lang="en-US" dirty="0"/>
              <a:t> </a:t>
            </a:r>
            <a:r>
              <a:rPr lang="en-US" dirty="0" err="1"/>
              <a:t>korupsi</a:t>
            </a:r>
            <a:r>
              <a:rPr lang="en-US" dirty="0"/>
              <a:t> </a:t>
            </a:r>
            <a:endParaRPr lang="en-US" dirty="0"/>
          </a:p>
        </p:txBody>
      </p:sp>
      <p:sp>
        <p:nvSpPr>
          <p:cNvPr id="5" name="Text Box 4"/>
          <p:cNvSpPr txBox="1"/>
          <p:nvPr/>
        </p:nvSpPr>
        <p:spPr>
          <a:xfrm>
            <a:off x="7100570" y="6316345"/>
            <a:ext cx="1817370" cy="368300"/>
          </a:xfrm>
          <a:prstGeom prst="rect">
            <a:avLst/>
          </a:prstGeom>
          <a:noFill/>
        </p:spPr>
        <p:txBody>
          <a:bodyPr wrap="square" rtlCol="0">
            <a:spAutoFit/>
          </a:bodyPr>
          <a:p>
            <a:r>
              <a:rPr lang="en-US" dirty="0">
                <a:solidFill>
                  <a:schemeClr val="bg1"/>
                </a:solidFill>
                <a:sym typeface="+mn-ea"/>
              </a:rPr>
              <a:t>Dharma (2003)</a:t>
            </a:r>
            <a:endParaRPr lang="en-US" dirty="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newsflash/>
      </p:transition>
    </mc:Choice>
    <mc:Fallback>
      <p:transition>
        <p:newsflash/>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630" y="709930"/>
            <a:ext cx="7772400" cy="1281430"/>
          </a:xfrm>
        </p:spPr>
        <p:txBody>
          <a:bodyPr/>
          <a:lstStyle/>
          <a:p>
            <a:r>
              <a:rPr lang="id-ID" altLang="en-US" b="1" dirty="0" err="1" smtClean="0"/>
              <a:t>KESIMPULAN</a:t>
            </a:r>
            <a:endParaRPr lang="id-ID" altLang="en-US" b="1" dirty="0"/>
          </a:p>
        </p:txBody>
      </p:sp>
      <p:sp>
        <p:nvSpPr>
          <p:cNvPr id="5" name="Text Box 4"/>
          <p:cNvSpPr txBox="1"/>
          <p:nvPr/>
        </p:nvSpPr>
        <p:spPr>
          <a:xfrm>
            <a:off x="600393" y="2821305"/>
            <a:ext cx="7943215" cy="2861310"/>
          </a:xfrm>
          <a:prstGeom prst="rect">
            <a:avLst/>
          </a:prstGeom>
          <a:noFill/>
        </p:spPr>
        <p:txBody>
          <a:bodyPr wrap="square" rtlCol="0">
            <a:spAutoFit/>
          </a:bodyPr>
          <a:p>
            <a:pPr algn="just">
              <a:lnSpc>
                <a:spcPct val="150000"/>
              </a:lnSpc>
            </a:pPr>
            <a:r>
              <a:rPr lang="en-US" sz="2000"/>
              <a:t>Pendidikan antikorupsi adalah rangkaian usaha sadar dan terencana untuk mencegah tindakan korupsi dengan maksud memperkaya diri sendiri maupun orang lain.  Melalui pendidikan antikorupsi diharapkan generasi masa depan memiliki karakter antikorupsi sekaligus membebaskan negara Indonesia dari angka korupsi yang tinggi</a:t>
            </a:r>
            <a:endParaRPr lang="en-US" sz="2000"/>
          </a:p>
        </p:txBody>
      </p:sp>
    </p:spTree>
  </p:cSld>
  <p:clrMapOvr>
    <a:masterClrMapping/>
  </p:clrMapOvr>
  <mc:AlternateContent xmlns:mc="http://schemas.openxmlformats.org/markup-compatibility/2006">
    <mc:Choice xmlns:p14="http://schemas.microsoft.com/office/powerpoint/2010/main" Requires="p14">
      <p:transition p14:dur="500">
        <p:newsflash/>
      </p:transition>
    </mc:Choice>
    <mc:Fallback>
      <p:transition>
        <p:newsflash/>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77813" y="2941320"/>
            <a:ext cx="8729980" cy="1106805"/>
          </a:xfrm>
          <a:prstGeom prst="rect">
            <a:avLst/>
          </a:prstGeom>
          <a:noFill/>
        </p:spPr>
        <p:txBody>
          <a:bodyPr wrap="square" rtlCol="0">
            <a:spAutoFit/>
          </a:bodyPr>
          <a:p>
            <a:r>
              <a:rPr lang="id-ID" altLang="en-US" sz="6600">
                <a:ln>
                  <a:solidFill>
                    <a:schemeClr val="tx2"/>
                  </a:solidFill>
                </a:ln>
                <a:noFill/>
              </a:rPr>
              <a:t>T E R I M A   K A S I H</a:t>
            </a:r>
            <a:endParaRPr lang="id-ID" altLang="en-US" sz="6600">
              <a:ln>
                <a:solidFill>
                  <a:schemeClr val="tx2"/>
                </a:solidFill>
              </a:ln>
              <a:noFill/>
            </a:endParaRPr>
          </a:p>
        </p:txBody>
      </p:sp>
      <p:pic>
        <p:nvPicPr>
          <p:cNvPr id="8" name="Picture 7" descr="Picture1"/>
          <p:cNvPicPr>
            <a:picLocks noChangeAspect="1"/>
          </p:cNvPicPr>
          <p:nvPr/>
        </p:nvPicPr>
        <p:blipFill>
          <a:blip r:embed="rId1">
            <a:lum bright="24000"/>
          </a:blip>
          <a:srcRect b="38580"/>
          <a:stretch>
            <a:fillRect/>
          </a:stretch>
        </p:blipFill>
        <p:spPr>
          <a:xfrm>
            <a:off x="274955" y="2259965"/>
            <a:ext cx="8735695" cy="681355"/>
          </a:xfrm>
          <a:prstGeom prst="rect">
            <a:avLst/>
          </a:prstGeom>
        </p:spPr>
      </p:pic>
      <p:pic>
        <p:nvPicPr>
          <p:cNvPr id="9" name="Picture 8" descr="Picture1"/>
          <p:cNvPicPr>
            <a:picLocks noChangeAspect="1"/>
          </p:cNvPicPr>
          <p:nvPr/>
        </p:nvPicPr>
        <p:blipFill>
          <a:blip r:embed="rId1">
            <a:lum bright="12000"/>
          </a:blip>
          <a:srcRect b="30223"/>
          <a:stretch>
            <a:fillRect/>
          </a:stretch>
        </p:blipFill>
        <p:spPr>
          <a:xfrm>
            <a:off x="274955" y="2530475"/>
            <a:ext cx="8735695" cy="774065"/>
          </a:xfrm>
          <a:prstGeom prst="rect">
            <a:avLst/>
          </a:prstGeom>
        </p:spPr>
      </p:pic>
      <p:pic>
        <p:nvPicPr>
          <p:cNvPr id="10" name="Picture 9" descr="Picture1"/>
          <p:cNvPicPr>
            <a:picLocks noChangeAspect="1"/>
          </p:cNvPicPr>
          <p:nvPr/>
        </p:nvPicPr>
        <p:blipFill>
          <a:blip r:embed="rId1">
            <a:lum bright="48000"/>
          </a:blip>
          <a:srcRect b="50086"/>
          <a:stretch>
            <a:fillRect/>
          </a:stretch>
        </p:blipFill>
        <p:spPr>
          <a:xfrm>
            <a:off x="274955" y="2052955"/>
            <a:ext cx="8735695" cy="553720"/>
          </a:xfrm>
          <a:prstGeom prst="rect">
            <a:avLst/>
          </a:prstGeom>
        </p:spPr>
      </p:pic>
      <p:pic>
        <p:nvPicPr>
          <p:cNvPr id="11" name="Picture 10" descr="Picture1"/>
          <p:cNvPicPr>
            <a:picLocks noChangeAspect="1"/>
          </p:cNvPicPr>
          <p:nvPr/>
        </p:nvPicPr>
        <p:blipFill>
          <a:blip r:embed="rId1">
            <a:lum bright="54000"/>
          </a:blip>
          <a:srcRect b="61706"/>
          <a:stretch>
            <a:fillRect/>
          </a:stretch>
        </p:blipFill>
        <p:spPr>
          <a:xfrm>
            <a:off x="274955" y="1835150"/>
            <a:ext cx="8735695" cy="424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orient="vert" idx="1"/>
          </p:nvPr>
        </p:nvSpPr>
        <p:spPr>
          <a:xfrm rot="16200000">
            <a:off x="454025" y="453390"/>
            <a:ext cx="6255385" cy="5821680"/>
          </a:xfrm>
        </p:spPr>
        <p:txBody>
          <a:bodyPr/>
          <a:p>
            <a:endParaRPr lang="en-US"/>
          </a:p>
        </p:txBody>
      </p:sp>
      <p:sp>
        <p:nvSpPr>
          <p:cNvPr id="9" name="Text Box 8"/>
          <p:cNvSpPr txBox="1"/>
          <p:nvPr/>
        </p:nvSpPr>
        <p:spPr>
          <a:xfrm>
            <a:off x="7420610" y="1016000"/>
            <a:ext cx="1276985" cy="4399915"/>
          </a:xfrm>
          <a:prstGeom prst="rect">
            <a:avLst/>
          </a:prstGeom>
          <a:noFill/>
        </p:spPr>
        <p:txBody>
          <a:bodyPr wrap="square" rtlCol="0">
            <a:spAutoFit/>
          </a:bodyPr>
          <a:p>
            <a:pPr algn="ctr"/>
            <a:r>
              <a:rPr lang="id-ID" altLang="en-US" sz="2800" b="1">
                <a:solidFill>
                  <a:schemeClr val="accent2"/>
                </a:solidFill>
                <a:effectLst>
                  <a:outerShdw blurRad="38100" dist="38100" dir="2700000" algn="tl">
                    <a:srgbClr val="000000">
                      <a:alpha val="43137"/>
                    </a:srgbClr>
                  </a:outerShdw>
                </a:effectLst>
              </a:rPr>
              <a:t>P</a:t>
            </a:r>
            <a:endParaRPr lang="id-ID" altLang="en-US" sz="2800" b="1">
              <a:solidFill>
                <a:schemeClr val="accent2"/>
              </a:solidFill>
              <a:effectLst>
                <a:outerShdw blurRad="38100" dist="38100" dir="2700000" algn="tl">
                  <a:srgbClr val="000000">
                    <a:alpha val="43137"/>
                  </a:srgbClr>
                </a:outerShdw>
              </a:effectLst>
            </a:endParaRPr>
          </a:p>
          <a:p>
            <a:pPr algn="ctr"/>
            <a:r>
              <a:rPr lang="id-ID" altLang="en-US" sz="2800" b="1">
                <a:solidFill>
                  <a:schemeClr val="accent2"/>
                </a:solidFill>
                <a:effectLst>
                  <a:outerShdw blurRad="38100" dist="38100" dir="2700000" algn="tl">
                    <a:srgbClr val="000000">
                      <a:alpha val="43137"/>
                    </a:srgbClr>
                  </a:outerShdw>
                </a:effectLst>
              </a:rPr>
              <a:t>E</a:t>
            </a:r>
            <a:endParaRPr lang="id-ID" altLang="en-US" sz="2800" b="1">
              <a:solidFill>
                <a:schemeClr val="accent2"/>
              </a:solidFill>
              <a:effectLst>
                <a:outerShdw blurRad="38100" dist="38100" dir="2700000" algn="tl">
                  <a:srgbClr val="000000">
                    <a:alpha val="43137"/>
                  </a:srgbClr>
                </a:outerShdw>
              </a:effectLst>
            </a:endParaRPr>
          </a:p>
          <a:p>
            <a:pPr algn="ctr"/>
            <a:r>
              <a:rPr lang="id-ID" altLang="en-US" sz="2800" b="1">
                <a:solidFill>
                  <a:schemeClr val="accent2"/>
                </a:solidFill>
                <a:effectLst>
                  <a:outerShdw blurRad="38100" dist="38100" dir="2700000" algn="tl">
                    <a:srgbClr val="000000">
                      <a:alpha val="43137"/>
                    </a:srgbClr>
                  </a:outerShdw>
                </a:effectLst>
              </a:rPr>
              <a:t>R</a:t>
            </a:r>
            <a:endParaRPr lang="id-ID" altLang="en-US" sz="2800" b="1">
              <a:solidFill>
                <a:schemeClr val="accent2"/>
              </a:solidFill>
              <a:effectLst>
                <a:outerShdw blurRad="38100" dist="38100" dir="2700000" algn="tl">
                  <a:srgbClr val="000000">
                    <a:alpha val="43137"/>
                  </a:srgbClr>
                </a:outerShdw>
              </a:effectLst>
            </a:endParaRPr>
          </a:p>
          <a:p>
            <a:pPr algn="ctr"/>
            <a:r>
              <a:rPr lang="id-ID" altLang="en-US" sz="2800" b="1">
                <a:solidFill>
                  <a:schemeClr val="accent2"/>
                </a:solidFill>
                <a:effectLst>
                  <a:outerShdw blurRad="38100" dist="38100" dir="2700000" algn="tl">
                    <a:srgbClr val="000000">
                      <a:alpha val="43137"/>
                    </a:srgbClr>
                  </a:outerShdw>
                </a:effectLst>
              </a:rPr>
              <a:t>T</a:t>
            </a:r>
            <a:endParaRPr lang="id-ID" altLang="en-US" sz="2800" b="1">
              <a:solidFill>
                <a:schemeClr val="accent2"/>
              </a:solidFill>
              <a:effectLst>
                <a:outerShdw blurRad="38100" dist="38100" dir="2700000" algn="tl">
                  <a:srgbClr val="000000">
                    <a:alpha val="43137"/>
                  </a:srgbClr>
                </a:outerShdw>
              </a:effectLst>
            </a:endParaRPr>
          </a:p>
          <a:p>
            <a:pPr algn="ctr"/>
            <a:r>
              <a:rPr lang="id-ID" altLang="en-US" sz="2800" b="1">
                <a:solidFill>
                  <a:schemeClr val="accent2"/>
                </a:solidFill>
                <a:effectLst>
                  <a:outerShdw blurRad="38100" dist="38100" dir="2700000" algn="tl">
                    <a:srgbClr val="000000">
                      <a:alpha val="43137"/>
                    </a:srgbClr>
                  </a:outerShdw>
                </a:effectLst>
              </a:rPr>
              <a:t>A</a:t>
            </a:r>
            <a:endParaRPr lang="id-ID" altLang="en-US" sz="2800" b="1">
              <a:solidFill>
                <a:schemeClr val="accent2"/>
              </a:solidFill>
              <a:effectLst>
                <a:outerShdw blurRad="38100" dist="38100" dir="2700000" algn="tl">
                  <a:srgbClr val="000000">
                    <a:alpha val="43137"/>
                  </a:srgbClr>
                </a:outerShdw>
              </a:effectLst>
            </a:endParaRPr>
          </a:p>
          <a:p>
            <a:pPr algn="ctr"/>
            <a:r>
              <a:rPr lang="id-ID" altLang="en-US" sz="2800" b="1">
                <a:solidFill>
                  <a:schemeClr val="accent2"/>
                </a:solidFill>
                <a:effectLst>
                  <a:outerShdw blurRad="38100" dist="38100" dir="2700000" algn="tl">
                    <a:srgbClr val="000000">
                      <a:alpha val="43137"/>
                    </a:srgbClr>
                  </a:outerShdw>
                </a:effectLst>
              </a:rPr>
              <a:t>N</a:t>
            </a:r>
            <a:endParaRPr lang="id-ID" altLang="en-US" sz="2800" b="1">
              <a:solidFill>
                <a:schemeClr val="accent2"/>
              </a:solidFill>
              <a:effectLst>
                <a:outerShdw blurRad="38100" dist="38100" dir="2700000" algn="tl">
                  <a:srgbClr val="000000">
                    <a:alpha val="43137"/>
                  </a:srgbClr>
                </a:outerShdw>
              </a:effectLst>
            </a:endParaRPr>
          </a:p>
          <a:p>
            <a:pPr algn="ctr"/>
            <a:r>
              <a:rPr lang="id-ID" altLang="en-US" sz="2800" b="1">
                <a:solidFill>
                  <a:schemeClr val="accent2"/>
                </a:solidFill>
                <a:effectLst>
                  <a:outerShdw blurRad="38100" dist="38100" dir="2700000" algn="tl">
                    <a:srgbClr val="000000">
                      <a:alpha val="43137"/>
                    </a:srgbClr>
                  </a:outerShdw>
                </a:effectLst>
              </a:rPr>
              <a:t>Y</a:t>
            </a:r>
            <a:endParaRPr lang="id-ID" altLang="en-US" sz="2800" b="1">
              <a:solidFill>
                <a:schemeClr val="accent2"/>
              </a:solidFill>
              <a:effectLst>
                <a:outerShdw blurRad="38100" dist="38100" dir="2700000" algn="tl">
                  <a:srgbClr val="000000">
                    <a:alpha val="43137"/>
                  </a:srgbClr>
                </a:outerShdw>
              </a:effectLst>
            </a:endParaRPr>
          </a:p>
          <a:p>
            <a:pPr algn="ctr"/>
            <a:r>
              <a:rPr lang="id-ID" altLang="en-US" sz="2800" b="1">
                <a:solidFill>
                  <a:schemeClr val="accent2"/>
                </a:solidFill>
                <a:effectLst>
                  <a:outerShdw blurRad="38100" dist="38100" dir="2700000" algn="tl">
                    <a:srgbClr val="000000">
                      <a:alpha val="43137"/>
                    </a:srgbClr>
                  </a:outerShdw>
                </a:effectLst>
              </a:rPr>
              <a:t>A</a:t>
            </a:r>
            <a:endParaRPr lang="id-ID" altLang="en-US" sz="2800" b="1">
              <a:solidFill>
                <a:schemeClr val="accent2"/>
              </a:solidFill>
              <a:effectLst>
                <a:outerShdw blurRad="38100" dist="38100" dir="2700000" algn="tl">
                  <a:srgbClr val="000000">
                    <a:alpha val="43137"/>
                  </a:srgbClr>
                </a:outerShdw>
              </a:effectLst>
            </a:endParaRPr>
          </a:p>
          <a:p>
            <a:pPr algn="ctr"/>
            <a:r>
              <a:rPr lang="id-ID" altLang="en-US" sz="2800" b="1">
                <a:solidFill>
                  <a:schemeClr val="accent2"/>
                </a:solidFill>
                <a:effectLst>
                  <a:outerShdw blurRad="38100" dist="38100" dir="2700000" algn="tl">
                    <a:srgbClr val="000000">
                      <a:alpha val="43137"/>
                    </a:srgbClr>
                  </a:outerShdw>
                </a:effectLst>
              </a:rPr>
              <a:t>A</a:t>
            </a:r>
            <a:endParaRPr lang="id-ID" altLang="en-US" sz="2800" b="1">
              <a:solidFill>
                <a:schemeClr val="accent2"/>
              </a:solidFill>
              <a:effectLst>
                <a:outerShdw blurRad="38100" dist="38100" dir="2700000" algn="tl">
                  <a:srgbClr val="000000">
                    <a:alpha val="43137"/>
                  </a:srgbClr>
                </a:outerShdw>
              </a:effectLst>
            </a:endParaRPr>
          </a:p>
          <a:p>
            <a:pPr algn="ctr"/>
            <a:r>
              <a:rPr lang="id-ID" altLang="en-US" sz="2800" b="1">
                <a:solidFill>
                  <a:schemeClr val="accent2"/>
                </a:solidFill>
                <a:effectLst>
                  <a:outerShdw blurRad="38100" dist="38100" dir="2700000" algn="tl">
                    <a:srgbClr val="000000">
                      <a:alpha val="43137"/>
                    </a:srgbClr>
                  </a:outerShdw>
                </a:effectLst>
              </a:rPr>
              <a:t>N</a:t>
            </a:r>
            <a:endParaRPr lang="id-ID" altLang="en-US" sz="2800" b="1">
              <a:solidFill>
                <a:schemeClr val="accent2"/>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0</TotalTime>
  <Words>1812</Words>
  <Application>WPS Presentation</Application>
  <PresentationFormat>On-screen Show (4:3)</PresentationFormat>
  <Paragraphs>87</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SimSun</vt:lpstr>
      <vt:lpstr>Wingdings</vt:lpstr>
      <vt:lpstr>Wingdings 2</vt:lpstr>
      <vt:lpstr>Wingdings</vt:lpstr>
      <vt:lpstr>Georgia</vt:lpstr>
      <vt:lpstr>Microsoft YaHei</vt:lpstr>
      <vt:lpstr>Arial Unicode MS</vt:lpstr>
      <vt:lpstr>Calibri</vt:lpstr>
      <vt:lpstr>Times New Roman</vt:lpstr>
      <vt:lpstr>Civic</vt:lpstr>
      <vt:lpstr>Pendidikan Anti Korupsi</vt:lpstr>
      <vt:lpstr>PowerPoint 演示文稿</vt:lpstr>
      <vt:lpstr>Pengertian </vt:lpstr>
      <vt:lpstr>Prinsip-Prinsip dan Nilai</vt:lpstr>
      <vt:lpstr>PowerPoint 演示文稿</vt:lpstr>
      <vt:lpstr>Tujuan</vt:lpstr>
      <vt:lpstr>Kesimpulan</vt:lpstr>
      <vt:lpstr>PowerPoint 演示文稿</vt:lpstr>
      <vt:lpstr>Pertanyaan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Pendidikan Anti Korupsi</dc:title>
  <dc:creator>SUGENG</dc:creator>
  <cp:lastModifiedBy>ACER</cp:lastModifiedBy>
  <cp:revision>27</cp:revision>
  <dcterms:created xsi:type="dcterms:W3CDTF">2019-10-26T02:52:00Z</dcterms:created>
  <dcterms:modified xsi:type="dcterms:W3CDTF">2019-11-08T00:23:56Z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