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8" r:id="rId3"/>
    <p:sldId id="259" r:id="rId4"/>
    <p:sldId id="284" r:id="rId5"/>
    <p:sldId id="312" r:id="rId6"/>
    <p:sldId id="286" r:id="rId7"/>
    <p:sldId id="285" r:id="rId8"/>
    <p:sldId id="287" r:id="rId9"/>
    <p:sldId id="290" r:id="rId10"/>
    <p:sldId id="291" r:id="rId11"/>
    <p:sldId id="292" r:id="rId12"/>
    <p:sldId id="288" r:id="rId13"/>
    <p:sldId id="293" r:id="rId14"/>
    <p:sldId id="294" r:id="rId15"/>
    <p:sldId id="295" r:id="rId16"/>
    <p:sldId id="297" r:id="rId17"/>
    <p:sldId id="296" r:id="rId18"/>
    <p:sldId id="298" r:id="rId19"/>
    <p:sldId id="311" r:id="rId20"/>
    <p:sldId id="299" r:id="rId21"/>
    <p:sldId id="301" r:id="rId22"/>
    <p:sldId id="302" r:id="rId23"/>
    <p:sldId id="304" r:id="rId24"/>
    <p:sldId id="305" r:id="rId25"/>
    <p:sldId id="278" r:id="rId26"/>
    <p:sldId id="308" r:id="rId27"/>
    <p:sldId id="309" r:id="rId28"/>
    <p:sldId id="315" r:id="rId29"/>
    <p:sldId id="313" r:id="rId30"/>
    <p:sldId id="316" r:id="rId31"/>
    <p:sldId id="317" r:id="rId32"/>
    <p:sldId id="314" r:id="rId33"/>
    <p:sldId id="310" r:id="rId34"/>
    <p:sldId id="283" r:id="rId35"/>
  </p:sldIdLst>
  <p:sldSz cx="9144000" cy="5143500" type="screen16x9"/>
  <p:notesSz cx="6858000" cy="9144000"/>
  <p:embeddedFontLs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Merriweather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04A6EE-B28F-44FC-84C7-A1AF904CDC46}">
  <a:tblStyle styleId="{6804A6EE-B28F-44FC-84C7-A1AF904CD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05903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63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62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178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49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396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35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19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481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6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29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81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105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390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218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357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218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054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73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979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515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68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104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8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056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080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859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1de4ae0f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61de4ae0f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31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03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34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521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07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55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94667"/>
                </a:solidFill>
              </a:rPr>
              <a:t>“</a:t>
            </a:r>
            <a:endParaRPr sz="6000" b="1">
              <a:solidFill>
                <a:srgbClr val="294667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left">
  <p:cSld name="TITLE_AND_BODY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hite)">
  <p:cSld name="BLANK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8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3709805" y="2828702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OTONOMI</a:t>
            </a:r>
            <a:br>
              <a:rPr lang="en" sz="4800" dirty="0" smtClean="0"/>
            </a:br>
            <a:r>
              <a:rPr lang="en" sz="4800" dirty="0" smtClean="0"/>
              <a:t>DAERAH</a:t>
            </a:r>
            <a:endParaRPr sz="4800" dirty="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2021833" y="3108456"/>
            <a:ext cx="755766" cy="671484"/>
            <a:chOff x="5292575" y="3681900"/>
            <a:chExt cx="420150" cy="373275"/>
          </a:xfrm>
        </p:grpSpPr>
        <p:sp>
          <p:nvSpPr>
            <p:cNvPr id="105" name="Google Shape;105;p1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ASAS</a:t>
            </a:r>
            <a:br>
              <a:rPr lang="en" dirty="0" smtClean="0"/>
            </a:br>
            <a:r>
              <a:rPr lang="en" dirty="0"/>
              <a:t>PENYELENGGARAAN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OTONOMI DAERAH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08960" y="1277500"/>
            <a:ext cx="6035040" cy="43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ID" sz="2400" dirty="0" err="1">
                <a:solidFill>
                  <a:schemeClr val="bg1"/>
                </a:solidFill>
              </a:rPr>
              <a:t>Pemberian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wewenang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oleh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pemerintah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pusat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kepada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alat-alat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kelengkapan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pemerintah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pusat</a:t>
            </a:r>
            <a:r>
              <a:rPr lang="en-ID" sz="2400" dirty="0">
                <a:solidFill>
                  <a:schemeClr val="bg1"/>
                </a:solidFill>
              </a:rPr>
              <a:t> yang </a:t>
            </a:r>
            <a:r>
              <a:rPr lang="en-ID" sz="2400" dirty="0" err="1">
                <a:solidFill>
                  <a:schemeClr val="bg1"/>
                </a:solidFill>
              </a:rPr>
              <a:t>ada</a:t>
            </a:r>
            <a:r>
              <a:rPr lang="en-ID" sz="2400" dirty="0">
                <a:solidFill>
                  <a:schemeClr val="bg1"/>
                </a:solidFill>
              </a:rPr>
              <a:t> di </a:t>
            </a:r>
            <a:r>
              <a:rPr lang="en-ID" sz="2400" dirty="0" err="1">
                <a:solidFill>
                  <a:schemeClr val="bg1"/>
                </a:solidFill>
              </a:rPr>
              <a:t>daerah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untuk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menyelenggarakan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suatu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urusan</a:t>
            </a:r>
            <a:r>
              <a:rPr lang="en-ID" sz="2400" dirty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327;p38"/>
          <p:cNvSpPr txBox="1">
            <a:spLocks/>
          </p:cNvSpPr>
          <p:nvPr/>
        </p:nvSpPr>
        <p:spPr>
          <a:xfrm>
            <a:off x="3108960" y="-1780"/>
            <a:ext cx="6035040" cy="8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ct val="150000"/>
              </a:lnSpc>
              <a:buFont typeface="Open Sans"/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ASAS</a:t>
            </a:r>
            <a:r>
              <a:rPr lang="en-US" sz="3200" dirty="0" smtClean="0">
                <a:solidFill>
                  <a:schemeClr val="bg1"/>
                </a:solidFill>
              </a:rPr>
              <a:t> DEKONSENTRASI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3838683" y="842380"/>
            <a:ext cx="457559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41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ASAS</a:t>
            </a:r>
            <a:br>
              <a:rPr lang="en" dirty="0" smtClean="0"/>
            </a:br>
            <a:r>
              <a:rPr lang="en" dirty="0"/>
              <a:t>PENYELENGGARAAN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OTONOMI DAERAH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08960" y="1277500"/>
            <a:ext cx="6035040" cy="43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ID" sz="2000" dirty="0" err="1">
                <a:solidFill>
                  <a:schemeClr val="bg1"/>
                </a:solidFill>
              </a:rPr>
              <a:t>Penugasan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sebagian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urusan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pemerintah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pusat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atau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pemerintah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daerah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provinsi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kepada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kabupaten</a:t>
            </a:r>
            <a:r>
              <a:rPr lang="en-ID" sz="2000" dirty="0">
                <a:solidFill>
                  <a:schemeClr val="bg1"/>
                </a:solidFill>
              </a:rPr>
              <a:t>/</a:t>
            </a:r>
            <a:r>
              <a:rPr lang="en-ID" sz="2000" dirty="0" err="1">
                <a:solidFill>
                  <a:schemeClr val="bg1"/>
                </a:solidFill>
              </a:rPr>
              <a:t>kota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melaksanakan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sebagian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urusan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pemerintahan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menjadi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kewenangan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daerah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provinsi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327;p38"/>
          <p:cNvSpPr txBox="1">
            <a:spLocks/>
          </p:cNvSpPr>
          <p:nvPr/>
        </p:nvSpPr>
        <p:spPr>
          <a:xfrm>
            <a:off x="3108960" y="63359"/>
            <a:ext cx="6035040" cy="8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ct val="150000"/>
              </a:lnSpc>
              <a:buFont typeface="Open Sans"/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ASAS</a:t>
            </a:r>
            <a:r>
              <a:rPr lang="en-US" sz="2800" dirty="0" smtClean="0">
                <a:solidFill>
                  <a:schemeClr val="bg1"/>
                </a:solidFill>
              </a:rPr>
              <a:t> TUGAS PEMBANTUAN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3838683" y="842380"/>
            <a:ext cx="457559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03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500" y="2271395"/>
            <a:ext cx="367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ASAS</a:t>
            </a: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2400" dirty="0" smtClean="0"/>
              <a:t>PELAKSANAAN</a:t>
            </a: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 smtClean="0"/>
              <a:t>OTONOMI DAERAH</a:t>
            </a:r>
            <a:endParaRPr sz="32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5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ASAS</a:t>
            </a:r>
            <a:br>
              <a:rPr lang="en" dirty="0" smtClean="0"/>
            </a:br>
            <a:r>
              <a:rPr lang="en" dirty="0" smtClean="0"/>
              <a:t>PELAKSANAAN</a:t>
            </a:r>
            <a:br>
              <a:rPr lang="en" dirty="0" smtClean="0"/>
            </a:br>
            <a:r>
              <a:rPr lang="en" dirty="0" smtClean="0"/>
              <a:t>OTONOMI DAERAH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08960" y="1277500"/>
            <a:ext cx="6035040" cy="43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ID" sz="2000" dirty="0" err="1">
                <a:solidFill>
                  <a:schemeClr val="bg1"/>
                </a:solidFill>
              </a:rPr>
              <a:t>Pemberian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kewenangan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seluas-luasnya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kepada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</a:rPr>
              <a:t>pemerintah</a:t>
            </a:r>
            <a:r>
              <a:rPr lang="en-ID" sz="2000" dirty="0" smtClean="0">
                <a:solidFill>
                  <a:schemeClr val="bg1"/>
                </a:solidFill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</a:rPr>
              <a:t>daerah</a:t>
            </a:r>
            <a:r>
              <a:rPr lang="en-ID" sz="2000" dirty="0" smtClean="0">
                <a:solidFill>
                  <a:schemeClr val="bg1"/>
                </a:solidFill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</a:rPr>
              <a:t>untuk</a:t>
            </a:r>
            <a:r>
              <a:rPr lang="en-ID" sz="2000" dirty="0" smtClean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mengurus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mengatur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semua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urusan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pemerintahan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smtClean="0">
                <a:solidFill>
                  <a:schemeClr val="bg1"/>
                </a:solidFill>
              </a:rPr>
              <a:t>yang </a:t>
            </a:r>
            <a:r>
              <a:rPr lang="en-ID" sz="2000" dirty="0" err="1" smtClean="0">
                <a:solidFill>
                  <a:schemeClr val="bg1"/>
                </a:solidFill>
              </a:rPr>
              <a:t>bukan</a:t>
            </a:r>
            <a:r>
              <a:rPr lang="en-ID" sz="2000" dirty="0" smtClean="0">
                <a:solidFill>
                  <a:schemeClr val="bg1"/>
                </a:solidFill>
              </a:rPr>
              <a:t> </a:t>
            </a:r>
            <a:r>
              <a:rPr lang="en-ID" sz="2000" dirty="0" err="1" smtClean="0">
                <a:solidFill>
                  <a:schemeClr val="bg1"/>
                </a:solidFill>
              </a:rPr>
              <a:t>menjadi</a:t>
            </a:r>
            <a:r>
              <a:rPr lang="en-ID" sz="2000" dirty="0" smtClean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urusan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pemerintah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pusat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327;p38"/>
          <p:cNvSpPr txBox="1">
            <a:spLocks/>
          </p:cNvSpPr>
          <p:nvPr/>
        </p:nvSpPr>
        <p:spPr>
          <a:xfrm>
            <a:off x="3108960" y="63359"/>
            <a:ext cx="6035040" cy="8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ct val="150000"/>
              </a:lnSpc>
              <a:buFont typeface="Open Sans"/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ASAS</a:t>
            </a:r>
            <a:r>
              <a:rPr lang="en-US" sz="2800" dirty="0" smtClean="0">
                <a:solidFill>
                  <a:schemeClr val="bg1"/>
                </a:solidFill>
              </a:rPr>
              <a:t> OTONOMI LUAS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3838683" y="842380"/>
            <a:ext cx="457559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62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ASAS</a:t>
            </a:r>
            <a:br>
              <a:rPr lang="en" dirty="0" smtClean="0"/>
            </a:br>
            <a:r>
              <a:rPr lang="en" dirty="0" smtClean="0"/>
              <a:t>PELAKSANAAN</a:t>
            </a:r>
            <a:br>
              <a:rPr lang="en" dirty="0" smtClean="0"/>
            </a:br>
            <a:r>
              <a:rPr lang="en" dirty="0" smtClean="0"/>
              <a:t>OTONOMI DAERAH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08960" y="1277500"/>
            <a:ext cx="6035040" cy="43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ID" sz="2800" dirty="0" err="1">
                <a:solidFill>
                  <a:schemeClr val="bg1"/>
                </a:solidFill>
              </a:rPr>
              <a:t>Otonomi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secara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nyata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diperlukan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sesuai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situasi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kondisi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objektif</a:t>
            </a:r>
            <a:r>
              <a:rPr lang="en-ID" sz="2800" dirty="0">
                <a:solidFill>
                  <a:schemeClr val="bg1"/>
                </a:solidFill>
              </a:rPr>
              <a:t> di </a:t>
            </a:r>
            <a:r>
              <a:rPr lang="en-ID" sz="2800" dirty="0" err="1">
                <a:solidFill>
                  <a:schemeClr val="bg1"/>
                </a:solidFill>
              </a:rPr>
              <a:t>daerah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27;p38"/>
          <p:cNvSpPr txBox="1">
            <a:spLocks/>
          </p:cNvSpPr>
          <p:nvPr/>
        </p:nvSpPr>
        <p:spPr>
          <a:xfrm>
            <a:off x="3108960" y="63359"/>
            <a:ext cx="6035040" cy="8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ct val="150000"/>
              </a:lnSpc>
              <a:buFont typeface="Open Sans"/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ASAS</a:t>
            </a:r>
            <a:r>
              <a:rPr lang="en-US" sz="2800" dirty="0" smtClean="0">
                <a:solidFill>
                  <a:schemeClr val="bg1"/>
                </a:solidFill>
              </a:rPr>
              <a:t> OTONOMI NYATA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3838683" y="842380"/>
            <a:ext cx="457559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2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ASAS</a:t>
            </a:r>
            <a:br>
              <a:rPr lang="en" dirty="0" smtClean="0"/>
            </a:br>
            <a:r>
              <a:rPr lang="en" dirty="0" smtClean="0"/>
              <a:t>PELAKSANAAN</a:t>
            </a:r>
            <a:br>
              <a:rPr lang="en" dirty="0" smtClean="0"/>
            </a:br>
            <a:r>
              <a:rPr lang="en" dirty="0" smtClean="0"/>
              <a:t>OTONOMI DAERAH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08960" y="1277500"/>
            <a:ext cx="6035040" cy="43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ID" sz="2400" dirty="0" err="1">
                <a:solidFill>
                  <a:schemeClr val="bg1"/>
                </a:solidFill>
              </a:rPr>
              <a:t>Pemerintahan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diselenggarakan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sejalan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dengan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tujuan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</a:rPr>
              <a:t>otonomi</a:t>
            </a:r>
            <a:r>
              <a:rPr lang="en-ID" sz="2400" dirty="0">
                <a:solidFill>
                  <a:schemeClr val="bg1"/>
                </a:solidFill>
              </a:rPr>
              <a:t>,</a:t>
            </a:r>
            <a:r>
              <a:rPr lang="en-ID" sz="2400" dirty="0" smtClean="0">
                <a:solidFill>
                  <a:schemeClr val="bg1"/>
                </a:solidFill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</a:rPr>
              <a:t>yaitu</a:t>
            </a:r>
            <a:r>
              <a:rPr lang="en-ID" sz="2400" dirty="0" smtClean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memberdayakan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daerah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dalam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rangka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meningkatkan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kesejahteraan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rakyat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sebagai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salah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satu</a:t>
            </a:r>
            <a:r>
              <a:rPr lang="en-ID" sz="2400" dirty="0">
                <a:solidFill>
                  <a:schemeClr val="bg1"/>
                </a:solidFill>
              </a:rPr>
              <a:t> </a:t>
            </a:r>
            <a:r>
              <a:rPr lang="en-ID" sz="2400" dirty="0" err="1" smtClean="0">
                <a:solidFill>
                  <a:schemeClr val="bg1"/>
                </a:solidFill>
              </a:rPr>
              <a:t>tujuan</a:t>
            </a:r>
            <a:r>
              <a:rPr lang="en-ID" sz="2400" dirty="0" smtClean="0">
                <a:solidFill>
                  <a:schemeClr val="bg1"/>
                </a:solidFill>
              </a:rPr>
              <a:t> NKRI.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327;p38"/>
          <p:cNvSpPr txBox="1">
            <a:spLocks/>
          </p:cNvSpPr>
          <p:nvPr/>
        </p:nvSpPr>
        <p:spPr>
          <a:xfrm>
            <a:off x="3108960" y="114620"/>
            <a:ext cx="6035040" cy="8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ct val="150000"/>
              </a:lnSpc>
              <a:buFont typeface="Open Sans"/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ASAS</a:t>
            </a:r>
            <a:r>
              <a:rPr lang="en-US" sz="2200" dirty="0" smtClean="0">
                <a:solidFill>
                  <a:schemeClr val="bg1"/>
                </a:solidFill>
              </a:rPr>
              <a:t> OTONOMI BERTANGGUNG JAWAB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3838683" y="842380"/>
            <a:ext cx="457559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59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500" y="2271395"/>
            <a:ext cx="367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PRINSIP</a:t>
            </a:r>
            <a:br>
              <a:rPr lang="en" sz="4400" dirty="0" smtClean="0"/>
            </a:br>
            <a:r>
              <a:rPr lang="en" sz="4000" dirty="0" smtClean="0"/>
              <a:t>PEMBERIAN</a:t>
            </a: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2800" dirty="0" smtClean="0"/>
              <a:t>OTONOMI DAERAH</a:t>
            </a:r>
            <a:endParaRPr sz="16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8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PRINSIP PEMBERIAN</a:t>
            </a:r>
            <a:br>
              <a:rPr lang="en" dirty="0" smtClean="0"/>
            </a:br>
            <a:r>
              <a:rPr lang="en" dirty="0" smtClean="0"/>
              <a:t>OTONOMI DAERAH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08960" y="860940"/>
            <a:ext cx="6035040" cy="43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ID" sz="2000" dirty="0" err="1">
                <a:solidFill>
                  <a:schemeClr val="bg1"/>
                </a:solidFill>
              </a:rPr>
              <a:t>O</a:t>
            </a:r>
            <a:r>
              <a:rPr lang="en-ID" sz="2000" dirty="0" err="1" smtClean="0">
                <a:solidFill>
                  <a:schemeClr val="bg1"/>
                </a:solidFill>
              </a:rPr>
              <a:t>tonomi</a:t>
            </a:r>
            <a:r>
              <a:rPr lang="en-ID" sz="2000" dirty="0" smtClean="0">
                <a:solidFill>
                  <a:schemeClr val="bg1"/>
                </a:solidFill>
              </a:rPr>
              <a:t> </a:t>
            </a:r>
            <a:r>
              <a:rPr lang="en-ID" sz="2000" dirty="0">
                <a:solidFill>
                  <a:schemeClr val="bg1"/>
                </a:solidFill>
              </a:rPr>
              <a:t>yang </a:t>
            </a:r>
            <a:r>
              <a:rPr lang="en-ID" sz="2000" dirty="0" err="1">
                <a:solidFill>
                  <a:schemeClr val="bg1"/>
                </a:solidFill>
              </a:rPr>
              <a:t>nyata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bertanggung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jawab</a:t>
            </a:r>
            <a:r>
              <a:rPr lang="en-ID" sz="2000" dirty="0" smtClean="0">
                <a:solidFill>
                  <a:schemeClr val="bg1"/>
                </a:solidFill>
              </a:rPr>
              <a:t>. </a:t>
            </a:r>
            <a:r>
              <a:rPr lang="en-ID" sz="2000" dirty="0" err="1" smtClean="0">
                <a:solidFill>
                  <a:schemeClr val="bg1"/>
                </a:solidFill>
              </a:rPr>
              <a:t>Prinsip</a:t>
            </a:r>
            <a:r>
              <a:rPr lang="en-ID" sz="2000" dirty="0" smtClean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otonomi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nyata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prinsip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bahwa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menangani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urusan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pemerintah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dilaksanakan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berdasarkan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tugas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wewenang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kewajiban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nyata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ada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berpotensi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tumbuh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hidup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dan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berkembang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sesuai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dengan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potensi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kekhasan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daerah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500" y="2271395"/>
            <a:ext cx="367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LANDASAN</a:t>
            </a:r>
            <a:br>
              <a:rPr lang="en" sz="4400" dirty="0" smtClean="0"/>
            </a:br>
            <a:r>
              <a:rPr lang="en" sz="4400" dirty="0" smtClean="0"/>
              <a:t>HUKUM</a:t>
            </a:r>
            <a:br>
              <a:rPr lang="en" sz="4400" dirty="0" smtClean="0"/>
            </a:br>
            <a:r>
              <a:rPr lang="en" sz="2800" dirty="0" smtClean="0"/>
              <a:t>OTONOMI DAERAH</a:t>
            </a:r>
            <a:endParaRPr sz="16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4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52565" y="11467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LANDASAN HUKUM</a:t>
            </a:r>
            <a:br>
              <a:rPr lang="en-US" dirty="0" smtClean="0"/>
            </a:br>
            <a:r>
              <a:rPr lang="en-US" dirty="0" smtClean="0"/>
              <a:t>OTONOMI DAERAH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08960" y="1023500"/>
            <a:ext cx="6035040" cy="43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2400" dirty="0" err="1">
                <a:solidFill>
                  <a:schemeClr val="bg1"/>
                </a:solidFill>
              </a:rPr>
              <a:t>Pasal</a:t>
            </a:r>
            <a:r>
              <a:rPr lang="en-ID" sz="2400" dirty="0">
                <a:solidFill>
                  <a:schemeClr val="bg1"/>
                </a:solidFill>
              </a:rPr>
              <a:t> 18 </a:t>
            </a:r>
            <a:r>
              <a:rPr lang="en-ID" sz="2400" dirty="0" err="1">
                <a:solidFill>
                  <a:schemeClr val="bg1"/>
                </a:solidFill>
              </a:rPr>
              <a:t>ayat</a:t>
            </a:r>
            <a:r>
              <a:rPr lang="en-ID" sz="2400" dirty="0">
                <a:solidFill>
                  <a:schemeClr val="bg1"/>
                </a:solidFill>
              </a:rPr>
              <a:t> 2 UUD </a:t>
            </a:r>
            <a:r>
              <a:rPr lang="en-ID" sz="2400" dirty="0" smtClean="0">
                <a:solidFill>
                  <a:schemeClr val="bg1"/>
                </a:solidFill>
              </a:rPr>
              <a:t>1945</a:t>
            </a:r>
          </a:p>
          <a:p>
            <a:pPr lvl="0"/>
            <a:endParaRPr lang="en-ID" sz="900" dirty="0">
              <a:solidFill>
                <a:schemeClr val="bg1"/>
              </a:solidFill>
            </a:endParaRPr>
          </a:p>
          <a:p>
            <a:pPr lvl="0"/>
            <a:r>
              <a:rPr lang="en-ID" sz="2400" dirty="0">
                <a:solidFill>
                  <a:schemeClr val="bg1"/>
                </a:solidFill>
              </a:rPr>
              <a:t>UU No.32 </a:t>
            </a:r>
            <a:r>
              <a:rPr lang="en-ID" sz="2400" dirty="0" err="1">
                <a:solidFill>
                  <a:schemeClr val="bg1"/>
                </a:solidFill>
              </a:rPr>
              <a:t>tahun</a:t>
            </a:r>
            <a:r>
              <a:rPr lang="en-ID" sz="2400" dirty="0">
                <a:solidFill>
                  <a:schemeClr val="bg1"/>
                </a:solidFill>
              </a:rPr>
              <a:t> 2004 </a:t>
            </a:r>
            <a:r>
              <a:rPr lang="en-ID" sz="2400" dirty="0" err="1">
                <a:solidFill>
                  <a:schemeClr val="bg1"/>
                </a:solidFill>
              </a:rPr>
              <a:t>tentang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Pemerintahan</a:t>
            </a:r>
            <a:r>
              <a:rPr lang="en-ID" sz="2400" dirty="0">
                <a:solidFill>
                  <a:schemeClr val="bg1"/>
                </a:solidFill>
              </a:rPr>
              <a:t> Daerah</a:t>
            </a:r>
            <a:r>
              <a:rPr lang="en-ID" sz="24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n-ID" sz="9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ID" sz="2400" dirty="0">
                <a:solidFill>
                  <a:schemeClr val="bg1"/>
                </a:solidFill>
              </a:rPr>
              <a:t>UU No.33 </a:t>
            </a:r>
            <a:r>
              <a:rPr lang="en-ID" sz="2400" dirty="0" err="1">
                <a:solidFill>
                  <a:schemeClr val="bg1"/>
                </a:solidFill>
              </a:rPr>
              <a:t>tahun</a:t>
            </a:r>
            <a:r>
              <a:rPr lang="en-ID" sz="2400" dirty="0">
                <a:solidFill>
                  <a:schemeClr val="bg1"/>
                </a:solidFill>
              </a:rPr>
              <a:t> 2004 </a:t>
            </a:r>
            <a:r>
              <a:rPr lang="en-ID" sz="2400" dirty="0" err="1">
                <a:solidFill>
                  <a:schemeClr val="bg1"/>
                </a:solidFill>
              </a:rPr>
              <a:t>tentang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Perimbangan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Keuangan</a:t>
            </a:r>
            <a:r>
              <a:rPr lang="en-ID" sz="2400" dirty="0">
                <a:solidFill>
                  <a:schemeClr val="bg1"/>
                </a:solidFill>
              </a:rPr>
              <a:t> Antara </a:t>
            </a:r>
            <a:r>
              <a:rPr lang="en-ID" sz="2400" dirty="0" err="1">
                <a:solidFill>
                  <a:schemeClr val="bg1"/>
                </a:solidFill>
              </a:rPr>
              <a:t>Pemerintah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Pusat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dan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Pemerintah</a:t>
            </a:r>
            <a:r>
              <a:rPr lang="en-ID" sz="2400" dirty="0">
                <a:solidFill>
                  <a:schemeClr val="bg1"/>
                </a:solidFill>
              </a:rPr>
              <a:t> Daerah</a:t>
            </a:r>
            <a:r>
              <a:rPr lang="en-ID" sz="2400" dirty="0" smtClean="0">
                <a:solidFill>
                  <a:schemeClr val="bg1"/>
                </a:solidFill>
              </a:rPr>
              <a:t>.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3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 idx="4294967295"/>
          </p:nvPr>
        </p:nvSpPr>
        <p:spPr>
          <a:xfrm>
            <a:off x="1275150" y="648158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A800"/>
                </a:solidFill>
              </a:rPr>
              <a:t>Hello!</a:t>
            </a:r>
            <a:endParaRPr sz="4800" dirty="0">
              <a:solidFill>
                <a:srgbClr val="FFA80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4294967295"/>
          </p:nvPr>
        </p:nvSpPr>
        <p:spPr>
          <a:xfrm>
            <a:off x="954993" y="1563718"/>
            <a:ext cx="7233863" cy="2022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400" b="1" dirty="0">
                <a:solidFill>
                  <a:srgbClr val="FFFFFF"/>
                </a:solidFill>
              </a:rPr>
              <a:t>KELOMPOK 3</a:t>
            </a:r>
          </a:p>
          <a:p>
            <a:pPr marL="0" lvl="0" indent="0">
              <a:buNone/>
            </a:pPr>
            <a:endParaRPr lang="en-US" sz="1700" b="1" dirty="0">
              <a:solidFill>
                <a:srgbClr val="FFFFFF"/>
              </a:solidFill>
            </a:endParaRPr>
          </a:p>
          <a:p>
            <a:pPr marL="342900" lvl="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700" b="1" dirty="0" smtClean="0">
                <a:solidFill>
                  <a:srgbClr val="FFFFFF"/>
                </a:solidFill>
              </a:rPr>
              <a:t>HANIFAH NUR ZAKIYANTI 			071911633067</a:t>
            </a:r>
          </a:p>
          <a:p>
            <a:pPr marL="342900" lvl="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700" b="1" dirty="0" smtClean="0">
                <a:solidFill>
                  <a:srgbClr val="FFFFFF"/>
                </a:solidFill>
              </a:rPr>
              <a:t>BAYU NUSWANTORO				071911633069</a:t>
            </a:r>
          </a:p>
          <a:p>
            <a:pPr marL="342900" lvl="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700" b="1" dirty="0" smtClean="0">
                <a:solidFill>
                  <a:srgbClr val="FFFFFF"/>
                </a:solidFill>
              </a:rPr>
              <a:t>STEFANUS REYNALDINTA T			071911633071</a:t>
            </a:r>
          </a:p>
          <a:p>
            <a:pPr marL="342900" lvl="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700" b="1" dirty="0" smtClean="0">
                <a:solidFill>
                  <a:srgbClr val="FFFFFF"/>
                </a:solidFill>
              </a:rPr>
              <a:t>FAISAL MUCHSIN				071911633078</a:t>
            </a:r>
          </a:p>
          <a:p>
            <a:pPr marL="342900" lvl="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1700" b="1" dirty="0" smtClean="0">
                <a:solidFill>
                  <a:srgbClr val="FFFFFF"/>
                </a:solidFill>
              </a:rPr>
              <a:t>CECINITA FELIA PUTRI				071911633086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500" y="2271395"/>
            <a:ext cx="367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sz="3600" dirty="0" err="1"/>
              <a:t>Pelaksanaan</a:t>
            </a:r>
            <a:r>
              <a:rPr lang="en-ID" sz="3600" dirty="0"/>
              <a:t> </a:t>
            </a:r>
            <a:r>
              <a:rPr lang="en-ID" sz="3600" dirty="0" err="1"/>
              <a:t>Otonomi</a:t>
            </a:r>
            <a:r>
              <a:rPr lang="en-ID" sz="3600" dirty="0"/>
              <a:t> Daerah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47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52565" y="11467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PELAKSANAAN</a:t>
            </a:r>
            <a:br>
              <a:rPr lang="en-US" dirty="0" smtClean="0"/>
            </a:br>
            <a:r>
              <a:rPr lang="en-US" dirty="0" smtClean="0"/>
              <a:t>OTONOMI DAERAH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08960" y="860940"/>
            <a:ext cx="6035040" cy="43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D" dirty="0" err="1">
                <a:solidFill>
                  <a:schemeClr val="bg1"/>
                </a:solidFill>
              </a:rPr>
              <a:t>Pelaksanaan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otonomi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merupakan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titik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fokus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penting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rangka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memperbaiki</a:t>
            </a:r>
            <a:r>
              <a:rPr lang="en-ID" dirty="0">
                <a:solidFill>
                  <a:schemeClr val="bg1"/>
                </a:solidFill>
              </a:rPr>
              <a:t> </a:t>
            </a:r>
            <a:r>
              <a:rPr lang="en-ID" dirty="0" err="1">
                <a:solidFill>
                  <a:schemeClr val="bg1"/>
                </a:solidFill>
              </a:rPr>
              <a:t>kesejahteraan</a:t>
            </a:r>
            <a:r>
              <a:rPr lang="en-ID" dirty="0">
                <a:solidFill>
                  <a:schemeClr val="bg1"/>
                </a:solidFill>
              </a:rPr>
              <a:t> </a:t>
            </a:r>
            <a:r>
              <a:rPr lang="en-ID" dirty="0" err="1">
                <a:solidFill>
                  <a:schemeClr val="bg1"/>
                </a:solidFill>
              </a:rPr>
              <a:t>rakyat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Pengembangan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disesuaikan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oleh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pemerintah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potensi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kekhasan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daerah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masing-masing</a:t>
            </a:r>
            <a:r>
              <a:rPr lang="en-ID" dirty="0" smtClean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ID" sz="16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ID" dirty="0" err="1">
                <a:solidFill>
                  <a:srgbClr val="FFFF00"/>
                </a:solidFill>
              </a:rPr>
              <a:t>Sebagai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tindak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lanjut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 smtClean="0">
                <a:solidFill>
                  <a:srgbClr val="FFFF00"/>
                </a:solidFill>
              </a:rPr>
              <a:t>hal</a:t>
            </a:r>
            <a:r>
              <a:rPr lang="en-ID" dirty="0" smtClean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tersebut</a:t>
            </a:r>
            <a:r>
              <a:rPr lang="en-ID" dirty="0">
                <a:solidFill>
                  <a:srgbClr val="FFFF00"/>
                </a:solidFill>
              </a:rPr>
              <a:t>, </a:t>
            </a:r>
            <a:r>
              <a:rPr lang="en-ID" dirty="0" err="1">
                <a:solidFill>
                  <a:srgbClr val="FFFF00"/>
                </a:solidFill>
              </a:rPr>
              <a:t>maka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lahirlah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Ketetapan</a:t>
            </a:r>
            <a:r>
              <a:rPr lang="en-ID" dirty="0">
                <a:solidFill>
                  <a:srgbClr val="FFFF00"/>
                </a:solidFill>
              </a:rPr>
              <a:t> MPR RI No. XV/MPR/1998 </a:t>
            </a:r>
            <a:r>
              <a:rPr lang="en-ID" dirty="0" err="1">
                <a:solidFill>
                  <a:srgbClr val="FFFF00"/>
                </a:solidFill>
              </a:rPr>
              <a:t>tentang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Penyelenggaraan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Otonomi</a:t>
            </a:r>
            <a:r>
              <a:rPr lang="en-ID" dirty="0">
                <a:solidFill>
                  <a:srgbClr val="FFFF00"/>
                </a:solidFill>
              </a:rPr>
              <a:t> Daerah, </a:t>
            </a:r>
            <a:r>
              <a:rPr lang="en-ID" dirty="0" err="1">
                <a:solidFill>
                  <a:srgbClr val="FFFF00"/>
                </a:solidFill>
              </a:rPr>
              <a:t>Pembagian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dan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Pemanfaatan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Sumber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Daya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Nasional</a:t>
            </a:r>
            <a:r>
              <a:rPr lang="en-ID" dirty="0">
                <a:solidFill>
                  <a:srgbClr val="FFFF00"/>
                </a:solidFill>
              </a:rPr>
              <a:t> yang </a:t>
            </a:r>
            <a:r>
              <a:rPr lang="en-ID" dirty="0" err="1">
                <a:solidFill>
                  <a:srgbClr val="FFFF00"/>
                </a:solidFill>
              </a:rPr>
              <a:t>Berkeadilan</a:t>
            </a:r>
            <a:r>
              <a:rPr lang="en-ID" dirty="0">
                <a:solidFill>
                  <a:srgbClr val="FFFF00"/>
                </a:solidFill>
              </a:rPr>
              <a:t>, </a:t>
            </a:r>
            <a:r>
              <a:rPr lang="en-ID" dirty="0" err="1">
                <a:solidFill>
                  <a:srgbClr val="FFFF00"/>
                </a:solidFill>
              </a:rPr>
              <a:t>serta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perimbangan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Keuangan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Pusat</a:t>
            </a:r>
            <a:r>
              <a:rPr lang="en-ID" dirty="0">
                <a:solidFill>
                  <a:srgbClr val="FFFF00"/>
                </a:solidFill>
              </a:rPr>
              <a:t> </a:t>
            </a:r>
            <a:r>
              <a:rPr lang="en-ID" dirty="0" err="1">
                <a:solidFill>
                  <a:srgbClr val="FFFF00"/>
                </a:solidFill>
              </a:rPr>
              <a:t>dan</a:t>
            </a:r>
            <a:r>
              <a:rPr lang="en-ID" dirty="0">
                <a:solidFill>
                  <a:srgbClr val="FFFF00"/>
                </a:solidFill>
              </a:rPr>
              <a:t> Daerah. </a:t>
            </a:r>
            <a:endParaRPr lang="en-ID" dirty="0" smtClean="0">
              <a:solidFill>
                <a:srgbClr val="FFFF00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8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500" y="2271395"/>
            <a:ext cx="367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sz="3600" dirty="0" err="1"/>
              <a:t>Tujuan</a:t>
            </a:r>
            <a:r>
              <a:rPr lang="en-ID" sz="3600" dirty="0"/>
              <a:t> </a:t>
            </a:r>
            <a:r>
              <a:rPr lang="id-ID" sz="2800" dirty="0"/>
              <a:t>Penyelenggaraan</a:t>
            </a:r>
            <a:r>
              <a:rPr lang="id-ID" sz="3600" dirty="0"/>
              <a:t> Otonomi Daerah</a:t>
            </a:r>
            <a:endParaRPr lang="en-ID" sz="36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06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1616475" y="1072370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spcBef>
                <a:spcPts val="0"/>
              </a:spcBef>
              <a:buNone/>
            </a:pPr>
            <a:r>
              <a:rPr lang="en-ID" sz="3200" dirty="0" err="1">
                <a:solidFill>
                  <a:schemeClr val="bg1"/>
                </a:solidFill>
              </a:rPr>
              <a:t>Tujuan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utama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penyelenggaraan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otonomi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 smtClean="0">
                <a:solidFill>
                  <a:schemeClr val="bg1"/>
                </a:solidFill>
              </a:rPr>
              <a:t>daerah</a:t>
            </a:r>
            <a:r>
              <a:rPr lang="en-ID" sz="3200" dirty="0" smtClean="0">
                <a:solidFill>
                  <a:schemeClr val="bg1"/>
                </a:solidFill>
              </a:rPr>
              <a:t> </a:t>
            </a:r>
            <a:r>
              <a:rPr lang="en-ID" sz="3200" dirty="0" err="1" smtClean="0">
                <a:solidFill>
                  <a:schemeClr val="bg1"/>
                </a:solidFill>
              </a:rPr>
              <a:t>adalah</a:t>
            </a:r>
            <a:r>
              <a:rPr lang="en-ID" sz="3200" dirty="0" smtClean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untuk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meningkatkan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pelayanan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publik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dan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memajukan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perekonomian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daerah</a:t>
            </a: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Google Shape;139;p19"/>
          <p:cNvSpPr txBox="1">
            <a:spLocks/>
          </p:cNvSpPr>
          <p:nvPr/>
        </p:nvSpPr>
        <p:spPr>
          <a:xfrm>
            <a:off x="4572075" y="4157250"/>
            <a:ext cx="5911200" cy="66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ID" sz="1600" dirty="0" smtClean="0"/>
              <a:t>- </a:t>
            </a:r>
            <a:r>
              <a:rPr lang="en-ID" sz="1600" dirty="0" err="1">
                <a:solidFill>
                  <a:schemeClr val="bg1"/>
                </a:solidFill>
              </a:rPr>
              <a:t>Mardiasmo</a:t>
            </a:r>
            <a:r>
              <a:rPr lang="en-ID" sz="1600" dirty="0">
                <a:solidFill>
                  <a:schemeClr val="bg1"/>
                </a:solidFill>
              </a:rPr>
              <a:t> (2002:46)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1284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36880" y="1447285"/>
            <a:ext cx="8229599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+mj-lt"/>
              <a:buAutoNum type="arabicPeriod"/>
            </a:pPr>
            <a:r>
              <a:rPr lang="en-ID" sz="2400" dirty="0" err="1">
                <a:solidFill>
                  <a:srgbClr val="FFC000"/>
                </a:solidFill>
              </a:rPr>
              <a:t>M</a:t>
            </a:r>
            <a:r>
              <a:rPr lang="en-ID" sz="2400" dirty="0" err="1" smtClean="0">
                <a:solidFill>
                  <a:srgbClr val="FFC000"/>
                </a:solidFill>
              </a:rPr>
              <a:t>eningkatkan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kualitas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dan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kuantitas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pelayanan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publik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dan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kesejahteraan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masyarakat</a:t>
            </a:r>
            <a:endParaRPr lang="en-ID" sz="2400" dirty="0">
              <a:solidFill>
                <a:srgbClr val="FFC000"/>
              </a:solidFill>
            </a:endParaRPr>
          </a:p>
          <a:p>
            <a:pPr lvl="0" algn="l">
              <a:buFont typeface="+mj-lt"/>
              <a:buAutoNum type="arabicPeriod"/>
            </a:pPr>
            <a:r>
              <a:rPr lang="en-ID" sz="2400" dirty="0" err="1" smtClean="0">
                <a:solidFill>
                  <a:srgbClr val="FFC000"/>
                </a:solidFill>
              </a:rPr>
              <a:t>Menciptakan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efisiensi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dan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efektivitas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pengelolaan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sumber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daya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 smtClean="0">
                <a:solidFill>
                  <a:srgbClr val="FFC000"/>
                </a:solidFill>
              </a:rPr>
              <a:t>daerah</a:t>
            </a:r>
            <a:endParaRPr lang="en-ID" sz="2400" dirty="0">
              <a:solidFill>
                <a:srgbClr val="FFC000"/>
              </a:solidFill>
            </a:endParaRPr>
          </a:p>
          <a:p>
            <a:pPr lvl="0" algn="l">
              <a:buFont typeface="+mj-lt"/>
              <a:buAutoNum type="arabicPeriod"/>
            </a:pPr>
            <a:r>
              <a:rPr lang="en-ID" sz="2400" dirty="0" err="1" smtClean="0">
                <a:solidFill>
                  <a:srgbClr val="FFC000"/>
                </a:solidFill>
              </a:rPr>
              <a:t>Memberdayakan</a:t>
            </a:r>
            <a:r>
              <a:rPr lang="en-ID" sz="2400" dirty="0" smtClean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dan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menciptakan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ruang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bagi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masyarakat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untuk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berpartisipasi</a:t>
            </a:r>
            <a:r>
              <a:rPr lang="en-ID" sz="2400" dirty="0">
                <a:solidFill>
                  <a:srgbClr val="FFC000"/>
                </a:solidFill>
              </a:rPr>
              <a:t> </a:t>
            </a:r>
            <a:r>
              <a:rPr lang="en-ID" sz="2400" dirty="0" err="1">
                <a:solidFill>
                  <a:srgbClr val="FFC000"/>
                </a:solidFill>
              </a:rPr>
              <a:t>dalam</a:t>
            </a:r>
            <a:r>
              <a:rPr lang="en-ID" sz="2400" dirty="0">
                <a:solidFill>
                  <a:srgbClr val="FFC000"/>
                </a:solidFill>
              </a:rPr>
              <a:t> proses </a:t>
            </a:r>
            <a:r>
              <a:rPr lang="en-ID" sz="2400" dirty="0" err="1">
                <a:solidFill>
                  <a:srgbClr val="FFC000"/>
                </a:solidFill>
              </a:rPr>
              <a:t>pembangunan</a:t>
            </a:r>
            <a:r>
              <a:rPr lang="en-ID" sz="24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" name="Google Shape;139;p19"/>
          <p:cNvSpPr txBox="1">
            <a:spLocks/>
          </p:cNvSpPr>
          <p:nvPr/>
        </p:nvSpPr>
        <p:spPr>
          <a:xfrm>
            <a:off x="4572075" y="4319810"/>
            <a:ext cx="5911200" cy="66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ID" sz="1600" dirty="0" smtClean="0"/>
              <a:t>- </a:t>
            </a:r>
            <a:r>
              <a:rPr lang="en-ID" sz="1600" dirty="0" err="1">
                <a:solidFill>
                  <a:schemeClr val="bg1"/>
                </a:solidFill>
              </a:rPr>
              <a:t>Mardiasmo</a:t>
            </a:r>
            <a:r>
              <a:rPr lang="en-ID" sz="1600" dirty="0">
                <a:solidFill>
                  <a:schemeClr val="bg1"/>
                </a:solidFill>
              </a:rPr>
              <a:t> (2002:46)</a:t>
            </a:r>
            <a:endParaRPr lang="en-ID" sz="1600" dirty="0"/>
          </a:p>
        </p:txBody>
      </p:sp>
      <p:sp>
        <p:nvSpPr>
          <p:cNvPr id="5" name="Google Shape;139;p19"/>
          <p:cNvSpPr txBox="1">
            <a:spLocks/>
          </p:cNvSpPr>
          <p:nvPr/>
        </p:nvSpPr>
        <p:spPr>
          <a:xfrm>
            <a:off x="1229952" y="814180"/>
            <a:ext cx="6684245" cy="30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810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3 MISI UTAMA PELAKSANAAN </a:t>
            </a:r>
            <a:r>
              <a:rPr lang="en-US" sz="2000" dirty="0" smtClean="0">
                <a:solidFill>
                  <a:srgbClr val="FFC000"/>
                </a:solidFill>
              </a:rPr>
              <a:t>OTONOMI DAERAH :</a:t>
            </a:r>
            <a:endParaRPr lang="en-ID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20" name="Google Shape;320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539229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A800"/>
                </a:solidFill>
              </a:rPr>
              <a:t>QNA SESSION</a:t>
            </a:r>
            <a:endParaRPr sz="7200" dirty="0">
              <a:solidFill>
                <a:srgbClr val="FFA800"/>
              </a:solidFill>
            </a:endParaRPr>
          </a:p>
        </p:txBody>
      </p:sp>
      <p:sp>
        <p:nvSpPr>
          <p:cNvPr id="321" name="Google Shape;321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359014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800" b="1" dirty="0" smtClean="0">
                <a:solidFill>
                  <a:srgbClr val="FFFFFF"/>
                </a:solidFill>
              </a:rPr>
              <a:t>- ONE -</a:t>
            </a:r>
            <a:endParaRPr sz="8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15691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</a:t>
            </a:r>
            <a:br>
              <a:rPr lang="en" dirty="0" smtClean="0"/>
            </a:br>
            <a:r>
              <a:rPr lang="en" dirty="0" smtClean="0"/>
              <a:t>AND</a:t>
            </a:r>
            <a:br>
              <a:rPr lang="en" dirty="0" smtClean="0"/>
            </a:br>
            <a:r>
              <a:rPr lang="en" dirty="0" smtClean="0"/>
              <a:t>ANSWER</a:t>
            </a:r>
            <a:br>
              <a:rPr lang="en" dirty="0" smtClean="0"/>
            </a:br>
            <a:r>
              <a:rPr lang="en" dirty="0" smtClean="0"/>
              <a:t>SESSSION ONE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81704" y="176550"/>
            <a:ext cx="5830215" cy="47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4000" b="1" dirty="0" smtClean="0">
                <a:solidFill>
                  <a:srgbClr val="FFFFFF"/>
                </a:solidFill>
              </a:rPr>
              <a:t>Debby (3083) :</a:t>
            </a:r>
            <a:br>
              <a:rPr sz="4000" b="1" dirty="0" smtClean="0">
                <a:solidFill>
                  <a:srgbClr val="FFFFFF"/>
                </a:solidFill>
              </a:rPr>
            </a:br>
            <a:r>
              <a:rPr sz="4000" dirty="0" err="1" smtClean="0">
                <a:solidFill>
                  <a:srgbClr val="FFFFFF"/>
                </a:solidFill>
              </a:rPr>
              <a:t>Apaka</a:t>
            </a:r>
            <a:r>
              <a:rPr sz="4000" dirty="0" err="1" smtClean="0">
                <a:solidFill>
                  <a:srgbClr val="FFFFFF"/>
                </a:solidFill>
              </a:rPr>
              <a:t>h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ada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pembantuan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dari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pemerintah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jika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daerah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tersebut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tidak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mampu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menangani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daerahnya</a:t>
            </a:r>
            <a:r>
              <a:rPr sz="4000" dirty="0" smtClean="0">
                <a:solidFill>
                  <a:srgbClr val="FFFFFF"/>
                </a:solidFill>
              </a:rPr>
              <a:t> ?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15691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</a:t>
            </a:r>
            <a:br>
              <a:rPr lang="en" dirty="0" smtClean="0"/>
            </a:br>
            <a:r>
              <a:rPr lang="en" dirty="0" smtClean="0"/>
              <a:t>AND</a:t>
            </a:r>
            <a:br>
              <a:rPr lang="en" dirty="0" smtClean="0"/>
            </a:br>
            <a:r>
              <a:rPr lang="en" dirty="0" smtClean="0"/>
              <a:t>ANSWER</a:t>
            </a:r>
            <a:br>
              <a:rPr lang="en" dirty="0" smtClean="0"/>
            </a:br>
            <a:r>
              <a:rPr lang="en" dirty="0" smtClean="0"/>
              <a:t>SESSSION TWO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81704" y="176550"/>
            <a:ext cx="5830215" cy="47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4400" b="1" dirty="0" err="1" smtClean="0">
                <a:solidFill>
                  <a:srgbClr val="FFFFFF"/>
                </a:solidFill>
              </a:rPr>
              <a:t>Puspita</a:t>
            </a:r>
            <a:r>
              <a:rPr sz="4400" b="1" dirty="0" smtClean="0">
                <a:solidFill>
                  <a:srgbClr val="FFFFFF"/>
                </a:solidFill>
              </a:rPr>
              <a:t> (3084) :</a:t>
            </a:r>
            <a:br>
              <a:rPr sz="4400" b="1" dirty="0" smtClean="0">
                <a:solidFill>
                  <a:srgbClr val="FFFFFF"/>
                </a:solidFill>
              </a:rPr>
            </a:br>
            <a:r>
              <a:rPr sz="4400" dirty="0" err="1" smtClean="0">
                <a:solidFill>
                  <a:srgbClr val="FFFFFF"/>
                </a:solidFill>
              </a:rPr>
              <a:t>Apa</a:t>
            </a:r>
            <a:r>
              <a:rPr sz="4400" dirty="0" smtClean="0">
                <a:solidFill>
                  <a:srgbClr val="FFFFFF"/>
                </a:solidFill>
              </a:rPr>
              <a:t> </a:t>
            </a:r>
            <a:r>
              <a:rPr sz="4400" dirty="0" err="1" smtClean="0">
                <a:solidFill>
                  <a:srgbClr val="FFFFFF"/>
                </a:solidFill>
              </a:rPr>
              <a:t>bentuk</a:t>
            </a:r>
            <a:r>
              <a:rPr sz="4400" dirty="0" smtClean="0">
                <a:solidFill>
                  <a:srgbClr val="FFFFFF"/>
                </a:solidFill>
              </a:rPr>
              <a:t> </a:t>
            </a:r>
            <a:r>
              <a:rPr sz="4400" dirty="0" err="1" smtClean="0">
                <a:solidFill>
                  <a:srgbClr val="FFFFFF"/>
                </a:solidFill>
              </a:rPr>
              <a:t>nyata</a:t>
            </a:r>
            <a:r>
              <a:rPr sz="4400" dirty="0" smtClean="0">
                <a:solidFill>
                  <a:srgbClr val="FFFFFF"/>
                </a:solidFill>
              </a:rPr>
              <a:t> </a:t>
            </a:r>
            <a:r>
              <a:rPr sz="4400" dirty="0" err="1" smtClean="0">
                <a:solidFill>
                  <a:srgbClr val="FFFFFF"/>
                </a:solidFill>
              </a:rPr>
              <a:t>dari</a:t>
            </a:r>
            <a:r>
              <a:rPr sz="4400" dirty="0" smtClean="0">
                <a:solidFill>
                  <a:srgbClr val="FFFFFF"/>
                </a:solidFill>
              </a:rPr>
              <a:t> </a:t>
            </a:r>
            <a:r>
              <a:rPr sz="4400" dirty="0" err="1" smtClean="0">
                <a:solidFill>
                  <a:srgbClr val="FFFFFF"/>
                </a:solidFill>
              </a:rPr>
              <a:t>adanya</a:t>
            </a:r>
            <a:r>
              <a:rPr sz="4400" dirty="0" smtClean="0">
                <a:solidFill>
                  <a:srgbClr val="FFFFFF"/>
                </a:solidFill>
              </a:rPr>
              <a:t> </a:t>
            </a:r>
            <a:r>
              <a:rPr sz="4400" dirty="0" err="1" smtClean="0">
                <a:solidFill>
                  <a:srgbClr val="FFFFFF"/>
                </a:solidFill>
              </a:rPr>
              <a:t>asas</a:t>
            </a:r>
            <a:r>
              <a:rPr sz="4400" dirty="0" smtClean="0">
                <a:solidFill>
                  <a:srgbClr val="FFFFFF"/>
                </a:solidFill>
              </a:rPr>
              <a:t> </a:t>
            </a:r>
            <a:r>
              <a:rPr sz="4400" dirty="0" err="1" smtClean="0">
                <a:solidFill>
                  <a:srgbClr val="FFFFFF"/>
                </a:solidFill>
              </a:rPr>
              <a:t>otonomi</a:t>
            </a:r>
            <a:r>
              <a:rPr sz="4400" dirty="0" smtClean="0">
                <a:solidFill>
                  <a:srgbClr val="FFFFFF"/>
                </a:solidFill>
              </a:rPr>
              <a:t> </a:t>
            </a:r>
            <a:r>
              <a:rPr sz="4400" dirty="0" err="1" smtClean="0">
                <a:solidFill>
                  <a:srgbClr val="FFFFFF"/>
                </a:solidFill>
              </a:rPr>
              <a:t>bertanggung</a:t>
            </a:r>
            <a:r>
              <a:rPr sz="4400" dirty="0" smtClean="0">
                <a:solidFill>
                  <a:srgbClr val="FFFFFF"/>
                </a:solidFill>
              </a:rPr>
              <a:t> </a:t>
            </a:r>
            <a:r>
              <a:rPr sz="4400" dirty="0" err="1" smtClean="0">
                <a:solidFill>
                  <a:srgbClr val="FFFFFF"/>
                </a:solidFill>
              </a:rPr>
              <a:t>jawab</a:t>
            </a:r>
            <a:endParaRPr sz="4400" b="1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8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15691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</a:t>
            </a:r>
            <a:br>
              <a:rPr lang="en" dirty="0" smtClean="0"/>
            </a:br>
            <a:r>
              <a:rPr lang="en" dirty="0" smtClean="0"/>
              <a:t>AND</a:t>
            </a:r>
            <a:br>
              <a:rPr lang="en" dirty="0" smtClean="0"/>
            </a:br>
            <a:r>
              <a:rPr lang="en" dirty="0" smtClean="0"/>
              <a:t>ANSWER</a:t>
            </a:r>
            <a:br>
              <a:rPr lang="en" dirty="0" smtClean="0"/>
            </a:br>
            <a:r>
              <a:rPr lang="en" dirty="0" smtClean="0"/>
              <a:t>SESSSION TWO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81704" y="176550"/>
            <a:ext cx="5830215" cy="47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4400" b="1" dirty="0" err="1" smtClean="0">
                <a:solidFill>
                  <a:srgbClr val="FFFFFF"/>
                </a:solidFill>
              </a:rPr>
              <a:t>Rhenald</a:t>
            </a:r>
            <a:r>
              <a:rPr sz="4400" b="1" dirty="0" smtClean="0">
                <a:solidFill>
                  <a:srgbClr val="FFFFFF"/>
                </a:solidFill>
              </a:rPr>
              <a:t> (3089) :</a:t>
            </a:r>
            <a:br>
              <a:rPr sz="4400" b="1" dirty="0" smtClean="0">
                <a:solidFill>
                  <a:srgbClr val="FFFFFF"/>
                </a:solidFill>
              </a:rPr>
            </a:br>
            <a:r>
              <a:rPr sz="3200" dirty="0" err="1" smtClean="0">
                <a:solidFill>
                  <a:srgbClr val="FFFFFF"/>
                </a:solidFill>
              </a:rPr>
              <a:t>Persoalan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r>
              <a:rPr sz="3200" dirty="0" err="1" smtClean="0">
                <a:solidFill>
                  <a:srgbClr val="FFFFFF"/>
                </a:solidFill>
              </a:rPr>
              <a:t>apa</a:t>
            </a:r>
            <a:r>
              <a:rPr sz="3200" dirty="0" smtClean="0">
                <a:solidFill>
                  <a:srgbClr val="FFFFFF"/>
                </a:solidFill>
              </a:rPr>
              <a:t> yang </a:t>
            </a:r>
            <a:r>
              <a:rPr sz="3200" dirty="0" err="1" smtClean="0">
                <a:solidFill>
                  <a:srgbClr val="FFFFFF"/>
                </a:solidFill>
              </a:rPr>
              <a:t>masih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r>
              <a:rPr sz="3200" dirty="0" err="1" smtClean="0">
                <a:solidFill>
                  <a:srgbClr val="FFFFFF"/>
                </a:solidFill>
              </a:rPr>
              <a:t>berkeliaran</a:t>
            </a:r>
            <a:r>
              <a:rPr sz="3200" dirty="0" smtClean="0">
                <a:solidFill>
                  <a:srgbClr val="FFFFFF"/>
                </a:solidFill>
              </a:rPr>
              <a:t> di Indonesia ?</a:t>
            </a:r>
            <a:br>
              <a:rPr sz="3200" dirty="0" smtClean="0">
                <a:solidFill>
                  <a:srgbClr val="FFFFFF"/>
                </a:solidFill>
              </a:rPr>
            </a:br>
            <a:r>
              <a:rPr sz="3200" dirty="0" err="1" smtClean="0">
                <a:solidFill>
                  <a:srgbClr val="FFFFFF"/>
                </a:solidFill>
              </a:rPr>
              <a:t>Bagaimana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r>
              <a:rPr sz="3200" dirty="0" err="1" smtClean="0">
                <a:solidFill>
                  <a:srgbClr val="FFFFFF"/>
                </a:solidFill>
              </a:rPr>
              <a:t>caranya</a:t>
            </a:r>
            <a:r>
              <a:rPr sz="3200" dirty="0" smtClean="0">
                <a:solidFill>
                  <a:srgbClr val="FFFFFF"/>
                </a:solidFill>
              </a:rPr>
              <a:t> agar </a:t>
            </a:r>
            <a:r>
              <a:rPr sz="3200" dirty="0" err="1" smtClean="0">
                <a:solidFill>
                  <a:srgbClr val="FFFFFF"/>
                </a:solidFill>
              </a:rPr>
              <a:t>penyelenggaraan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r>
              <a:rPr sz="3200" dirty="0" err="1" smtClean="0">
                <a:solidFill>
                  <a:srgbClr val="FFFFFF"/>
                </a:solidFill>
              </a:rPr>
              <a:t>otonomi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r>
              <a:rPr sz="3200" dirty="0" err="1" smtClean="0">
                <a:solidFill>
                  <a:srgbClr val="FFFFFF"/>
                </a:solidFill>
              </a:rPr>
              <a:t>daerah</a:t>
            </a:r>
            <a:r>
              <a:rPr sz="3200" dirty="0" smtClean="0">
                <a:solidFill>
                  <a:srgbClr val="FFFFFF"/>
                </a:solidFill>
              </a:rPr>
              <a:t> bi</a:t>
            </a:r>
            <a:r>
              <a:rPr lang="id-ID" sz="3200" dirty="0" smtClean="0">
                <a:solidFill>
                  <a:srgbClr val="FFFFFF"/>
                </a:solidFill>
              </a:rPr>
              <a:t>as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r>
              <a:rPr sz="3200" dirty="0" err="1" smtClean="0">
                <a:solidFill>
                  <a:srgbClr val="FFFFFF"/>
                </a:solidFill>
              </a:rPr>
              <a:t>menjadi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r>
              <a:rPr sz="3200" dirty="0" err="1" smtClean="0">
                <a:solidFill>
                  <a:srgbClr val="FFFFFF"/>
                </a:solidFill>
              </a:rPr>
              <a:t>sebuah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r>
              <a:rPr sz="3200" dirty="0" err="1" smtClean="0">
                <a:solidFill>
                  <a:srgbClr val="FFFFFF"/>
                </a:solidFill>
              </a:rPr>
              <a:t>kearifan</a:t>
            </a:r>
            <a:r>
              <a:rPr sz="3200" dirty="0" smtClean="0">
                <a:solidFill>
                  <a:srgbClr val="FFFFFF"/>
                </a:solidFill>
              </a:rPr>
              <a:t> lo</a:t>
            </a:r>
            <a:r>
              <a:rPr lang="id-ID" sz="3200" dirty="0" smtClean="0">
                <a:solidFill>
                  <a:srgbClr val="FFFFFF"/>
                </a:solidFill>
              </a:rPr>
              <a:t>c</a:t>
            </a:r>
            <a:r>
              <a:rPr sz="3200" dirty="0" smtClean="0">
                <a:solidFill>
                  <a:srgbClr val="FFFFFF"/>
                </a:solidFill>
              </a:rPr>
              <a:t>al (</a:t>
            </a:r>
            <a:r>
              <a:rPr sz="3200" i="1" dirty="0" smtClean="0">
                <a:solidFill>
                  <a:srgbClr val="FFFFFF"/>
                </a:solidFill>
              </a:rPr>
              <a:t>local wisdom</a:t>
            </a:r>
            <a:r>
              <a:rPr sz="3200" dirty="0" smtClean="0">
                <a:solidFill>
                  <a:srgbClr val="FFFFFF"/>
                </a:solidFill>
              </a:rPr>
              <a:t>)</a:t>
            </a:r>
            <a:endParaRPr sz="4400" b="1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1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320" name="Google Shape;320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539229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A800"/>
                </a:solidFill>
              </a:rPr>
              <a:t>QNA SESSION</a:t>
            </a:r>
            <a:endParaRPr sz="7200" dirty="0">
              <a:solidFill>
                <a:srgbClr val="FFA800"/>
              </a:solidFill>
            </a:endParaRPr>
          </a:p>
        </p:txBody>
      </p:sp>
      <p:sp>
        <p:nvSpPr>
          <p:cNvPr id="321" name="Google Shape;321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399654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800" b="1" dirty="0" smtClean="0">
                <a:solidFill>
                  <a:srgbClr val="FFFFFF"/>
                </a:solidFill>
              </a:rPr>
              <a:t>- TWO -</a:t>
            </a:r>
            <a:endParaRPr sz="8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500" y="2271395"/>
            <a:ext cx="367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PENGERTIAN</a:t>
            </a:r>
            <a:br>
              <a:rPr lang="en" sz="3200" dirty="0" smtClean="0"/>
            </a:br>
            <a:r>
              <a:rPr lang="en" sz="3200" dirty="0" smtClean="0"/>
              <a:t>OTONOMI DAERAH</a:t>
            </a:r>
            <a:endParaRPr sz="32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15691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</a:t>
            </a:r>
            <a:br>
              <a:rPr lang="en" dirty="0" smtClean="0"/>
            </a:br>
            <a:r>
              <a:rPr lang="en" dirty="0" smtClean="0"/>
              <a:t>AND</a:t>
            </a:r>
            <a:br>
              <a:rPr lang="en" dirty="0" smtClean="0"/>
            </a:br>
            <a:r>
              <a:rPr lang="en" dirty="0" smtClean="0"/>
              <a:t>ANSWER</a:t>
            </a:r>
            <a:br>
              <a:rPr lang="en" dirty="0" smtClean="0"/>
            </a:br>
            <a:r>
              <a:rPr lang="en" dirty="0" smtClean="0"/>
              <a:t>SESSSION TWO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81704" y="176550"/>
            <a:ext cx="5830215" cy="47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4400" b="1" dirty="0" err="1" smtClean="0">
                <a:solidFill>
                  <a:srgbClr val="FFFFFF"/>
                </a:solidFill>
              </a:rPr>
              <a:t>Egi</a:t>
            </a:r>
            <a:r>
              <a:rPr sz="4400" b="1" dirty="0" smtClean="0">
                <a:solidFill>
                  <a:srgbClr val="FFFFFF"/>
                </a:solidFill>
              </a:rPr>
              <a:t> (3062) :</a:t>
            </a:r>
            <a:br>
              <a:rPr sz="4400" b="1" dirty="0" smtClean="0">
                <a:solidFill>
                  <a:srgbClr val="FFFFFF"/>
                </a:solidFill>
              </a:rPr>
            </a:br>
            <a:r>
              <a:rPr sz="3600" dirty="0" err="1" smtClean="0">
                <a:solidFill>
                  <a:srgbClr val="FFFFFF"/>
                </a:solidFill>
              </a:rPr>
              <a:t>Apakah</a:t>
            </a:r>
            <a:r>
              <a:rPr sz="3600" dirty="0" smtClean="0">
                <a:solidFill>
                  <a:srgbClr val="FFFFFF"/>
                </a:solidFill>
              </a:rPr>
              <a:t> </a:t>
            </a:r>
            <a:r>
              <a:rPr sz="3600" dirty="0" err="1" smtClean="0">
                <a:solidFill>
                  <a:srgbClr val="FFFFFF"/>
                </a:solidFill>
              </a:rPr>
              <a:t>pemberian</a:t>
            </a:r>
            <a:r>
              <a:rPr sz="3600" dirty="0" smtClean="0">
                <a:solidFill>
                  <a:srgbClr val="FFFFFF"/>
                </a:solidFill>
              </a:rPr>
              <a:t> </a:t>
            </a:r>
            <a:r>
              <a:rPr sz="3600" dirty="0" err="1" smtClean="0">
                <a:solidFill>
                  <a:srgbClr val="FFFFFF"/>
                </a:solidFill>
              </a:rPr>
              <a:t>otonomi</a:t>
            </a:r>
            <a:r>
              <a:rPr sz="3600" dirty="0" smtClean="0">
                <a:solidFill>
                  <a:srgbClr val="FFFFFF"/>
                </a:solidFill>
              </a:rPr>
              <a:t> </a:t>
            </a:r>
            <a:r>
              <a:rPr sz="3600" dirty="0" err="1" smtClean="0">
                <a:solidFill>
                  <a:srgbClr val="FFFFFF"/>
                </a:solidFill>
              </a:rPr>
              <a:t>daerah</a:t>
            </a:r>
            <a:r>
              <a:rPr sz="3600" dirty="0" smtClean="0">
                <a:solidFill>
                  <a:srgbClr val="FFFFFF"/>
                </a:solidFill>
              </a:rPr>
              <a:t> </a:t>
            </a:r>
            <a:r>
              <a:rPr sz="3600" dirty="0" err="1" smtClean="0">
                <a:solidFill>
                  <a:srgbClr val="FFFFFF"/>
                </a:solidFill>
              </a:rPr>
              <a:t>dapat</a:t>
            </a:r>
            <a:r>
              <a:rPr sz="3600" dirty="0" smtClean="0">
                <a:solidFill>
                  <a:srgbClr val="FFFFFF"/>
                </a:solidFill>
              </a:rPr>
              <a:t> </a:t>
            </a:r>
            <a:r>
              <a:rPr sz="3600" dirty="0" err="1" smtClean="0">
                <a:solidFill>
                  <a:srgbClr val="FFFFFF"/>
                </a:solidFill>
              </a:rPr>
              <a:t>mengganggu</a:t>
            </a:r>
            <a:r>
              <a:rPr sz="3600" dirty="0" smtClean="0">
                <a:solidFill>
                  <a:srgbClr val="FFFFFF"/>
                </a:solidFill>
              </a:rPr>
              <a:t> </a:t>
            </a:r>
            <a:r>
              <a:rPr sz="3600" dirty="0" err="1" smtClean="0">
                <a:solidFill>
                  <a:srgbClr val="FFFFFF"/>
                </a:solidFill>
              </a:rPr>
              <a:t>stabilitas</a:t>
            </a:r>
            <a:r>
              <a:rPr sz="3600" dirty="0" smtClean="0">
                <a:solidFill>
                  <a:srgbClr val="FFFFFF"/>
                </a:solidFill>
              </a:rPr>
              <a:t> </a:t>
            </a:r>
            <a:r>
              <a:rPr sz="3600" dirty="0" err="1" smtClean="0">
                <a:solidFill>
                  <a:srgbClr val="FFFFFF"/>
                </a:solidFill>
              </a:rPr>
              <a:t>nasional</a:t>
            </a:r>
            <a:r>
              <a:rPr sz="3600" dirty="0" smtClean="0">
                <a:solidFill>
                  <a:srgbClr val="FFFFFF"/>
                </a:solidFill>
              </a:rPr>
              <a:t> ?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4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15691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</a:t>
            </a:r>
            <a:br>
              <a:rPr lang="en" dirty="0" smtClean="0"/>
            </a:br>
            <a:r>
              <a:rPr lang="en" dirty="0" smtClean="0"/>
              <a:t>AND</a:t>
            </a:r>
            <a:br>
              <a:rPr lang="en" dirty="0" smtClean="0"/>
            </a:br>
            <a:r>
              <a:rPr lang="en" dirty="0" smtClean="0"/>
              <a:t>ANSWER</a:t>
            </a:r>
            <a:br>
              <a:rPr lang="en" dirty="0" smtClean="0"/>
            </a:br>
            <a:r>
              <a:rPr lang="en" dirty="0" smtClean="0"/>
              <a:t>SESSSION TWO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81704" y="176550"/>
            <a:ext cx="5830215" cy="47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4400" b="1" dirty="0" smtClean="0">
                <a:solidFill>
                  <a:srgbClr val="FFFFFF"/>
                </a:solidFill>
              </a:rPr>
              <a:t>Eric (3080) :</a:t>
            </a:r>
            <a:br>
              <a:rPr sz="4400" b="1" dirty="0" smtClean="0">
                <a:solidFill>
                  <a:srgbClr val="FFFFFF"/>
                </a:solidFill>
              </a:rPr>
            </a:br>
            <a:r>
              <a:rPr sz="4000" dirty="0" err="1" smtClean="0">
                <a:solidFill>
                  <a:srgbClr val="FFFFFF"/>
                </a:solidFill>
              </a:rPr>
              <a:t>Apakah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otonomi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daerah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memiliki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tolak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ukur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keberhasilan</a:t>
            </a:r>
            <a:r>
              <a:rPr sz="4000" dirty="0" smtClean="0">
                <a:solidFill>
                  <a:srgbClr val="FFFFFF"/>
                </a:solidFill>
              </a:rPr>
              <a:t> yang </a:t>
            </a:r>
            <a:r>
              <a:rPr sz="4000" dirty="0" err="1" smtClean="0">
                <a:solidFill>
                  <a:srgbClr val="FFFFFF"/>
                </a:solidFill>
              </a:rPr>
              <a:t>ditetapkan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oleh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pemerintah</a:t>
            </a:r>
            <a:r>
              <a:rPr sz="4000" dirty="0" smtClean="0">
                <a:solidFill>
                  <a:srgbClr val="FFFFFF"/>
                </a:solidFill>
              </a:rPr>
              <a:t> </a:t>
            </a:r>
            <a:r>
              <a:rPr sz="4000" dirty="0" err="1" smtClean="0">
                <a:solidFill>
                  <a:srgbClr val="FFFFFF"/>
                </a:solidFill>
              </a:rPr>
              <a:t>pusat</a:t>
            </a:r>
            <a:r>
              <a:rPr sz="4000" dirty="0" smtClean="0">
                <a:solidFill>
                  <a:srgbClr val="FFFFFF"/>
                </a:solidFill>
              </a:rPr>
              <a:t>?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0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320" name="Google Shape;320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539229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A800"/>
                </a:solidFill>
              </a:rPr>
              <a:t>QNA SESSION</a:t>
            </a:r>
            <a:endParaRPr sz="7200" dirty="0">
              <a:solidFill>
                <a:srgbClr val="FFA800"/>
              </a:solidFill>
            </a:endParaRPr>
          </a:p>
        </p:txBody>
      </p:sp>
      <p:sp>
        <p:nvSpPr>
          <p:cNvPr id="321" name="Google Shape;321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369174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800" b="1" dirty="0" smtClean="0">
                <a:solidFill>
                  <a:srgbClr val="FFFFFF"/>
                </a:solidFill>
              </a:rPr>
              <a:t>- THREE -</a:t>
            </a:r>
            <a:endParaRPr sz="8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15691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</a:t>
            </a:r>
            <a:br>
              <a:rPr lang="en" dirty="0" smtClean="0"/>
            </a:br>
            <a:r>
              <a:rPr lang="en" dirty="0" smtClean="0"/>
              <a:t>AND</a:t>
            </a:r>
            <a:br>
              <a:rPr lang="en" dirty="0" smtClean="0"/>
            </a:br>
            <a:r>
              <a:rPr lang="en" dirty="0" smtClean="0"/>
              <a:t>ANSWER</a:t>
            </a:r>
            <a:br>
              <a:rPr lang="en" dirty="0" smtClean="0"/>
            </a:br>
            <a:r>
              <a:rPr lang="en" dirty="0" smtClean="0"/>
              <a:t>SESSSION THREE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81704" y="176550"/>
            <a:ext cx="5830215" cy="47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0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2"/>
          <p:cNvSpPr txBox="1"/>
          <p:nvPr/>
        </p:nvSpPr>
        <p:spPr>
          <a:xfrm>
            <a:off x="1106100" y="802640"/>
            <a:ext cx="6931800" cy="81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sz="115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4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ASAL-USUL</a:t>
            </a:r>
            <a:br>
              <a:rPr lang="en-US" sz="2000" dirty="0" smtClean="0"/>
            </a:br>
            <a:r>
              <a:rPr lang="en-US" sz="2000" dirty="0" smtClean="0"/>
              <a:t>OTONOMI DAERAH</a:t>
            </a:r>
            <a:endParaRPr sz="2000"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Otonomi</a:t>
            </a:r>
            <a:r>
              <a:rPr lang="en-ID" dirty="0"/>
              <a:t> Daerah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yang </a:t>
            </a:r>
            <a:r>
              <a:rPr lang="en-ID" dirty="0" err="1"/>
              <a:t>lahir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rangka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tuntutan</a:t>
            </a:r>
            <a:r>
              <a:rPr lang="en-ID" dirty="0"/>
              <a:t> </a:t>
            </a:r>
            <a:r>
              <a:rPr lang="en-ID" dirty="0" err="1"/>
              <a:t>reformasi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demokratisasi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</a:t>
            </a:r>
            <a:r>
              <a:rPr lang="en-ID" dirty="0" err="1"/>
              <a:t>pemberdayaan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4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1616475" y="1093593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/>
              <a:t>Otonomi</a:t>
            </a:r>
            <a:r>
              <a:rPr lang="en-ID" dirty="0"/>
              <a:t> Daerah </a:t>
            </a:r>
            <a:r>
              <a:rPr lang="en-ID" dirty="0" err="1"/>
              <a:t>adalah</a:t>
            </a:r>
            <a:r>
              <a:rPr lang="en-ID" dirty="0"/>
              <a:t> 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memerintah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ialah</a:t>
            </a:r>
            <a:r>
              <a:rPr lang="en-ID" dirty="0"/>
              <a:t> </a:t>
            </a:r>
            <a:r>
              <a:rPr lang="en-ID" dirty="0" err="1"/>
              <a:t>hak</a:t>
            </a:r>
            <a:r>
              <a:rPr lang="en-ID" dirty="0"/>
              <a:t> yang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39;p19"/>
          <p:cNvSpPr txBox="1">
            <a:spLocks/>
          </p:cNvSpPr>
          <p:nvPr/>
        </p:nvSpPr>
        <p:spPr>
          <a:xfrm>
            <a:off x="4612715" y="4157250"/>
            <a:ext cx="5911200" cy="66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ID" sz="1600" dirty="0" smtClean="0"/>
              <a:t>- </a:t>
            </a:r>
            <a:r>
              <a:rPr lang="en-ID" sz="1600" dirty="0" err="1" smtClean="0"/>
              <a:t>Syarif</a:t>
            </a:r>
            <a:r>
              <a:rPr lang="en-ID" sz="1600" dirty="0" smtClean="0"/>
              <a:t> </a:t>
            </a:r>
            <a:r>
              <a:rPr lang="en-ID" sz="1600" dirty="0"/>
              <a:t>Saleh</a:t>
            </a:r>
          </a:p>
        </p:txBody>
      </p:sp>
    </p:spTree>
    <p:extLst>
      <p:ext uri="{BB962C8B-B14F-4D97-AF65-F5344CB8AC3E}">
        <p14:creationId xmlns:p14="http://schemas.microsoft.com/office/powerpoint/2010/main" val="32390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1616475" y="1004738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sz="2400" dirty="0" err="1"/>
              <a:t>Otonomi</a:t>
            </a:r>
            <a:r>
              <a:rPr lang="en-ID" sz="2400" dirty="0"/>
              <a:t> Daerah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makna</a:t>
            </a:r>
            <a:r>
              <a:rPr lang="en-ID" sz="2400" dirty="0"/>
              <a:t> </a:t>
            </a:r>
            <a:r>
              <a:rPr lang="en-ID" sz="2400" dirty="0" err="1"/>
              <a:t>kebebasan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kemandirian</a:t>
            </a:r>
            <a:r>
              <a:rPr lang="en-ID" sz="2400" dirty="0"/>
              <a:t> </a:t>
            </a:r>
            <a:r>
              <a:rPr lang="en-ID" sz="2400" dirty="0" err="1"/>
              <a:t>namun</a:t>
            </a:r>
            <a:r>
              <a:rPr lang="en-ID" sz="2400" dirty="0"/>
              <a:t> </a:t>
            </a:r>
            <a:r>
              <a:rPr lang="en-ID" sz="2400" dirty="0" err="1"/>
              <a:t>bukan</a:t>
            </a:r>
            <a:r>
              <a:rPr lang="en-ID" sz="2400" dirty="0"/>
              <a:t> </a:t>
            </a:r>
            <a:r>
              <a:rPr lang="en-ID" sz="2400" dirty="0" err="1" smtClean="0"/>
              <a:t>kemerdekaan</a:t>
            </a:r>
            <a:r>
              <a:rPr lang="en-ID" sz="2400" dirty="0" smtClean="0"/>
              <a:t> (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/>
              <a:t>merdeka</a:t>
            </a:r>
            <a:r>
              <a:rPr lang="en-ID" sz="2400" dirty="0"/>
              <a:t>) </a:t>
            </a:r>
            <a:r>
              <a:rPr lang="en-ID" sz="2400" dirty="0" err="1"/>
              <a:t>melainkan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kebebasan</a:t>
            </a:r>
            <a:r>
              <a:rPr lang="en-ID" sz="2400" dirty="0"/>
              <a:t> yang </a:t>
            </a:r>
            <a:r>
              <a:rPr lang="en-ID" sz="2400" dirty="0" err="1"/>
              <a:t>terbatas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kemandirian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</a:t>
            </a:r>
            <a:r>
              <a:rPr lang="en-ID" sz="2400" dirty="0" err="1"/>
              <a:t>terwujud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pemberian</a:t>
            </a:r>
            <a:r>
              <a:rPr lang="en-ID" sz="2400" dirty="0"/>
              <a:t> </a:t>
            </a:r>
            <a:r>
              <a:rPr lang="en-ID" sz="2400" dirty="0" err="1"/>
              <a:t>kesempatan</a:t>
            </a:r>
            <a:r>
              <a:rPr lang="en-ID" sz="2400" dirty="0"/>
              <a:t> yang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dipertanggungjawabkan</a:t>
            </a:r>
            <a:r>
              <a:rPr lang="en-ID" sz="2400" dirty="0"/>
              <a:t>.</a:t>
            </a:r>
            <a:endParaRPr sz="2400"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139;p19"/>
          <p:cNvSpPr txBox="1">
            <a:spLocks/>
          </p:cNvSpPr>
          <p:nvPr/>
        </p:nvSpPr>
        <p:spPr>
          <a:xfrm>
            <a:off x="4704155" y="4208050"/>
            <a:ext cx="5911200" cy="66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▪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▫"/>
              <a:defRPr sz="3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ID" sz="1600" dirty="0" smtClean="0"/>
              <a:t>- </a:t>
            </a:r>
            <a:r>
              <a:rPr lang="en-ID" sz="1600" dirty="0" err="1"/>
              <a:t>Ateng</a:t>
            </a:r>
            <a:r>
              <a:rPr lang="en-ID" sz="1600" dirty="0"/>
              <a:t> </a:t>
            </a:r>
            <a:r>
              <a:rPr lang="en-ID" sz="1600" dirty="0" err="1"/>
              <a:t>Syarifuddin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1876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PENGERTIAN</a:t>
            </a:r>
            <a:br>
              <a:rPr lang="en-US" sz="2000" dirty="0" smtClean="0"/>
            </a:br>
            <a:r>
              <a:rPr lang="en-US" sz="2000" dirty="0" smtClean="0"/>
              <a:t>OTONOMI DAERAH</a:t>
            </a:r>
            <a:endParaRPr sz="2000"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 err="1"/>
              <a:t>Otonomi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kewajiban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otonom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mengurus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urusan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</a:t>
            </a:r>
            <a:r>
              <a:rPr lang="en-ID" dirty="0" err="1"/>
              <a:t>masyarakatnya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perundang-undangan</a:t>
            </a:r>
            <a:r>
              <a:rPr lang="en-ID" dirty="0"/>
              <a:t> </a:t>
            </a:r>
            <a:r>
              <a:rPr lang="en-ID" dirty="0" err="1"/>
              <a:t>pasal</a:t>
            </a:r>
            <a:r>
              <a:rPr lang="en-ID" dirty="0"/>
              <a:t> 1 </a:t>
            </a:r>
            <a:r>
              <a:rPr lang="en-ID" dirty="0" err="1"/>
              <a:t>ayat</a:t>
            </a:r>
            <a:r>
              <a:rPr lang="en-ID" dirty="0"/>
              <a:t> 5 </a:t>
            </a:r>
            <a:r>
              <a:rPr lang="en-ID" dirty="0" err="1"/>
              <a:t>dan</a:t>
            </a:r>
            <a:r>
              <a:rPr lang="en-ID" dirty="0"/>
              <a:t> 6 UU No. 32 </a:t>
            </a:r>
            <a:r>
              <a:rPr lang="en-ID" dirty="0" err="1"/>
              <a:t>tahun</a:t>
            </a:r>
            <a:r>
              <a:rPr lang="en-ID" dirty="0"/>
              <a:t> 2004.</a:t>
            </a:r>
            <a:endParaRPr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7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5020500" y="2271395"/>
            <a:ext cx="367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ASAS</a:t>
            </a: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2400" dirty="0" smtClean="0"/>
              <a:t>PENYELENGGARAAN</a:t>
            </a: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 smtClean="0"/>
              <a:t>OTONOMI DAERAH</a:t>
            </a:r>
            <a:endParaRPr sz="32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9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ASAS</a:t>
            </a:r>
            <a:br>
              <a:rPr lang="en" dirty="0" smtClean="0"/>
            </a:br>
            <a:r>
              <a:rPr lang="en" dirty="0" smtClean="0"/>
              <a:t>PENYELENGGARAAN</a:t>
            </a:r>
            <a:br>
              <a:rPr lang="en" dirty="0" smtClean="0"/>
            </a:br>
            <a:r>
              <a:rPr lang="en" dirty="0" smtClean="0"/>
              <a:t>OTONOMI DAERAH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08960" y="1277500"/>
            <a:ext cx="6035040" cy="43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ID" sz="2500" dirty="0" err="1" smtClean="0">
                <a:solidFill>
                  <a:schemeClr val="bg1"/>
                </a:solidFill>
              </a:rPr>
              <a:t>Pemberian</a:t>
            </a:r>
            <a:r>
              <a:rPr lang="en-ID" sz="2500" dirty="0" smtClean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wewenang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oleh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pemerintah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pusat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kepada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pemerintah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daerah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untuk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mengurus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urusan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>
                <a:solidFill>
                  <a:schemeClr val="bg1"/>
                </a:solidFill>
              </a:rPr>
              <a:t>daerahnya</a:t>
            </a:r>
            <a:r>
              <a:rPr lang="en-ID" sz="2500" dirty="0">
                <a:solidFill>
                  <a:schemeClr val="bg1"/>
                </a:solidFill>
              </a:rPr>
              <a:t> </a:t>
            </a:r>
            <a:r>
              <a:rPr lang="en-ID" sz="2500" dirty="0" err="1" smtClean="0">
                <a:solidFill>
                  <a:schemeClr val="bg1"/>
                </a:solidFill>
              </a:rPr>
              <a:t>sendiri</a:t>
            </a:r>
            <a:endParaRPr lang="en-US" sz="2500" dirty="0" smtClean="0">
              <a:solidFill>
                <a:schemeClr val="bg1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27;p38"/>
          <p:cNvSpPr txBox="1">
            <a:spLocks/>
          </p:cNvSpPr>
          <p:nvPr/>
        </p:nvSpPr>
        <p:spPr>
          <a:xfrm>
            <a:off x="3108960" y="-1780"/>
            <a:ext cx="6035040" cy="8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ct val="150000"/>
              </a:lnSpc>
              <a:buFont typeface="Open Sans"/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ASAS</a:t>
            </a:r>
            <a:r>
              <a:rPr lang="en-US" sz="3200" dirty="0" smtClean="0">
                <a:solidFill>
                  <a:schemeClr val="bg1"/>
                </a:solidFill>
              </a:rPr>
              <a:t> DESENTRALISASI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3838683" y="842380"/>
            <a:ext cx="457559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1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481</Words>
  <Application>Microsoft Office PowerPoint</Application>
  <PresentationFormat>On-screen Show (16:9)</PresentationFormat>
  <Paragraphs>112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Open Sans</vt:lpstr>
      <vt:lpstr>Montserrat</vt:lpstr>
      <vt:lpstr>Merriweather</vt:lpstr>
      <vt:lpstr>Arial</vt:lpstr>
      <vt:lpstr>Emilia template</vt:lpstr>
      <vt:lpstr>OTONOMI DAERAH</vt:lpstr>
      <vt:lpstr>Hello!</vt:lpstr>
      <vt:lpstr>PENGERTIAN OTONOMI DAERAH</vt:lpstr>
      <vt:lpstr>ASAL-USUL OTONOMI DAERAH</vt:lpstr>
      <vt:lpstr>PowerPoint Presentation</vt:lpstr>
      <vt:lpstr>PowerPoint Presentation</vt:lpstr>
      <vt:lpstr>PENGERTIAN OTONOMI DAERAH</vt:lpstr>
      <vt:lpstr>ASAS PENYELENGGARAAN OTONOMI DAERAH</vt:lpstr>
      <vt:lpstr>ASAS PENYELENGGARAAN OTONOMI DAERAH</vt:lpstr>
      <vt:lpstr>ASAS PENYELENGGARAAN OTONOMI DAERAH</vt:lpstr>
      <vt:lpstr>ASAS PENYELENGGARAAN OTONOMI DAERAH</vt:lpstr>
      <vt:lpstr>ASAS PELAKSANAAN OTONOMI DAERAH</vt:lpstr>
      <vt:lpstr>ASAS PELAKSANAAN OTONOMI DAERAH</vt:lpstr>
      <vt:lpstr>ASAS PELAKSANAAN OTONOMI DAERAH</vt:lpstr>
      <vt:lpstr>ASAS PELAKSANAAN OTONOMI DAERAH</vt:lpstr>
      <vt:lpstr>PRINSIP PEMBERIAN OTONOMI DAERAH</vt:lpstr>
      <vt:lpstr>PRINSIP PEMBERIAN OTONOMI DAERAH</vt:lpstr>
      <vt:lpstr>LANDASAN HUKUM OTONOMI DAERAH</vt:lpstr>
      <vt:lpstr>LANDASAN HUKUM OTONOMI DAERAH</vt:lpstr>
      <vt:lpstr>Pelaksanaan Otonomi Daerah</vt:lpstr>
      <vt:lpstr>PELAKSANAAN OTONOMI DAERAH</vt:lpstr>
      <vt:lpstr>Tujuan Penyelenggaraan Otonomi Daerah</vt:lpstr>
      <vt:lpstr>PowerPoint Presentation</vt:lpstr>
      <vt:lpstr>PowerPoint Presentation</vt:lpstr>
      <vt:lpstr>QNA SESSION</vt:lpstr>
      <vt:lpstr>QUESTION AND ANSWER SESSSION ONE</vt:lpstr>
      <vt:lpstr>QUESTION AND ANSWER SESSSION TWO</vt:lpstr>
      <vt:lpstr>QUESTION AND ANSWER SESSSION TWO</vt:lpstr>
      <vt:lpstr>QNA SESSION</vt:lpstr>
      <vt:lpstr>QUESTION AND ANSWER SESSSION TWO</vt:lpstr>
      <vt:lpstr>QUESTION AND ANSWER SESSSION TWO</vt:lpstr>
      <vt:lpstr>QNA SESSION</vt:lpstr>
      <vt:lpstr>QUESTION AND ANSWER SESSSION THREE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OTONOMI DAERAH</dc:title>
  <dc:creator>Valz</dc:creator>
  <cp:lastModifiedBy>MKWUASUS</cp:lastModifiedBy>
  <cp:revision>21</cp:revision>
  <dcterms:modified xsi:type="dcterms:W3CDTF">2019-11-08T02:43:49Z</dcterms:modified>
</cp:coreProperties>
</file>