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xmlns="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114" y="-16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3B75C5-9BDB-4B5F-AB3F-CB12A702F1F8}"/>
              </a:ext>
            </a:extLst>
          </p:cNvPr>
          <p:cNvSpPr txBox="1"/>
          <p:nvPr/>
        </p:nvSpPr>
        <p:spPr>
          <a:xfrm>
            <a:off x="7078414" y="1121288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( 071911633085 )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91A18A-7559-4485-BC2C-6ACBBA9F87DF}"/>
              </a:ext>
            </a:extLst>
          </p:cNvPr>
          <p:cNvSpPr txBox="1"/>
          <p:nvPr/>
        </p:nvSpPr>
        <p:spPr>
          <a:xfrm>
            <a:off x="7060835" y="579454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700" b="1" dirty="0" smtClean="0">
                <a:solidFill>
                  <a:schemeClr val="bg1"/>
                </a:solidFill>
                <a:cs typeface="Arial" pitchFamily="34" charset="0"/>
              </a:rPr>
              <a:t>Aviv Danurwindo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E3BD7D-EEC6-41FC-867D-95F2B71346B3}"/>
              </a:ext>
            </a:extLst>
          </p:cNvPr>
          <p:cNvSpPr txBox="1"/>
          <p:nvPr/>
        </p:nvSpPr>
        <p:spPr>
          <a:xfrm>
            <a:off x="6079729" y="30977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8A41E9E-1812-4ACE-A417-73C9AF47F355}"/>
              </a:ext>
            </a:extLst>
          </p:cNvPr>
          <p:cNvSpPr txBox="1"/>
          <p:nvPr/>
        </p:nvSpPr>
        <p:spPr>
          <a:xfrm>
            <a:off x="7078414" y="231903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( 071911633089 )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79CA3D-1245-4812-BE2C-A17717D31459}"/>
              </a:ext>
            </a:extLst>
          </p:cNvPr>
          <p:cNvSpPr txBox="1"/>
          <p:nvPr/>
        </p:nvSpPr>
        <p:spPr>
          <a:xfrm>
            <a:off x="7078414" y="181120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700" b="1" dirty="0" smtClean="0">
                <a:solidFill>
                  <a:schemeClr val="bg1"/>
                </a:solidFill>
                <a:cs typeface="Arial" pitchFamily="34" charset="0"/>
              </a:rPr>
              <a:t>M. Rhenald Armand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27DDE9-FE7C-4B7E-A047-E092B6A88859}"/>
              </a:ext>
            </a:extLst>
          </p:cNvPr>
          <p:cNvSpPr txBox="1"/>
          <p:nvPr/>
        </p:nvSpPr>
        <p:spPr>
          <a:xfrm>
            <a:off x="6079729" y="154152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E1B5E5-22C6-4CAE-BC59-0EB34CC7C043}"/>
              </a:ext>
            </a:extLst>
          </p:cNvPr>
          <p:cNvSpPr txBox="1"/>
          <p:nvPr/>
        </p:nvSpPr>
        <p:spPr>
          <a:xfrm>
            <a:off x="7078414" y="362126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( 071911633091 )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5757E4-1723-4073-9FC5-1D351F20A151}"/>
              </a:ext>
            </a:extLst>
          </p:cNvPr>
          <p:cNvSpPr txBox="1"/>
          <p:nvPr/>
        </p:nvSpPr>
        <p:spPr>
          <a:xfrm>
            <a:off x="7078414" y="311342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700" b="1" dirty="0" smtClean="0">
                <a:solidFill>
                  <a:schemeClr val="bg1"/>
                </a:solidFill>
                <a:cs typeface="Arial" pitchFamily="34" charset="0"/>
              </a:rPr>
              <a:t>Kezia Putri Berliani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B9AF74-CA02-49F9-88D7-98D77F70D10F}"/>
              </a:ext>
            </a:extLst>
          </p:cNvPr>
          <p:cNvSpPr txBox="1"/>
          <p:nvPr/>
        </p:nvSpPr>
        <p:spPr>
          <a:xfrm>
            <a:off x="6079730" y="284375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7A4661-D2A4-40E5-9248-83B3298A506A}"/>
              </a:ext>
            </a:extLst>
          </p:cNvPr>
          <p:cNvSpPr txBox="1"/>
          <p:nvPr/>
        </p:nvSpPr>
        <p:spPr>
          <a:xfrm>
            <a:off x="7078414" y="5020752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( 071911633061 )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93DF382-44DD-45C3-9704-34E8893BC3AC}"/>
              </a:ext>
            </a:extLst>
          </p:cNvPr>
          <p:cNvSpPr txBox="1"/>
          <p:nvPr/>
        </p:nvSpPr>
        <p:spPr>
          <a:xfrm>
            <a:off x="7078414" y="451292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700" b="1" dirty="0" smtClean="0">
                <a:solidFill>
                  <a:schemeClr val="bg1"/>
                </a:solidFill>
                <a:cs typeface="Arial" pitchFamily="34" charset="0"/>
              </a:rPr>
              <a:t>Fenny Wahyuningtias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11BD74-B8C0-4D62-99FC-2DBC909A434D}"/>
              </a:ext>
            </a:extLst>
          </p:cNvPr>
          <p:cNvSpPr txBox="1"/>
          <p:nvPr/>
        </p:nvSpPr>
        <p:spPr>
          <a:xfrm>
            <a:off x="6079729" y="424324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2C12F7-AE9B-40D2-A6C4-2F1B6BC860EE}"/>
              </a:ext>
            </a:extLst>
          </p:cNvPr>
          <p:cNvSpPr txBox="1"/>
          <p:nvPr/>
        </p:nvSpPr>
        <p:spPr>
          <a:xfrm>
            <a:off x="1940011" y="664363"/>
            <a:ext cx="326219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Kelompok</a:t>
            </a:r>
          </a:p>
          <a:p>
            <a:pPr algn="r"/>
            <a:r>
              <a:rPr lang="id-ID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5</a:t>
            </a:r>
            <a:endParaRPr lang="en-US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3761" y="5573235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id-ID" altLang="ko-KR" sz="4400" b="1" dirty="0" smtClean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id-ID" sz="4400" dirty="0"/>
          </a:p>
        </p:txBody>
      </p:sp>
      <p:sp>
        <p:nvSpPr>
          <p:cNvPr id="12" name="Rectangle 11"/>
          <p:cNvSpPr/>
          <p:nvPr/>
        </p:nvSpPr>
        <p:spPr>
          <a:xfrm>
            <a:off x="7178963" y="5837301"/>
            <a:ext cx="34419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ko-KR" sz="2700" b="1" dirty="0" smtClean="0">
                <a:solidFill>
                  <a:schemeClr val="bg1"/>
                </a:solidFill>
                <a:cs typeface="Arial" pitchFamily="34" charset="0"/>
              </a:rPr>
              <a:t>Farisyah Nur Afiyah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37A4661-D2A4-40E5-9248-83B3298A506A}"/>
              </a:ext>
            </a:extLst>
          </p:cNvPr>
          <p:cNvSpPr txBox="1"/>
          <p:nvPr/>
        </p:nvSpPr>
        <p:spPr>
          <a:xfrm>
            <a:off x="7178963" y="634267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( 071911633075 )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t="-124" r="32502" b="-57225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Pengertian Indentitas Nasional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7512483-5E7A-41ED-B2C5-768E79BE80DD}"/>
              </a:ext>
            </a:extLst>
          </p:cNvPr>
          <p:cNvSpPr/>
          <p:nvPr/>
        </p:nvSpPr>
        <p:spPr>
          <a:xfrm>
            <a:off x="895092" y="4387600"/>
            <a:ext cx="2769493" cy="161692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70540" y="1615857"/>
            <a:ext cx="412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Istilah </a:t>
            </a:r>
            <a:r>
              <a:rPr lang="id-ID" sz="1600" b="1" dirty="0" smtClean="0">
                <a:solidFill>
                  <a:schemeClr val="accent1"/>
                </a:solidFill>
              </a:rPr>
              <a:t>Identitas Nasional </a:t>
            </a:r>
            <a:r>
              <a:rPr lang="id-ID" sz="1400" dirty="0" smtClean="0"/>
              <a:t>berasal dari kata: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3402" y="1615857"/>
            <a:ext cx="4271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i="1" dirty="0" smtClean="0">
                <a:solidFill>
                  <a:schemeClr val="accent1"/>
                </a:solidFill>
              </a:rPr>
              <a:t>Identity</a:t>
            </a:r>
            <a:r>
              <a:rPr lang="id-ID" sz="1400" dirty="0" smtClean="0"/>
              <a:t> yang berarti ciri-ciri, tanda-tanda, atau jati diri yang melekat pada seseorang atau sesuatu yang membedakannya dengan yang lain.</a:t>
            </a:r>
            <a:endParaRPr lang="id-ID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653402" y="2398525"/>
            <a:ext cx="415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i="1" dirty="0" smtClean="0">
                <a:solidFill>
                  <a:schemeClr val="accent1"/>
                </a:solidFill>
              </a:rPr>
              <a:t>National</a:t>
            </a:r>
            <a:r>
              <a:rPr lang="id-ID" sz="1400" dirty="0" smtClean="0"/>
              <a:t> merupakan identitas yang melekat pada kelompok-kelompok besar yang diikat oleh kesamaan-kesamaan baik fisik seperti budaya, agam, bahasa, maupun non fisik seperti keinginan, cita-cita, dan tujuan.</a:t>
            </a:r>
            <a:endParaRPr lang="id-ID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0540" y="3895157"/>
            <a:ext cx="78538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Dari pengertian di atas dapat ditarik kesimpulan bahwa </a:t>
            </a:r>
            <a:r>
              <a:rPr lang="id-ID" sz="1600" b="1" dirty="0" smtClean="0">
                <a:solidFill>
                  <a:schemeClr val="accent1"/>
                </a:solidFill>
              </a:rPr>
              <a:t>Identitas Nsiona</a:t>
            </a:r>
            <a:r>
              <a:rPr lang="id-ID" sz="1400" dirty="0" smtClean="0"/>
              <a:t>l adalahmanifestasi nilai-nilai budaya yang tumbuh dan berkembang dalam aspek kehidupan suatu bangsa dengan ciri-ciri khas. Dan dengan ciri-ciri khas tadi suatu bangsa berbeda dengan bangsa lain dalam kehidupannya.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Triangle 10">
            <a:extLst>
              <a:ext uri="{FF2B5EF4-FFF2-40B4-BE49-F238E27FC236}">
                <a16:creationId xmlns:a16="http://schemas.microsoft.com/office/drawing/2014/main" xmlns="" id="{4159BB5E-A78C-4113-9B5A-D5116BFF2E8F}"/>
              </a:ext>
            </a:extLst>
          </p:cNvPr>
          <p:cNvSpPr/>
          <p:nvPr/>
        </p:nvSpPr>
        <p:spPr>
          <a:xfrm rot="13436248">
            <a:off x="9561723" y="3077515"/>
            <a:ext cx="1446289" cy="1392782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2083A12-CB6D-4A58-BC61-259FC3954B17}"/>
              </a:ext>
            </a:extLst>
          </p:cNvPr>
          <p:cNvSpPr/>
          <p:nvPr/>
        </p:nvSpPr>
        <p:spPr>
          <a:xfrm>
            <a:off x="888023" y="3532211"/>
            <a:ext cx="1739953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A248A024-9C25-468A-B6D5-51E9688FF80E}"/>
              </a:ext>
            </a:extLst>
          </p:cNvPr>
          <p:cNvSpPr/>
          <p:nvPr/>
        </p:nvSpPr>
        <p:spPr>
          <a:xfrm>
            <a:off x="2627977" y="3532211"/>
            <a:ext cx="1728000" cy="470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5F551B3-AB5C-4330-A426-EA084A481E45}"/>
              </a:ext>
            </a:extLst>
          </p:cNvPr>
          <p:cNvSpPr/>
          <p:nvPr/>
        </p:nvSpPr>
        <p:spPr>
          <a:xfrm>
            <a:off x="4359138" y="3532211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6ABB919A-0A61-45AD-90BB-9C38B83844DE}"/>
              </a:ext>
            </a:extLst>
          </p:cNvPr>
          <p:cNvSpPr/>
          <p:nvPr/>
        </p:nvSpPr>
        <p:spPr>
          <a:xfrm>
            <a:off x="6091032" y="3532211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1A3AA89-9F6F-499A-B5E2-56B22A978194}"/>
              </a:ext>
            </a:extLst>
          </p:cNvPr>
          <p:cNvSpPr/>
          <p:nvPr/>
        </p:nvSpPr>
        <p:spPr>
          <a:xfrm>
            <a:off x="7819032" y="3532211"/>
            <a:ext cx="1731894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xmlns="" id="{3B98A398-D5F0-48ED-B381-5741B8FE328B}"/>
              </a:ext>
            </a:extLst>
          </p:cNvPr>
          <p:cNvSpPr/>
          <p:nvPr/>
        </p:nvSpPr>
        <p:spPr>
          <a:xfrm flipV="1">
            <a:off x="5882612" y="4000058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xmlns="" id="{1A5B92C0-C9D4-4D69-9E80-0D6BFB2FFE8A}"/>
              </a:ext>
            </a:extLst>
          </p:cNvPr>
          <p:cNvSpPr/>
          <p:nvPr/>
        </p:nvSpPr>
        <p:spPr>
          <a:xfrm rot="10800000" flipV="1">
            <a:off x="2447977" y="3328258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xmlns="" id="{FF632457-BFA9-4335-881A-1AB0F53195FB}"/>
              </a:ext>
            </a:extLst>
          </p:cNvPr>
          <p:cNvSpPr/>
          <p:nvPr/>
        </p:nvSpPr>
        <p:spPr>
          <a:xfrm rot="10800000" flipV="1">
            <a:off x="9370926" y="3315732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11A1A367-463E-4F0A-B68E-7D595D6D8E42}"/>
              </a:ext>
            </a:extLst>
          </p:cNvPr>
          <p:cNvGrpSpPr/>
          <p:nvPr/>
        </p:nvGrpSpPr>
        <p:grpSpPr>
          <a:xfrm>
            <a:off x="3686612" y="4405997"/>
            <a:ext cx="4572000" cy="808242"/>
            <a:chOff x="1331640" y="1190575"/>
            <a:chExt cx="1830680" cy="80824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913696AB-3E2F-41EF-A4D9-FBF038544D83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accent2"/>
                  </a:solidFill>
                  <a:cs typeface="Arial" pitchFamily="34" charset="0"/>
                </a:rPr>
                <a:t>Sama-sama Berkeinginan untuk Merdeka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8625B750-34BE-41D3-93AF-BCA2E48BC4A7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/>
                <a:t>Bebas dari segala bentuk penjajahan apapun</a:t>
              </a:r>
            </a:p>
            <a:p>
              <a:r>
                <a:rPr lang="id-ID" sz="1400" dirty="0"/>
                <a:t>bentuknya.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31FEA6AA-0751-4CBF-B52C-1D61C5FB2509}"/>
              </a:ext>
            </a:extLst>
          </p:cNvPr>
          <p:cNvGrpSpPr/>
          <p:nvPr/>
        </p:nvGrpSpPr>
        <p:grpSpPr>
          <a:xfrm>
            <a:off x="87682" y="1336143"/>
            <a:ext cx="5044219" cy="1885460"/>
            <a:chOff x="1331640" y="1190575"/>
            <a:chExt cx="1789152" cy="188546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85871F69-04FB-4C17-A763-E5E9DF0FE4CC}"/>
                </a:ext>
              </a:extLst>
            </p:cNvPr>
            <p:cNvSpPr txBox="1"/>
            <p:nvPr/>
          </p:nvSpPr>
          <p:spPr>
            <a:xfrm>
              <a:off x="1331640" y="1190575"/>
              <a:ext cx="1789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Pesamaan Nasib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94BEC30-6E54-49AD-ADAB-90466BA58952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1400" dirty="0" smtClean="0"/>
                <a:t>Sejerah menegaskan </a:t>
              </a:r>
              <a:r>
                <a:rPr lang="id-ID" sz="1400" dirty="0"/>
                <a:t>bahwa Indonesia dijajah </a:t>
              </a:r>
              <a:r>
                <a:rPr lang="id-ID" sz="1400" dirty="0" smtClean="0"/>
                <a:t>dalam tempo 353 tahun.</a:t>
              </a:r>
              <a:r>
                <a:rPr lang="id-ID" sz="1400" dirty="0"/>
                <a:t> </a:t>
              </a:r>
              <a:r>
                <a:rPr lang="id-ID" sz="1400" dirty="0" smtClean="0"/>
                <a:t>Kondisi </a:t>
              </a:r>
              <a:r>
                <a:rPr lang="id-ID" sz="1400" dirty="0"/>
                <a:t>mengguncangkan tersebut tentu dirasakan </a:t>
              </a:r>
              <a:r>
                <a:rPr lang="id-ID" sz="1400" dirty="0" smtClean="0"/>
                <a:t>oleh </a:t>
              </a:r>
              <a:r>
                <a:rPr lang="id-ID" sz="1400" dirty="0"/>
                <a:t>orang </a:t>
              </a:r>
              <a:r>
                <a:rPr lang="id-ID" sz="1400" dirty="0" smtClean="0"/>
                <a:t>Indonesia pada </a:t>
              </a:r>
              <a:r>
                <a:rPr lang="id-ID" sz="1400" dirty="0"/>
                <a:t>masa penjajahan dulu. Dan hal tersebut tercemin dalam bentuk </a:t>
              </a:r>
              <a:r>
                <a:rPr lang="id-ID" sz="1400" dirty="0" smtClean="0"/>
                <a:t>indentitas nasionnal </a:t>
              </a:r>
              <a:r>
                <a:rPr lang="id-ID" sz="1400" dirty="0"/>
                <a:t>kita </a:t>
              </a:r>
              <a:r>
                <a:rPr lang="id-ID" sz="1400" dirty="0" smtClean="0"/>
                <a:t>nantinya</a:t>
              </a:r>
              <a:r>
                <a:rPr lang="id-ID" sz="1400" dirty="0"/>
                <a:t>. Salah satunya dalam pembukaan UUD 1945 yang </a:t>
              </a:r>
              <a:r>
                <a:rPr lang="id-ID" sz="1400" dirty="0" smtClean="0"/>
                <a:t>menyatakan bahwa </a:t>
              </a:r>
              <a:r>
                <a:rPr lang="id-ID" sz="1400" dirty="0"/>
                <a:t>segala bentuk penjajahan di muka bumi harus dihapuskan.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FBC6CBD-9ABC-414D-8B29-FBE3FEF9DC57}"/>
              </a:ext>
            </a:extLst>
          </p:cNvPr>
          <p:cNvGrpSpPr/>
          <p:nvPr/>
        </p:nvGrpSpPr>
        <p:grpSpPr>
          <a:xfrm>
            <a:off x="5848783" y="1944565"/>
            <a:ext cx="5407655" cy="1277038"/>
            <a:chOff x="1331640" y="1190575"/>
            <a:chExt cx="1830680" cy="127703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269FDB80-6030-4501-82B2-2E214F8F104C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altLang="ko-KR" sz="1600" b="1" dirty="0" smtClean="0">
                  <a:solidFill>
                    <a:schemeClr val="accent5"/>
                  </a:solidFill>
                  <a:cs typeface="Arial" pitchFamily="34" charset="0"/>
                </a:rPr>
                <a:t>Kita Tinggal di tempat &amp; Wilayah Nusantara yang Berbentuk Kepulauan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F171554F-75AC-44AB-867A-CE65FD2E71B8}"/>
                </a:ext>
              </a:extLst>
            </p:cNvPr>
            <p:cNvSpPr txBox="1"/>
            <p:nvPr/>
          </p:nvSpPr>
          <p:spPr>
            <a:xfrm>
              <a:off x="1331640" y="1728949"/>
              <a:ext cx="1789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1400" dirty="0"/>
                <a:t>Membentang dari ujung Aceh sampai ujung Papua. </a:t>
              </a:r>
              <a:r>
                <a:rPr lang="id-ID" sz="1400" dirty="0" smtClean="0"/>
                <a:t>Ini </a:t>
              </a:r>
              <a:r>
                <a:rPr lang="id-ID" sz="1400" dirty="0"/>
                <a:t>juga salah </a:t>
              </a:r>
              <a:r>
                <a:rPr lang="id-ID" sz="1400" dirty="0" smtClean="0"/>
                <a:t>satu karakteristik </a:t>
              </a:r>
              <a:r>
                <a:rPr lang="id-ID" sz="1400" dirty="0"/>
                <a:t>Identitas Nasional Bangsa Indonesia yang identik dengan </a:t>
              </a:r>
              <a:r>
                <a:rPr lang="id-ID" sz="1400" dirty="0" smtClean="0"/>
                <a:t>berbagai </a:t>
              </a:r>
              <a:r>
                <a:rPr lang="sv-SE" sz="1400" dirty="0" smtClean="0"/>
                <a:t>macam </a:t>
              </a:r>
              <a:r>
                <a:rPr lang="sv-SE" sz="1400" dirty="0"/>
                <a:t>ke-majemukkan.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8021" y="3475138"/>
            <a:ext cx="10400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solidFill>
                  <a:schemeClr val="bg1"/>
                </a:solidFill>
              </a:rPr>
              <a:t>Karakteristik Identitas Nasioanal Bangsa Indonesia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47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325636" y="1336143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3181979" y="4482873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11319020" y="1990135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EACE2C-F0BB-4B26-BDA0-E1B66FC049A7}"/>
              </a:ext>
            </a:extLst>
          </p:cNvPr>
          <p:cNvSpPr txBox="1"/>
          <p:nvPr/>
        </p:nvSpPr>
        <p:spPr>
          <a:xfrm>
            <a:off x="5307569" y="2026256"/>
            <a:ext cx="5531732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Unsur-unsur Pembentukan Identitas Nasional Bangsa Indonesia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F19191-259F-46FD-80F2-53A5AF16BDEB}"/>
              </a:ext>
            </a:extLst>
          </p:cNvPr>
          <p:cNvSpPr/>
          <p:nvPr/>
        </p:nvSpPr>
        <p:spPr>
          <a:xfrm>
            <a:off x="0" y="767255"/>
            <a:ext cx="7378262" cy="275371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9ED435-36B6-4A02-9285-0CCAF4E39CA9}"/>
              </a:ext>
            </a:extLst>
          </p:cNvPr>
          <p:cNvSpPr txBox="1"/>
          <p:nvPr/>
        </p:nvSpPr>
        <p:spPr>
          <a:xfrm>
            <a:off x="1596749" y="1336119"/>
            <a:ext cx="538037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4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Bentuk Identitas Nasional Bangsa Indonesia</a:t>
            </a:r>
            <a:endParaRPr lang="en-US" altLang="ko-KR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817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FENY</cp:lastModifiedBy>
  <cp:revision>155</cp:revision>
  <dcterms:created xsi:type="dcterms:W3CDTF">2019-01-14T06:35:35Z</dcterms:created>
  <dcterms:modified xsi:type="dcterms:W3CDTF">2019-10-17T09:57:37Z</dcterms:modified>
</cp:coreProperties>
</file>