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Slab" panose="020B0604020202020204" charset="0"/>
      <p:regular r:id="rId14"/>
      <p:bold r:id="rId15"/>
    </p:embeddedFont>
    <p:embeddedFont>
      <p:font typeface="Roboto" panose="020B0604020202020204" charset="0"/>
      <p:regular r:id="rId16"/>
      <p:bold r:id="rId17"/>
      <p:italic r:id="rId18"/>
      <p:boldItalic r:id="rId19"/>
    </p:embeddedFont>
    <p:embeddedFont>
      <p:font typeface="Comfortaa"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5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07dd1937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07dd1937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6f75fce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6f75f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Setelah jadi ngomong : definisi singkat demokrasi diartikan sebagai pemerintahan atau kekuasaan dari rakyat, oleh rakyat dan untuk rakyat</a:t>
            </a:r>
            <a:endParaRPr/>
          </a:p>
          <a:p>
            <a:pPr marL="0" lvl="0" indent="0" algn="l" rtl="0">
              <a:spcBef>
                <a:spcPts val="0"/>
              </a:spcBef>
              <a:spcAft>
                <a:spcPts val="0"/>
              </a:spcAft>
              <a:buNone/>
            </a:pPr>
            <a:r>
              <a:rPr lang="en" sz="1200">
                <a:latin typeface="Times New Roman"/>
                <a:ea typeface="Times New Roman"/>
                <a:cs typeface="Times New Roman"/>
                <a:sym typeface="Times New Roman"/>
              </a:rPr>
              <a:t>Jadi, negara demokrasi adalah negara yang diselanggarakan berdasarkan kehendakan dan kemauan rakyat, atau jika ditinjau dari udut organisasi, berarti suatu pengorganisasian negara yang dilakukan oleh rakyat sendiri tau asas pesetujuan rakyat karena kedaulatan berada ditangan rakyat.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75fc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75fce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75fce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07dd1937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07dd1937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779452" y="2016550"/>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DEMOKRASI INDONESIA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34898" y="305625"/>
            <a:ext cx="8321202"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rgbClr val="FFFFFF"/>
                </a:solidFill>
                <a:latin typeface="Times New Roman"/>
                <a:ea typeface="Times New Roman"/>
                <a:cs typeface="Times New Roman"/>
                <a:sym typeface="Times New Roman"/>
              </a:rPr>
              <a:t>Pelaksanaan Demokrasi di Indonesia</a:t>
            </a:r>
            <a:endParaRPr sz="2800" dirty="0">
              <a:solidFill>
                <a:srgbClr val="FFFFFF"/>
              </a:solidFill>
            </a:endParaRPr>
          </a:p>
        </p:txBody>
      </p:sp>
      <p:sp>
        <p:nvSpPr>
          <p:cNvPr id="126" name="Google Shape;126;p22"/>
          <p:cNvSpPr txBox="1">
            <a:spLocks noGrp="1"/>
          </p:cNvSpPr>
          <p:nvPr>
            <p:ph type="body" idx="1"/>
          </p:nvPr>
        </p:nvSpPr>
        <p:spPr>
          <a:xfrm>
            <a:off x="525970" y="1264942"/>
            <a:ext cx="7489500" cy="3362814"/>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FFFFFF"/>
                </a:solidFill>
                <a:latin typeface="Times New Roman"/>
                <a:ea typeface="Times New Roman"/>
                <a:cs typeface="Times New Roman"/>
                <a:sym typeface="Times New Roman"/>
              </a:rPr>
              <a:t>Pelaksanaan demokrasi di Indonesia dibagi  ke dalam periode berikut :</a:t>
            </a:r>
            <a:endParaRPr sz="1600" dirty="0">
              <a:solidFill>
                <a:srgbClr val="FFFFFF"/>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600" dirty="0">
                <a:solidFill>
                  <a:srgbClr val="FFFFFF"/>
                </a:solidFill>
                <a:latin typeface="Times New Roman"/>
                <a:ea typeface="Times New Roman"/>
                <a:cs typeface="Times New Roman"/>
                <a:sym typeface="Times New Roman"/>
              </a:rPr>
              <a:t>a.       Pelaksanaan Demokrasi Masa Revolusi Kemerdekaan tahun 1945-1950.</a:t>
            </a:r>
            <a:endParaRPr sz="1600" dirty="0">
              <a:solidFill>
                <a:srgbClr val="FFFFFF"/>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600" dirty="0">
                <a:solidFill>
                  <a:srgbClr val="FFFFFF"/>
                </a:solidFill>
                <a:latin typeface="Times New Roman"/>
                <a:ea typeface="Times New Roman"/>
                <a:cs typeface="Times New Roman"/>
                <a:sym typeface="Times New Roman"/>
              </a:rPr>
              <a:t>b.      Pelaksanaan Demokrasi Masa Orde Lama yang terdiri dari:</a:t>
            </a:r>
            <a:endParaRPr sz="1600" dirty="0">
              <a:solidFill>
                <a:srgbClr val="FFFFFF"/>
              </a:solidFill>
              <a:latin typeface="Times New Roman"/>
              <a:ea typeface="Times New Roman"/>
              <a:cs typeface="Times New Roman"/>
              <a:sym typeface="Times New Roman"/>
            </a:endParaRPr>
          </a:p>
          <a:p>
            <a:pPr marL="0" lvl="0" indent="457200" algn="l" rtl="0">
              <a:lnSpc>
                <a:spcPct val="115000"/>
              </a:lnSpc>
              <a:spcBef>
                <a:spcPts val="1000"/>
              </a:spcBef>
              <a:spcAft>
                <a:spcPts val="0"/>
              </a:spcAft>
              <a:buNone/>
            </a:pPr>
            <a:r>
              <a:rPr lang="en" sz="1600" dirty="0">
                <a:solidFill>
                  <a:srgbClr val="FFFFFF"/>
                </a:solidFill>
                <a:latin typeface="Times New Roman"/>
                <a:ea typeface="Times New Roman"/>
                <a:cs typeface="Times New Roman"/>
                <a:sym typeface="Times New Roman"/>
              </a:rPr>
              <a:t>1)      Masa demokrasi liberal tahun 1950-1959;</a:t>
            </a:r>
            <a:endParaRPr sz="1600" dirty="0">
              <a:solidFill>
                <a:srgbClr val="FFFFFF"/>
              </a:solidFill>
              <a:latin typeface="Times New Roman"/>
              <a:ea typeface="Times New Roman"/>
              <a:cs typeface="Times New Roman"/>
              <a:sym typeface="Times New Roman"/>
            </a:endParaRPr>
          </a:p>
          <a:p>
            <a:pPr marL="0" lvl="0" indent="457200" algn="l" rtl="0">
              <a:lnSpc>
                <a:spcPct val="115000"/>
              </a:lnSpc>
              <a:spcBef>
                <a:spcPts val="1000"/>
              </a:spcBef>
              <a:spcAft>
                <a:spcPts val="0"/>
              </a:spcAft>
              <a:buNone/>
            </a:pPr>
            <a:r>
              <a:rPr lang="en" sz="1600" dirty="0">
                <a:solidFill>
                  <a:srgbClr val="FFFFFF"/>
                </a:solidFill>
                <a:latin typeface="Times New Roman"/>
                <a:ea typeface="Times New Roman"/>
                <a:cs typeface="Times New Roman"/>
                <a:sym typeface="Times New Roman"/>
              </a:rPr>
              <a:t>2)      Masa demokrasi terpimpin 1959-1966.</a:t>
            </a:r>
            <a:endParaRPr sz="1600" dirty="0">
              <a:solidFill>
                <a:srgbClr val="FFFFFF"/>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600" dirty="0">
                <a:solidFill>
                  <a:srgbClr val="FFFFFF"/>
                </a:solidFill>
                <a:latin typeface="Times New Roman"/>
                <a:ea typeface="Times New Roman"/>
                <a:cs typeface="Times New Roman"/>
                <a:sym typeface="Times New Roman"/>
              </a:rPr>
              <a:t>c.       Pelaksanaan Demokrasi Masa Orde Baru tahun 1966-1998.</a:t>
            </a:r>
            <a:endParaRPr sz="1600" dirty="0">
              <a:solidFill>
                <a:srgbClr val="FFFFFF"/>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600" dirty="0">
                <a:solidFill>
                  <a:srgbClr val="FFFFFF"/>
                </a:solidFill>
                <a:latin typeface="Times New Roman"/>
                <a:ea typeface="Times New Roman"/>
                <a:cs typeface="Times New Roman"/>
                <a:sym typeface="Times New Roman"/>
              </a:rPr>
              <a:t>d.      Pelaksanaan Demokrasi Masa Transisi tahun 1998-1999.</a:t>
            </a:r>
            <a:endParaRPr sz="1600" dirty="0">
              <a:solidFill>
                <a:srgbClr val="FFFFFF"/>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600" dirty="0">
                <a:solidFill>
                  <a:srgbClr val="FFFFFF"/>
                </a:solidFill>
                <a:latin typeface="Times New Roman"/>
                <a:ea typeface="Times New Roman"/>
                <a:cs typeface="Times New Roman"/>
                <a:sym typeface="Times New Roman"/>
              </a:rPr>
              <a:t>e.       Pelaksanaan Demokrasi Masa Reformasi tahun 1999-sekarang.</a:t>
            </a:r>
            <a:endParaRPr sz="1600" dirty="0">
              <a:solidFill>
                <a:srgbClr val="FFFFFF"/>
              </a:solidFill>
              <a:latin typeface="Times New Roman"/>
              <a:ea typeface="Times New Roman"/>
              <a:cs typeface="Times New Roman"/>
              <a:sym typeface="Times New Roman"/>
            </a:endParaRPr>
          </a:p>
          <a:p>
            <a:pPr marL="0" lvl="0" indent="0" algn="l" rtl="0">
              <a:spcBef>
                <a:spcPts val="1000"/>
              </a:spcBef>
              <a:spcAft>
                <a:spcPts val="1600"/>
              </a:spcAft>
              <a:buNone/>
            </a:pPr>
            <a:endParaRPr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txBox="1">
            <a:spLocks noGrp="1"/>
          </p:cNvSpPr>
          <p:nvPr>
            <p:ph type="title" idx="4294967295"/>
          </p:nvPr>
        </p:nvSpPr>
        <p:spPr>
          <a:xfrm>
            <a:off x="311700" y="238806"/>
            <a:ext cx="8520600" cy="5241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Pertanyaan</a:t>
            </a:r>
            <a:endParaRPr dirty="0">
              <a:solidFill>
                <a:schemeClr val="accent1"/>
              </a:solidFill>
            </a:endParaRPr>
          </a:p>
        </p:txBody>
      </p:sp>
      <p:sp>
        <p:nvSpPr>
          <p:cNvPr id="148" name="Google Shape;148;p23"/>
          <p:cNvSpPr txBox="1">
            <a:spLocks noGrp="1"/>
          </p:cNvSpPr>
          <p:nvPr>
            <p:ph type="body" idx="4294967295"/>
          </p:nvPr>
        </p:nvSpPr>
        <p:spPr>
          <a:xfrm>
            <a:off x="311700" y="2487108"/>
            <a:ext cx="8520600" cy="1609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600"/>
              </a:spcAft>
              <a:buNone/>
            </a:pPr>
            <a:r>
              <a:rPr lang="en-ID" dirty="0" err="1" smtClean="0"/>
              <a:t>Sesi</a:t>
            </a:r>
            <a:r>
              <a:rPr lang="en-ID" dirty="0" smtClean="0"/>
              <a:t> II</a:t>
            </a:r>
          </a:p>
          <a:p>
            <a:pPr lvl="0" indent="-457200" rtl="0">
              <a:lnSpc>
                <a:spcPct val="100000"/>
              </a:lnSpc>
              <a:spcBef>
                <a:spcPts val="0"/>
              </a:spcBef>
              <a:spcAft>
                <a:spcPts val="600"/>
              </a:spcAft>
              <a:buAutoNum type="arabicPeriod"/>
            </a:pPr>
            <a:r>
              <a:rPr lang="en-ID" dirty="0" smtClean="0"/>
              <a:t>Faial </a:t>
            </a:r>
            <a:r>
              <a:rPr lang="en-ID" dirty="0" err="1" smtClean="0"/>
              <a:t>Muchsin</a:t>
            </a:r>
            <a:r>
              <a:rPr lang="en-ID" dirty="0" smtClean="0"/>
              <a:t> (3078) : </a:t>
            </a:r>
            <a:r>
              <a:rPr lang="en-ID" dirty="0" err="1" smtClean="0"/>
              <a:t>Kenapa</a:t>
            </a:r>
            <a:r>
              <a:rPr lang="en-ID" dirty="0" smtClean="0"/>
              <a:t> </a:t>
            </a:r>
            <a:r>
              <a:rPr lang="en-ID" dirty="0" err="1" smtClean="0"/>
              <a:t>demokrasi</a:t>
            </a:r>
            <a:r>
              <a:rPr lang="en-ID" dirty="0" smtClean="0"/>
              <a:t> </a:t>
            </a:r>
            <a:r>
              <a:rPr lang="en-ID" dirty="0" err="1" smtClean="0"/>
              <a:t>komunis</a:t>
            </a:r>
            <a:r>
              <a:rPr lang="en-ID" dirty="0" smtClean="0"/>
              <a:t> </a:t>
            </a:r>
            <a:r>
              <a:rPr lang="en-ID" dirty="0" err="1" smtClean="0"/>
              <a:t>gagal</a:t>
            </a:r>
            <a:r>
              <a:rPr lang="en-ID" dirty="0" smtClean="0"/>
              <a:t> </a:t>
            </a:r>
            <a:r>
              <a:rPr lang="en-ID" dirty="0" err="1" smtClean="0"/>
              <a:t>sedangkan</a:t>
            </a:r>
            <a:r>
              <a:rPr lang="en-ID" dirty="0" smtClean="0"/>
              <a:t> </a:t>
            </a:r>
            <a:r>
              <a:rPr lang="en-ID" dirty="0" err="1" smtClean="0"/>
              <a:t>tujuannya</a:t>
            </a:r>
            <a:r>
              <a:rPr lang="en-ID" dirty="0" smtClean="0"/>
              <a:t> </a:t>
            </a:r>
            <a:r>
              <a:rPr lang="en-ID" dirty="0" err="1" smtClean="0"/>
              <a:t>menjunjung</a:t>
            </a:r>
            <a:r>
              <a:rPr lang="en-ID" dirty="0" smtClean="0"/>
              <a:t> </a:t>
            </a:r>
            <a:r>
              <a:rPr lang="en-ID" dirty="0" err="1" smtClean="0"/>
              <a:t>kesejahteraan</a:t>
            </a:r>
            <a:r>
              <a:rPr lang="en-ID" dirty="0" smtClean="0"/>
              <a:t> </a:t>
            </a:r>
            <a:r>
              <a:rPr lang="en-ID" dirty="0" err="1" smtClean="0"/>
              <a:t>ekonomi</a:t>
            </a:r>
            <a:r>
              <a:rPr lang="en-ID" dirty="0" smtClean="0"/>
              <a:t> ?</a:t>
            </a:r>
          </a:p>
          <a:p>
            <a:pPr lvl="0" indent="-457200" rtl="0">
              <a:lnSpc>
                <a:spcPct val="100000"/>
              </a:lnSpc>
              <a:spcBef>
                <a:spcPts val="0"/>
              </a:spcBef>
              <a:spcAft>
                <a:spcPts val="600"/>
              </a:spcAft>
              <a:buAutoNum type="arabicPeriod"/>
            </a:pPr>
            <a:r>
              <a:rPr lang="en-ID" dirty="0" smtClean="0"/>
              <a:t>Mohammad </a:t>
            </a:r>
            <a:r>
              <a:rPr lang="en-ID" dirty="0" err="1" smtClean="0"/>
              <a:t>Rhenald</a:t>
            </a:r>
            <a:r>
              <a:rPr lang="en-ID" dirty="0" smtClean="0"/>
              <a:t> Armand (3089) : </a:t>
            </a:r>
            <a:r>
              <a:rPr lang="en-ID" dirty="0" err="1" smtClean="0"/>
              <a:t>Banyak</a:t>
            </a:r>
            <a:r>
              <a:rPr lang="en-ID" dirty="0" smtClean="0"/>
              <a:t> </a:t>
            </a:r>
            <a:r>
              <a:rPr lang="en-ID" dirty="0" err="1" smtClean="0"/>
              <a:t>penyelewengan</a:t>
            </a:r>
            <a:r>
              <a:rPr lang="en-ID" dirty="0" smtClean="0"/>
              <a:t> yang </a:t>
            </a:r>
            <a:r>
              <a:rPr lang="en-ID" dirty="0" err="1" smtClean="0"/>
              <a:t>ada</a:t>
            </a:r>
            <a:r>
              <a:rPr lang="en-ID" dirty="0" smtClean="0"/>
              <a:t> di Indonesia. </a:t>
            </a:r>
            <a:r>
              <a:rPr lang="en-ID" dirty="0" err="1" smtClean="0"/>
              <a:t>Menurut</a:t>
            </a:r>
            <a:r>
              <a:rPr lang="en-ID" dirty="0" smtClean="0"/>
              <a:t> </a:t>
            </a:r>
            <a:r>
              <a:rPr lang="en-ID" dirty="0" err="1" smtClean="0"/>
              <a:t>anda</a:t>
            </a:r>
            <a:r>
              <a:rPr lang="en-ID" dirty="0" smtClean="0"/>
              <a:t> </a:t>
            </a:r>
            <a:r>
              <a:rPr lang="en-ID" dirty="0" err="1" smtClean="0"/>
              <a:t>sebagai</a:t>
            </a:r>
            <a:r>
              <a:rPr lang="en-ID" dirty="0" smtClean="0"/>
              <a:t> </a:t>
            </a:r>
            <a:r>
              <a:rPr lang="en-ID" dirty="0" err="1" smtClean="0"/>
              <a:t>pemerintah</a:t>
            </a:r>
            <a:r>
              <a:rPr lang="en-ID" dirty="0" smtClean="0"/>
              <a:t>, </a:t>
            </a:r>
            <a:r>
              <a:rPr lang="en-ID" dirty="0" err="1" smtClean="0"/>
              <a:t>bagaimana</a:t>
            </a:r>
            <a:r>
              <a:rPr lang="en-ID" dirty="0" smtClean="0"/>
              <a:t> </a:t>
            </a:r>
            <a:r>
              <a:rPr lang="en-ID" dirty="0" err="1" smtClean="0"/>
              <a:t>menghidupkan</a:t>
            </a:r>
            <a:r>
              <a:rPr lang="en-ID" dirty="0" smtClean="0"/>
              <a:t> </a:t>
            </a:r>
            <a:r>
              <a:rPr lang="en-ID" dirty="0" err="1" smtClean="0"/>
              <a:t>demokrasi</a:t>
            </a:r>
            <a:r>
              <a:rPr lang="en-ID" dirty="0" smtClean="0"/>
              <a:t> ?</a:t>
            </a:r>
          </a:p>
          <a:p>
            <a:pPr lvl="0" indent="-457200" rtl="0">
              <a:lnSpc>
                <a:spcPct val="100000"/>
              </a:lnSpc>
              <a:spcBef>
                <a:spcPts val="0"/>
              </a:spcBef>
              <a:spcAft>
                <a:spcPts val="600"/>
              </a:spcAft>
              <a:buAutoNum type="arabicPeriod"/>
            </a:pPr>
            <a:r>
              <a:rPr lang="en-ID" dirty="0" err="1" smtClean="0"/>
              <a:t>Nur</a:t>
            </a:r>
            <a:r>
              <a:rPr lang="en-ID" dirty="0" smtClean="0"/>
              <a:t> </a:t>
            </a:r>
            <a:r>
              <a:rPr lang="en-ID" dirty="0" err="1" smtClean="0"/>
              <a:t>Afiah</a:t>
            </a:r>
            <a:r>
              <a:rPr lang="en-ID" dirty="0" smtClean="0"/>
              <a:t> </a:t>
            </a:r>
            <a:r>
              <a:rPr lang="en-ID" dirty="0" err="1" smtClean="0"/>
              <a:t>Nurulputri</a:t>
            </a:r>
            <a:r>
              <a:rPr lang="en-ID" dirty="0" smtClean="0"/>
              <a:t> (3077) : </a:t>
            </a:r>
            <a:r>
              <a:rPr lang="en-ID" dirty="0" err="1" smtClean="0"/>
              <a:t>Apakah</a:t>
            </a:r>
            <a:r>
              <a:rPr lang="en-ID" dirty="0" smtClean="0"/>
              <a:t> </a:t>
            </a:r>
            <a:r>
              <a:rPr lang="en-ID" dirty="0" err="1" smtClean="0"/>
              <a:t>ada</a:t>
            </a:r>
            <a:r>
              <a:rPr lang="en-ID" dirty="0" smtClean="0"/>
              <a:t> </a:t>
            </a:r>
            <a:r>
              <a:rPr lang="en-ID" dirty="0" err="1" smtClean="0"/>
              <a:t>aspek</a:t>
            </a:r>
            <a:r>
              <a:rPr lang="en-ID" dirty="0" smtClean="0"/>
              <a:t> yang </a:t>
            </a:r>
            <a:r>
              <a:rPr lang="en-ID" dirty="0" err="1" smtClean="0"/>
              <a:t>harus</a:t>
            </a:r>
            <a:r>
              <a:rPr lang="en-ID" dirty="0" smtClean="0"/>
              <a:t> </a:t>
            </a:r>
            <a:r>
              <a:rPr lang="en-ID" dirty="0" err="1" smtClean="0"/>
              <a:t>dilakukan</a:t>
            </a:r>
            <a:r>
              <a:rPr lang="en-ID" dirty="0" smtClean="0"/>
              <a:t> </a:t>
            </a:r>
            <a:r>
              <a:rPr lang="en-ID" dirty="0" err="1" smtClean="0"/>
              <a:t>untuk</a:t>
            </a:r>
            <a:r>
              <a:rPr lang="en-ID" dirty="0" smtClean="0"/>
              <a:t> </a:t>
            </a:r>
            <a:r>
              <a:rPr lang="en-ID" dirty="0" err="1" smtClean="0"/>
              <a:t>mewujudkan</a:t>
            </a:r>
            <a:r>
              <a:rPr lang="en-ID" dirty="0" smtClean="0"/>
              <a:t>  </a:t>
            </a:r>
            <a:r>
              <a:rPr lang="en-ID" dirty="0" err="1" smtClean="0"/>
              <a:t>demokrasi</a:t>
            </a:r>
            <a:r>
              <a:rPr lang="en-ID" dirty="0" smtClean="0"/>
              <a:t> Pancasila ?</a:t>
            </a:r>
            <a:endParaRPr dirty="0"/>
          </a:p>
        </p:txBody>
      </p:sp>
      <p:sp>
        <p:nvSpPr>
          <p:cNvPr id="3" name="TextBox 2"/>
          <p:cNvSpPr txBox="1"/>
          <p:nvPr/>
        </p:nvSpPr>
        <p:spPr>
          <a:xfrm>
            <a:off x="311700" y="668718"/>
            <a:ext cx="8520600" cy="1815882"/>
          </a:xfrm>
          <a:prstGeom prst="rect">
            <a:avLst/>
          </a:prstGeom>
          <a:noFill/>
        </p:spPr>
        <p:txBody>
          <a:bodyPr wrap="square" rtlCol="0">
            <a:spAutoFit/>
          </a:bodyPr>
          <a:lstStyle/>
          <a:p>
            <a:r>
              <a:rPr lang="en-ID" sz="1600" dirty="0" err="1" smtClean="0"/>
              <a:t>Sesi</a:t>
            </a:r>
            <a:r>
              <a:rPr lang="en-ID" sz="1600" dirty="0" smtClean="0"/>
              <a:t> I </a:t>
            </a:r>
          </a:p>
          <a:p>
            <a:pPr marL="342900" indent="-342900">
              <a:buAutoNum type="arabicPeriod"/>
            </a:pPr>
            <a:r>
              <a:rPr lang="en-ID" sz="1600" dirty="0" err="1" smtClean="0"/>
              <a:t>Novaldeno</a:t>
            </a:r>
            <a:r>
              <a:rPr lang="en-ID" sz="1600" dirty="0" smtClean="0"/>
              <a:t> </a:t>
            </a:r>
            <a:r>
              <a:rPr lang="en-ID" sz="1600" dirty="0" err="1" smtClean="0"/>
              <a:t>Raihan</a:t>
            </a:r>
            <a:r>
              <a:rPr lang="en-ID" sz="1600" dirty="0" smtClean="0"/>
              <a:t> Ramadhan (3064) : </a:t>
            </a:r>
            <a:r>
              <a:rPr lang="en-ID" sz="1600" dirty="0" err="1" smtClean="0"/>
              <a:t>Bagaimana</a:t>
            </a:r>
            <a:r>
              <a:rPr lang="en-ID" sz="1600" dirty="0" smtClean="0"/>
              <a:t> </a:t>
            </a:r>
            <a:r>
              <a:rPr lang="en-ID" sz="1600" dirty="0" err="1" smtClean="0"/>
              <a:t>menerapkan</a:t>
            </a:r>
            <a:r>
              <a:rPr lang="en-ID" sz="1600" dirty="0" smtClean="0"/>
              <a:t> </a:t>
            </a:r>
            <a:r>
              <a:rPr lang="en-ID" sz="1600" dirty="0" err="1" smtClean="0"/>
              <a:t>pembangunan</a:t>
            </a:r>
            <a:r>
              <a:rPr lang="en-ID" sz="1600" dirty="0" smtClean="0"/>
              <a:t> </a:t>
            </a:r>
            <a:r>
              <a:rPr lang="en-ID" sz="1600" dirty="0" err="1" smtClean="0"/>
              <a:t>demokrasibuntuk</a:t>
            </a:r>
            <a:r>
              <a:rPr lang="en-ID" sz="1600" dirty="0" smtClean="0"/>
              <a:t> </a:t>
            </a:r>
            <a:r>
              <a:rPr lang="en-ID" sz="1600" dirty="0" err="1" smtClean="0"/>
              <a:t>sebuah</a:t>
            </a:r>
            <a:r>
              <a:rPr lang="en-ID" sz="1600" dirty="0" smtClean="0"/>
              <a:t> </a:t>
            </a:r>
            <a:r>
              <a:rPr lang="en-ID" sz="1600" dirty="0" err="1" smtClean="0"/>
              <a:t>daerah</a:t>
            </a:r>
            <a:r>
              <a:rPr lang="en-ID" sz="1600" dirty="0" smtClean="0"/>
              <a:t> yang </a:t>
            </a:r>
            <a:r>
              <a:rPr lang="en-ID" sz="1600" dirty="0" err="1" smtClean="0"/>
              <a:t>masih</a:t>
            </a:r>
            <a:r>
              <a:rPr lang="en-ID" sz="1600" dirty="0" smtClean="0"/>
              <a:t> </a:t>
            </a:r>
            <a:r>
              <a:rPr lang="en-ID" sz="1600" dirty="0" err="1" smtClean="0"/>
              <a:t>belum</a:t>
            </a:r>
            <a:r>
              <a:rPr lang="en-ID" sz="1600" dirty="0" smtClean="0"/>
              <a:t> </a:t>
            </a:r>
            <a:r>
              <a:rPr lang="en-ID" sz="1600" dirty="0" err="1" smtClean="0"/>
              <a:t>belum</a:t>
            </a:r>
            <a:r>
              <a:rPr lang="en-ID" sz="1600" dirty="0" smtClean="0"/>
              <a:t> </a:t>
            </a:r>
            <a:r>
              <a:rPr lang="en-ID" sz="1600" dirty="0" err="1" smtClean="0"/>
              <a:t>tersentuh</a:t>
            </a:r>
            <a:r>
              <a:rPr lang="en-ID" sz="1600" dirty="0" smtClean="0"/>
              <a:t>, yang </a:t>
            </a:r>
            <a:r>
              <a:rPr lang="en-ID" sz="1600" dirty="0" err="1" smtClean="0"/>
              <a:t>dijalani</a:t>
            </a:r>
            <a:r>
              <a:rPr lang="en-ID" sz="1600" dirty="0" smtClean="0"/>
              <a:t> </a:t>
            </a:r>
            <a:r>
              <a:rPr lang="en-ID" sz="1600" dirty="0" err="1" smtClean="0"/>
              <a:t>kepala</a:t>
            </a:r>
            <a:r>
              <a:rPr lang="en-ID" sz="1600" dirty="0" smtClean="0"/>
              <a:t> </a:t>
            </a:r>
            <a:r>
              <a:rPr lang="en-ID" sz="1600" dirty="0" err="1" smtClean="0"/>
              <a:t>suku</a:t>
            </a:r>
            <a:r>
              <a:rPr lang="en-ID" sz="1600" dirty="0" smtClean="0"/>
              <a:t> ?</a:t>
            </a:r>
          </a:p>
          <a:p>
            <a:pPr marL="342900" indent="-342900">
              <a:buAutoNum type="arabicPeriod"/>
            </a:pPr>
            <a:r>
              <a:rPr lang="en-ID" sz="1600" dirty="0" smtClean="0"/>
              <a:t>Fenny </a:t>
            </a:r>
            <a:r>
              <a:rPr lang="en-ID" sz="1600" dirty="0" err="1" smtClean="0"/>
              <a:t>Wahyuningtias</a:t>
            </a:r>
            <a:r>
              <a:rPr lang="en-ID" sz="1600" dirty="0" smtClean="0"/>
              <a:t> (3061) : </a:t>
            </a:r>
            <a:r>
              <a:rPr lang="en-ID" sz="1600" dirty="0" err="1" smtClean="0"/>
              <a:t>Apa</a:t>
            </a:r>
            <a:r>
              <a:rPr lang="en-ID" sz="1600" dirty="0" smtClean="0"/>
              <a:t> yang </a:t>
            </a:r>
            <a:r>
              <a:rPr lang="en-ID" sz="1600" dirty="0" err="1" smtClean="0"/>
              <a:t>jadi</a:t>
            </a:r>
            <a:r>
              <a:rPr lang="en-ID" sz="1600" dirty="0" smtClean="0"/>
              <a:t> </a:t>
            </a:r>
            <a:r>
              <a:rPr lang="en-ID" sz="1600" dirty="0" err="1" smtClean="0"/>
              <a:t>fakta</a:t>
            </a:r>
            <a:r>
              <a:rPr lang="en-ID" sz="1600" dirty="0" smtClean="0"/>
              <a:t> </a:t>
            </a:r>
            <a:r>
              <a:rPr lang="en-ID" sz="1600" dirty="0" err="1" smtClean="0"/>
              <a:t>seseorang</a:t>
            </a:r>
            <a:r>
              <a:rPr lang="en-ID" sz="1600" dirty="0" smtClean="0"/>
              <a:t> </a:t>
            </a:r>
            <a:r>
              <a:rPr lang="en-ID" sz="1600" dirty="0" err="1" smtClean="0"/>
              <a:t>menyuap</a:t>
            </a:r>
            <a:r>
              <a:rPr lang="en-ID" sz="1600" dirty="0" smtClean="0"/>
              <a:t> </a:t>
            </a:r>
            <a:r>
              <a:rPr lang="en-ID" sz="1600" dirty="0" err="1" smtClean="0"/>
              <a:t>surat</a:t>
            </a:r>
            <a:r>
              <a:rPr lang="en-ID" sz="1600" dirty="0" smtClean="0"/>
              <a:t> </a:t>
            </a:r>
            <a:r>
              <a:rPr lang="en-ID" sz="1600" dirty="0" err="1" smtClean="0"/>
              <a:t>pemilu</a:t>
            </a:r>
            <a:r>
              <a:rPr lang="en-ID" sz="1600" dirty="0" smtClean="0"/>
              <a:t> ?</a:t>
            </a:r>
          </a:p>
          <a:p>
            <a:pPr marL="342900" indent="-342900">
              <a:buAutoNum type="arabicPeriod"/>
            </a:pPr>
            <a:r>
              <a:rPr lang="en-ID" sz="1600" dirty="0" smtClean="0"/>
              <a:t>Nabilla </a:t>
            </a:r>
            <a:r>
              <a:rPr lang="en-ID" sz="1600" dirty="0" err="1" smtClean="0"/>
              <a:t>Salsabil</a:t>
            </a:r>
            <a:r>
              <a:rPr lang="en-ID" sz="1600" dirty="0" smtClean="0"/>
              <a:t> </a:t>
            </a:r>
            <a:r>
              <a:rPr lang="en-ID" sz="1600" dirty="0" err="1" smtClean="0"/>
              <a:t>Damayanti</a:t>
            </a:r>
            <a:r>
              <a:rPr lang="en-ID" sz="1600" dirty="0" smtClean="0"/>
              <a:t> </a:t>
            </a:r>
            <a:r>
              <a:rPr lang="en-ID" sz="1600" dirty="0" err="1" smtClean="0"/>
              <a:t>Zahraa</a:t>
            </a:r>
            <a:r>
              <a:rPr lang="en-ID" sz="1600" dirty="0" smtClean="0"/>
              <a:t>’ (3072) : </a:t>
            </a:r>
            <a:r>
              <a:rPr lang="en-ID" sz="1600" dirty="0" err="1" smtClean="0"/>
              <a:t>Mengapa</a:t>
            </a:r>
            <a:r>
              <a:rPr lang="en-ID" sz="1600" dirty="0" smtClean="0"/>
              <a:t> </a:t>
            </a:r>
            <a:r>
              <a:rPr lang="en-ID" sz="1600" dirty="0" err="1" smtClean="0"/>
              <a:t>saat</a:t>
            </a:r>
            <a:r>
              <a:rPr lang="en-ID" sz="1600" dirty="0" smtClean="0"/>
              <a:t> </a:t>
            </a:r>
            <a:r>
              <a:rPr lang="en-ID" sz="1600" dirty="0" err="1" smtClean="0"/>
              <a:t>ini</a:t>
            </a:r>
            <a:r>
              <a:rPr lang="en-ID" sz="1600" dirty="0" smtClean="0"/>
              <a:t> </a:t>
            </a:r>
            <a:r>
              <a:rPr lang="en-ID" sz="1600" dirty="0" err="1" smtClean="0"/>
              <a:t>masyarakat</a:t>
            </a:r>
            <a:r>
              <a:rPr lang="en-ID" sz="1600" dirty="0" smtClean="0"/>
              <a:t> </a:t>
            </a:r>
            <a:r>
              <a:rPr lang="en-ID" sz="1600" dirty="0" err="1" smtClean="0"/>
              <a:t>doikekang</a:t>
            </a:r>
            <a:r>
              <a:rPr lang="en-ID" sz="1600" dirty="0" smtClean="0"/>
              <a:t> </a:t>
            </a:r>
            <a:r>
              <a:rPr lang="en-ID" sz="1600" dirty="0" err="1" smtClean="0"/>
              <a:t>pendapatnya</a:t>
            </a:r>
            <a:r>
              <a:rPr lang="en-ID" sz="1600" dirty="0" smtClean="0"/>
              <a:t> ?</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p:nvPr/>
        </p:nvSpPr>
        <p:spPr>
          <a:xfrm>
            <a:off x="607300" y="2131750"/>
            <a:ext cx="3618900" cy="15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FFFFFF"/>
                </a:solidFill>
                <a:latin typeface="Roboto"/>
                <a:ea typeface="Roboto"/>
                <a:cs typeface="Roboto"/>
                <a:sym typeface="Roboto"/>
              </a:rPr>
              <a:t>Kelompok 6</a:t>
            </a:r>
            <a:endParaRPr sz="4800">
              <a:solidFill>
                <a:srgbClr val="FFFFFF"/>
              </a:solidFill>
              <a:latin typeface="Roboto"/>
              <a:ea typeface="Roboto"/>
              <a:cs typeface="Roboto"/>
              <a:sym typeface="Roboto"/>
            </a:endParaRPr>
          </a:p>
        </p:txBody>
      </p:sp>
      <p:sp>
        <p:nvSpPr>
          <p:cNvPr id="69" name="Google Shape;69;p14"/>
          <p:cNvSpPr txBox="1"/>
          <p:nvPr/>
        </p:nvSpPr>
        <p:spPr>
          <a:xfrm>
            <a:off x="4572000" y="157650"/>
            <a:ext cx="4572000" cy="4828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200"/>
              </a:spcBef>
              <a:spcAft>
                <a:spcPts val="0"/>
              </a:spcAft>
              <a:buNone/>
            </a:pPr>
            <a:r>
              <a:rPr lang="en" sz="1800">
                <a:solidFill>
                  <a:srgbClr val="FFFF00"/>
                </a:solidFill>
                <a:latin typeface="Times New Roman"/>
                <a:ea typeface="Times New Roman"/>
                <a:cs typeface="Times New Roman"/>
                <a:sym typeface="Times New Roman"/>
              </a:rPr>
              <a:t>ERIC RAHMADYA JULIO GANGGA</a:t>
            </a:r>
            <a:endParaRPr sz="1800">
              <a:solidFill>
                <a:srgbClr val="FFFF00"/>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CE5CD"/>
                </a:solidFill>
                <a:latin typeface="Times New Roman"/>
                <a:ea typeface="Times New Roman"/>
                <a:cs typeface="Times New Roman"/>
                <a:sym typeface="Times New Roman"/>
              </a:rPr>
              <a:t>(071911633080)</a:t>
            </a:r>
            <a:endParaRPr sz="1800">
              <a:solidFill>
                <a:srgbClr val="FCE5CD"/>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FFF00"/>
                </a:solidFill>
                <a:latin typeface="Times New Roman"/>
                <a:ea typeface="Times New Roman"/>
                <a:cs typeface="Times New Roman"/>
                <a:sym typeface="Times New Roman"/>
              </a:rPr>
              <a:t>NUR ISNAINI FRANSISKA M</a:t>
            </a:r>
            <a:endParaRPr sz="1800">
              <a:solidFill>
                <a:srgbClr val="FFFF00"/>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CE5CD"/>
                </a:solidFill>
                <a:latin typeface="Times New Roman"/>
                <a:ea typeface="Times New Roman"/>
                <a:cs typeface="Times New Roman"/>
                <a:sym typeface="Times New Roman"/>
              </a:rPr>
              <a:t>(071911633068)</a:t>
            </a:r>
            <a:endParaRPr sz="1800">
              <a:solidFill>
                <a:srgbClr val="FCE5CD"/>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FFF00"/>
                </a:solidFill>
                <a:latin typeface="Times New Roman"/>
                <a:ea typeface="Times New Roman"/>
                <a:cs typeface="Times New Roman"/>
                <a:sym typeface="Times New Roman"/>
              </a:rPr>
              <a:t>YOSI PURWANTI</a:t>
            </a:r>
            <a:endParaRPr sz="1800">
              <a:solidFill>
                <a:srgbClr val="FFFF00"/>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CE5CD"/>
                </a:solidFill>
                <a:latin typeface="Times New Roman"/>
                <a:ea typeface="Times New Roman"/>
                <a:cs typeface="Times New Roman"/>
                <a:sym typeface="Times New Roman"/>
              </a:rPr>
              <a:t>(071911633073)</a:t>
            </a:r>
            <a:endParaRPr sz="1800">
              <a:solidFill>
                <a:srgbClr val="FCE5CD"/>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FFF00"/>
                </a:solidFill>
                <a:latin typeface="Times New Roman"/>
                <a:ea typeface="Times New Roman"/>
                <a:cs typeface="Times New Roman"/>
                <a:sym typeface="Times New Roman"/>
              </a:rPr>
              <a:t>ANANDA ANGGITA SARI</a:t>
            </a:r>
            <a:endParaRPr sz="1800">
              <a:solidFill>
                <a:srgbClr val="FFFF00"/>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CE5CD"/>
                </a:solidFill>
                <a:latin typeface="Times New Roman"/>
                <a:ea typeface="Times New Roman"/>
                <a:cs typeface="Times New Roman"/>
                <a:sym typeface="Times New Roman"/>
              </a:rPr>
              <a:t>(071911633088)</a:t>
            </a:r>
            <a:endParaRPr sz="1800">
              <a:solidFill>
                <a:srgbClr val="FCE5CD"/>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FFF00"/>
                </a:solidFill>
                <a:latin typeface="Times New Roman"/>
                <a:ea typeface="Times New Roman"/>
                <a:cs typeface="Times New Roman"/>
                <a:sym typeface="Times New Roman"/>
              </a:rPr>
              <a:t>MERIA AGUSTIN</a:t>
            </a:r>
            <a:endParaRPr sz="1800">
              <a:solidFill>
                <a:srgbClr val="FFFF00"/>
              </a:solidFill>
              <a:latin typeface="Times New Roman"/>
              <a:ea typeface="Times New Roman"/>
              <a:cs typeface="Times New Roman"/>
              <a:sym typeface="Times New Roman"/>
            </a:endParaRPr>
          </a:p>
          <a:p>
            <a:pPr marL="0" lvl="0" indent="0" algn="ctr" rtl="0">
              <a:lnSpc>
                <a:spcPct val="100000"/>
              </a:lnSpc>
              <a:spcBef>
                <a:spcPts val="1200"/>
              </a:spcBef>
              <a:spcAft>
                <a:spcPts val="0"/>
              </a:spcAft>
              <a:buNone/>
            </a:pPr>
            <a:r>
              <a:rPr lang="en" sz="1800">
                <a:solidFill>
                  <a:srgbClr val="FCE5CD"/>
                </a:solidFill>
                <a:latin typeface="Times New Roman"/>
                <a:ea typeface="Times New Roman"/>
                <a:cs typeface="Times New Roman"/>
                <a:sym typeface="Times New Roman"/>
              </a:rPr>
              <a:t>(071911633082)</a:t>
            </a:r>
            <a:endParaRPr sz="1800">
              <a:solidFill>
                <a:srgbClr val="FCE5CD"/>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Pengertian Demokrasi </a:t>
            </a:r>
            <a:endParaRPr/>
          </a:p>
        </p:txBody>
      </p:sp>
      <p:sp>
        <p:nvSpPr>
          <p:cNvPr id="75" name="Google Shape;75;p15"/>
          <p:cNvSpPr txBox="1">
            <a:spLocks noGrp="1"/>
          </p:cNvSpPr>
          <p:nvPr>
            <p:ph type="body" idx="1"/>
          </p:nvPr>
        </p:nvSpPr>
        <p:spPr>
          <a:xfrm>
            <a:off x="387900" y="1372000"/>
            <a:ext cx="6679500" cy="342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Secara etimologis istilah demokrasi berasal dari bahasa Yunani </a:t>
            </a:r>
            <a:endParaRPr/>
          </a:p>
          <a:p>
            <a:pPr marL="0" lvl="0" indent="0" algn="l" rtl="0">
              <a:lnSpc>
                <a:spcPct val="100000"/>
              </a:lnSpc>
              <a:spcBef>
                <a:spcPts val="1600"/>
              </a:spcBef>
              <a:spcAft>
                <a:spcPts val="0"/>
              </a:spcAft>
              <a:buNone/>
            </a:pPr>
            <a:r>
              <a:rPr lang="en">
                <a:solidFill>
                  <a:srgbClr val="00FFFF"/>
                </a:solidFill>
              </a:rPr>
              <a:t>Demos</a:t>
            </a:r>
            <a:r>
              <a:rPr lang="en"/>
              <a:t> = </a:t>
            </a:r>
            <a:r>
              <a:rPr lang="en">
                <a:solidFill>
                  <a:srgbClr val="FFFF00"/>
                </a:solidFill>
              </a:rPr>
              <a:t>rakyat</a:t>
            </a:r>
            <a:endParaRPr>
              <a:solidFill>
                <a:srgbClr val="FFFF00"/>
              </a:solidFill>
            </a:endParaRPr>
          </a:p>
          <a:p>
            <a:pPr marL="0" lvl="0" indent="0" algn="l" rtl="0">
              <a:lnSpc>
                <a:spcPct val="100000"/>
              </a:lnSpc>
              <a:spcBef>
                <a:spcPts val="1600"/>
              </a:spcBef>
              <a:spcAft>
                <a:spcPts val="0"/>
              </a:spcAft>
              <a:buNone/>
            </a:pPr>
            <a:r>
              <a:rPr lang="en">
                <a:solidFill>
                  <a:srgbClr val="00FFFF"/>
                </a:solidFill>
              </a:rPr>
              <a:t>Kratos/ kratein</a:t>
            </a:r>
            <a:r>
              <a:rPr lang="en"/>
              <a:t> = </a:t>
            </a:r>
            <a:r>
              <a:rPr lang="en">
                <a:solidFill>
                  <a:srgbClr val="FFFF00"/>
                </a:solidFill>
              </a:rPr>
              <a:t>kekuasaan</a:t>
            </a:r>
            <a:endParaRPr>
              <a:solidFill>
                <a:srgbClr val="FFFF00"/>
              </a:solidFill>
            </a:endParaRPr>
          </a:p>
          <a:p>
            <a:pPr marL="0" lvl="0" indent="0" algn="l" rtl="0">
              <a:lnSpc>
                <a:spcPct val="100000"/>
              </a:lnSpc>
              <a:spcBef>
                <a:spcPts val="1600"/>
              </a:spcBef>
              <a:spcAft>
                <a:spcPts val="0"/>
              </a:spcAft>
              <a:buNone/>
            </a:pPr>
            <a:r>
              <a:rPr lang="en"/>
              <a:t>Demokrasi berarti “</a:t>
            </a:r>
            <a:r>
              <a:rPr lang="en">
                <a:solidFill>
                  <a:srgbClr val="00FF00"/>
                </a:solidFill>
              </a:rPr>
              <a:t>rakyat berkuasa</a:t>
            </a:r>
            <a:r>
              <a:rPr lang="en"/>
              <a:t>”</a:t>
            </a:r>
            <a:endParaRPr/>
          </a:p>
          <a:p>
            <a:pPr marL="0" lvl="0" indent="0" algn="l" rtl="0">
              <a:lnSpc>
                <a:spcPct val="100000"/>
              </a:lnSpc>
              <a:spcBef>
                <a:spcPts val="1600"/>
              </a:spcBef>
              <a:spcAft>
                <a:spcPts val="1600"/>
              </a:spcAft>
              <a:buNone/>
            </a:pPr>
            <a:r>
              <a:rPr lang="en"/>
              <a:t>Demokrasi mempunyai arti penting bagi masyarakat, sebab dengan demokrasi hak masyarakat untuk menentukan sendiri jalannya organisasi negara. </a:t>
            </a:r>
            <a:endParaRPr sz="2500"/>
          </a:p>
        </p:txBody>
      </p:sp>
      <p:pic>
        <p:nvPicPr>
          <p:cNvPr id="76" name="Google Shape;76;p15"/>
          <p:cNvPicPr preferRelativeResize="0"/>
          <p:nvPr/>
        </p:nvPicPr>
        <p:blipFill>
          <a:blip r:embed="rId3">
            <a:alphaModFix/>
          </a:blip>
          <a:stretch>
            <a:fillRect/>
          </a:stretch>
        </p:blipFill>
        <p:spPr>
          <a:xfrm>
            <a:off x="6941925" y="3386188"/>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Perkembangan Demokrasi</a:t>
            </a:r>
            <a:endParaRPr/>
          </a:p>
        </p:txBody>
      </p:sp>
      <p:sp>
        <p:nvSpPr>
          <p:cNvPr id="82" name="Google Shape;82;p16"/>
          <p:cNvSpPr txBox="1"/>
          <p:nvPr/>
        </p:nvSpPr>
        <p:spPr>
          <a:xfrm>
            <a:off x="3047550" y="1106000"/>
            <a:ext cx="3048900" cy="1051500"/>
          </a:xfrm>
          <a:prstGeom prst="rect">
            <a:avLst/>
          </a:prstGeom>
          <a:solidFill>
            <a:srgbClr val="B6D7A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mfortaa"/>
                <a:ea typeface="Comfortaa"/>
                <a:cs typeface="Comfortaa"/>
                <a:sym typeface="Comfortaa"/>
              </a:rPr>
              <a:t>Zaman Kuno</a:t>
            </a:r>
            <a:endParaRPr b="1">
              <a:latin typeface="Comfortaa"/>
              <a:ea typeface="Comfortaa"/>
              <a:cs typeface="Comfortaa"/>
              <a:sym typeface="Comfortaa"/>
            </a:endParaRPr>
          </a:p>
          <a:p>
            <a:pPr marL="457200" lvl="0" indent="-317500" algn="l" rtl="0">
              <a:spcBef>
                <a:spcPts val="0"/>
              </a:spcBef>
              <a:spcAft>
                <a:spcPts val="0"/>
              </a:spcAft>
              <a:buSzPts val="1400"/>
              <a:buFont typeface="Comfortaa"/>
              <a:buChar char="-"/>
            </a:pPr>
            <a:r>
              <a:rPr lang="en" b="1">
                <a:latin typeface="Comfortaa"/>
                <a:ea typeface="Comfortaa"/>
                <a:cs typeface="Comfortaa"/>
                <a:sym typeface="Comfortaa"/>
              </a:rPr>
              <a:t>Bermula di Yunani</a:t>
            </a:r>
            <a:endParaRPr b="1">
              <a:latin typeface="Comfortaa"/>
              <a:ea typeface="Comfortaa"/>
              <a:cs typeface="Comfortaa"/>
              <a:sym typeface="Comfortaa"/>
            </a:endParaRPr>
          </a:p>
          <a:p>
            <a:pPr marL="457200" lvl="0" indent="-317500" algn="l" rtl="0">
              <a:spcBef>
                <a:spcPts val="0"/>
              </a:spcBef>
              <a:spcAft>
                <a:spcPts val="0"/>
              </a:spcAft>
              <a:buSzPts val="1400"/>
              <a:buFont typeface="Comfortaa"/>
              <a:buChar char="-"/>
            </a:pPr>
            <a:r>
              <a:rPr lang="en" b="1">
                <a:latin typeface="Comfortaa"/>
                <a:ea typeface="Comfortaa"/>
                <a:cs typeface="Comfortaa"/>
                <a:sym typeface="Comfortaa"/>
              </a:rPr>
              <a:t>Muncul republik Romawi</a:t>
            </a:r>
            <a:endParaRPr b="1">
              <a:latin typeface="Comfortaa"/>
              <a:ea typeface="Comfortaa"/>
              <a:cs typeface="Comfortaa"/>
              <a:sym typeface="Comfortaa"/>
            </a:endParaRPr>
          </a:p>
          <a:p>
            <a:pPr marL="0" lvl="0" indent="0" algn="l" rtl="0">
              <a:spcBef>
                <a:spcPts val="0"/>
              </a:spcBef>
              <a:spcAft>
                <a:spcPts val="0"/>
              </a:spcAft>
              <a:buNone/>
            </a:pPr>
            <a:endParaRPr b="1">
              <a:highlight>
                <a:srgbClr val="4A86E8"/>
              </a:highlight>
              <a:latin typeface="Comfortaa"/>
              <a:ea typeface="Comfortaa"/>
              <a:cs typeface="Comfortaa"/>
              <a:sym typeface="Comfortaa"/>
            </a:endParaRPr>
          </a:p>
        </p:txBody>
      </p:sp>
      <p:sp>
        <p:nvSpPr>
          <p:cNvPr id="83" name="Google Shape;83;p16"/>
          <p:cNvSpPr txBox="1"/>
          <p:nvPr/>
        </p:nvSpPr>
        <p:spPr>
          <a:xfrm>
            <a:off x="5106504" y="2472671"/>
            <a:ext cx="3048900" cy="1051500"/>
          </a:xfrm>
          <a:prstGeom prst="rect">
            <a:avLst/>
          </a:prstGeom>
          <a:solidFill>
            <a:srgbClr val="45818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mfortaa"/>
                <a:ea typeface="Comfortaa"/>
                <a:cs typeface="Comfortaa"/>
                <a:sym typeface="Comfortaa"/>
              </a:rPr>
              <a:t>Abad Pertengahan </a:t>
            </a:r>
            <a:endParaRPr b="1">
              <a:latin typeface="Comfortaa"/>
              <a:ea typeface="Comfortaa"/>
              <a:cs typeface="Comfortaa"/>
              <a:sym typeface="Comfortaa"/>
            </a:endParaRPr>
          </a:p>
          <a:p>
            <a:pPr marL="457200" lvl="0" indent="-317500" algn="l" rtl="0">
              <a:spcBef>
                <a:spcPts val="0"/>
              </a:spcBef>
              <a:spcAft>
                <a:spcPts val="0"/>
              </a:spcAft>
              <a:buSzPts val="1400"/>
              <a:buFont typeface="Comfortaa"/>
              <a:buChar char="-"/>
            </a:pPr>
            <a:r>
              <a:rPr lang="en" b="1">
                <a:latin typeface="Comfortaa"/>
                <a:ea typeface="Comfortaa"/>
                <a:cs typeface="Comfortaa"/>
                <a:sym typeface="Comfortaa"/>
              </a:rPr>
              <a:t>Lahirnya Magna Charta</a:t>
            </a:r>
            <a:endParaRPr b="1">
              <a:latin typeface="Comfortaa"/>
              <a:ea typeface="Comfortaa"/>
              <a:cs typeface="Comfortaa"/>
              <a:sym typeface="Comfortaa"/>
            </a:endParaRPr>
          </a:p>
        </p:txBody>
      </p:sp>
      <p:sp>
        <p:nvSpPr>
          <p:cNvPr id="84" name="Google Shape;84;p16"/>
          <p:cNvSpPr txBox="1"/>
          <p:nvPr/>
        </p:nvSpPr>
        <p:spPr>
          <a:xfrm>
            <a:off x="2743200" y="3839324"/>
            <a:ext cx="3657600" cy="733500"/>
          </a:xfrm>
          <a:prstGeom prst="rect">
            <a:avLst/>
          </a:prstGeom>
          <a:solidFill>
            <a:srgbClr val="A4C2F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mfortaa"/>
                <a:ea typeface="Comfortaa"/>
                <a:cs typeface="Comfortaa"/>
                <a:sym typeface="Comfortaa"/>
              </a:rPr>
              <a:t>Masa Renaisans dan Reformasi Gereja</a:t>
            </a:r>
            <a:endParaRPr b="1">
              <a:latin typeface="Comfortaa"/>
              <a:ea typeface="Comfortaa"/>
              <a:cs typeface="Comfortaa"/>
              <a:sym typeface="Comfortaa"/>
            </a:endParaRPr>
          </a:p>
          <a:p>
            <a:pPr marL="0" lvl="0" indent="0" algn="l" rtl="0">
              <a:spcBef>
                <a:spcPts val="0"/>
              </a:spcBef>
              <a:spcAft>
                <a:spcPts val="0"/>
              </a:spcAft>
              <a:buNone/>
            </a:pPr>
            <a:endParaRPr b="1">
              <a:latin typeface="Comfortaa"/>
              <a:ea typeface="Comfortaa"/>
              <a:cs typeface="Comfortaa"/>
              <a:sym typeface="Comfortaa"/>
            </a:endParaRPr>
          </a:p>
        </p:txBody>
      </p:sp>
      <p:pic>
        <p:nvPicPr>
          <p:cNvPr id="85" name="Google Shape;85;p16"/>
          <p:cNvPicPr preferRelativeResize="0"/>
          <p:nvPr/>
        </p:nvPicPr>
        <p:blipFill>
          <a:blip r:embed="rId3">
            <a:alphaModFix/>
          </a:blip>
          <a:stretch>
            <a:fillRect/>
          </a:stretch>
        </p:blipFill>
        <p:spPr>
          <a:xfrm>
            <a:off x="311700" y="1521100"/>
            <a:ext cx="1977475" cy="1517725"/>
          </a:xfrm>
          <a:prstGeom prst="rect">
            <a:avLst/>
          </a:prstGeom>
          <a:noFill/>
          <a:ln>
            <a:noFill/>
          </a:ln>
          <a:effectLst>
            <a:outerShdw blurRad="57150" dist="19050" dir="15336000" algn="bl" rotWithShape="0">
              <a:srgbClr val="000000">
                <a:alpha val="3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Bentuk-bentuk Demokrasi</a:t>
            </a:r>
            <a:endParaRPr>
              <a:solidFill>
                <a:schemeClr val="accent1"/>
              </a:solidFill>
            </a:endParaRPr>
          </a:p>
        </p:txBody>
      </p:sp>
      <p:sp>
        <p:nvSpPr>
          <p:cNvPr id="92" name="Google Shape;92;p17"/>
          <p:cNvSpPr txBox="1"/>
          <p:nvPr/>
        </p:nvSpPr>
        <p:spPr>
          <a:xfrm>
            <a:off x="164925" y="1366436"/>
            <a:ext cx="2585400" cy="16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FF9900"/>
                </a:solidFill>
                <a:latin typeface="Times New Roman"/>
                <a:ea typeface="Times New Roman"/>
                <a:cs typeface="Times New Roman"/>
                <a:sym typeface="Times New Roman"/>
              </a:rPr>
              <a:t>Dilihat dari Cara Penyaluran Kehendak Rakyat</a:t>
            </a:r>
            <a:endParaRPr sz="2000" b="1">
              <a:solidFill>
                <a:srgbClr val="FF9900"/>
              </a:solidFill>
              <a:latin typeface="Times New Roman"/>
              <a:ea typeface="Times New Roman"/>
              <a:cs typeface="Times New Roman"/>
              <a:sym typeface="Times New Roman"/>
            </a:endParaRPr>
          </a:p>
        </p:txBody>
      </p:sp>
      <p:sp>
        <p:nvSpPr>
          <p:cNvPr id="93" name="Google Shape;93;p17"/>
          <p:cNvSpPr txBox="1"/>
          <p:nvPr/>
        </p:nvSpPr>
        <p:spPr>
          <a:xfrm>
            <a:off x="2968713" y="1285300"/>
            <a:ext cx="2585400" cy="16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0000FF"/>
                </a:solidFill>
                <a:latin typeface="Times New Roman"/>
                <a:ea typeface="Times New Roman"/>
                <a:cs typeface="Times New Roman"/>
                <a:sym typeface="Times New Roman"/>
              </a:rPr>
              <a:t>Dilihat dari Titik Berat Paham yang Dianut</a:t>
            </a:r>
            <a:endParaRPr sz="2000" b="1">
              <a:solidFill>
                <a:srgbClr val="0000FF"/>
              </a:solidFill>
              <a:latin typeface="Times New Roman"/>
              <a:ea typeface="Times New Roman"/>
              <a:cs typeface="Times New Roman"/>
              <a:sym typeface="Times New Roman"/>
            </a:endParaRPr>
          </a:p>
        </p:txBody>
      </p:sp>
      <p:sp>
        <p:nvSpPr>
          <p:cNvPr id="94" name="Google Shape;94;p17"/>
          <p:cNvSpPr txBox="1"/>
          <p:nvPr/>
        </p:nvSpPr>
        <p:spPr>
          <a:xfrm>
            <a:off x="5554075" y="1366425"/>
            <a:ext cx="2879700" cy="115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980000"/>
                </a:solidFill>
                <a:latin typeface="Times New Roman"/>
                <a:ea typeface="Times New Roman"/>
                <a:cs typeface="Times New Roman"/>
                <a:sym typeface="Times New Roman"/>
              </a:rPr>
              <a:t>Sistem Demokrasi Modern</a:t>
            </a:r>
            <a:endParaRPr sz="2000" b="1">
              <a:solidFill>
                <a:srgbClr val="980000"/>
              </a:solidFill>
              <a:latin typeface="Times New Roman"/>
              <a:ea typeface="Times New Roman"/>
              <a:cs typeface="Times New Roman"/>
              <a:sym typeface="Times New Roman"/>
            </a:endParaRPr>
          </a:p>
        </p:txBody>
      </p:sp>
      <p:sp>
        <p:nvSpPr>
          <p:cNvPr id="95" name="Google Shape;95;p17"/>
          <p:cNvSpPr txBox="1"/>
          <p:nvPr/>
        </p:nvSpPr>
        <p:spPr>
          <a:xfrm>
            <a:off x="279075" y="2571750"/>
            <a:ext cx="2357100" cy="20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A4C2F4"/>
                </a:solidFill>
              </a:rPr>
              <a:t>-Demokrasi Langsung</a:t>
            </a:r>
            <a:endParaRPr sz="1800" b="1">
              <a:solidFill>
                <a:srgbClr val="A4C2F4"/>
              </a:solidFill>
            </a:endParaRPr>
          </a:p>
          <a:p>
            <a:pPr marL="0" lvl="0" indent="0" algn="l" rtl="0">
              <a:spcBef>
                <a:spcPts val="0"/>
              </a:spcBef>
              <a:spcAft>
                <a:spcPts val="0"/>
              </a:spcAft>
              <a:buNone/>
            </a:pPr>
            <a:endParaRPr sz="1800" b="1">
              <a:solidFill>
                <a:srgbClr val="A4C2F4"/>
              </a:solidFill>
            </a:endParaRPr>
          </a:p>
          <a:p>
            <a:pPr marL="0" lvl="0" indent="0" algn="l" rtl="0">
              <a:spcBef>
                <a:spcPts val="0"/>
              </a:spcBef>
              <a:spcAft>
                <a:spcPts val="0"/>
              </a:spcAft>
              <a:buNone/>
            </a:pPr>
            <a:r>
              <a:rPr lang="en" sz="1800" b="1">
                <a:solidFill>
                  <a:srgbClr val="A4C2F4"/>
                </a:solidFill>
              </a:rPr>
              <a:t>-Demokrasi Tidak Langsung (Demokrasi Perwakilan)</a:t>
            </a:r>
            <a:endParaRPr sz="1800" b="1">
              <a:solidFill>
                <a:srgbClr val="A4C2F4"/>
              </a:solidFill>
            </a:endParaRPr>
          </a:p>
        </p:txBody>
      </p:sp>
      <p:sp>
        <p:nvSpPr>
          <p:cNvPr id="96" name="Google Shape;96;p17"/>
          <p:cNvSpPr txBox="1"/>
          <p:nvPr/>
        </p:nvSpPr>
        <p:spPr>
          <a:xfrm>
            <a:off x="3011700" y="2780650"/>
            <a:ext cx="2879700" cy="20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93C47D"/>
                </a:solidFill>
                <a:latin typeface="Times New Roman"/>
                <a:ea typeface="Times New Roman"/>
                <a:cs typeface="Times New Roman"/>
                <a:sym typeface="Times New Roman"/>
              </a:rPr>
              <a:t>-Demokrasi Barat (Demokrasi Liberal)</a:t>
            </a:r>
            <a:endParaRPr sz="1800" b="1">
              <a:solidFill>
                <a:srgbClr val="93C47D"/>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rgbClr val="93C47D"/>
              </a:solidFill>
              <a:latin typeface="Times New Roman"/>
              <a:ea typeface="Times New Roman"/>
              <a:cs typeface="Times New Roman"/>
              <a:sym typeface="Times New Roman"/>
            </a:endParaRPr>
          </a:p>
          <a:p>
            <a:pPr marL="0" lvl="0" indent="0" algn="l" rtl="0">
              <a:spcBef>
                <a:spcPts val="0"/>
              </a:spcBef>
              <a:spcAft>
                <a:spcPts val="0"/>
              </a:spcAft>
              <a:buNone/>
            </a:pPr>
            <a:r>
              <a:rPr lang="en" sz="1800" b="1">
                <a:solidFill>
                  <a:srgbClr val="93C47D"/>
                </a:solidFill>
                <a:latin typeface="Times New Roman"/>
                <a:ea typeface="Times New Roman"/>
                <a:cs typeface="Times New Roman"/>
                <a:sym typeface="Times New Roman"/>
              </a:rPr>
              <a:t>-Demokrasi Timur atau Komunis</a:t>
            </a:r>
            <a:endParaRPr sz="1800" b="1">
              <a:solidFill>
                <a:srgbClr val="93C47D"/>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rgbClr val="93C47D"/>
              </a:solidFill>
              <a:latin typeface="Times New Roman"/>
              <a:ea typeface="Times New Roman"/>
              <a:cs typeface="Times New Roman"/>
              <a:sym typeface="Times New Roman"/>
            </a:endParaRPr>
          </a:p>
          <a:p>
            <a:pPr marL="0" lvl="0" indent="0" algn="l" rtl="0">
              <a:spcBef>
                <a:spcPts val="0"/>
              </a:spcBef>
              <a:spcAft>
                <a:spcPts val="0"/>
              </a:spcAft>
              <a:buNone/>
            </a:pPr>
            <a:r>
              <a:rPr lang="en" sz="1800" b="1">
                <a:solidFill>
                  <a:srgbClr val="93C47D"/>
                </a:solidFill>
                <a:latin typeface="Times New Roman"/>
                <a:ea typeface="Times New Roman"/>
                <a:cs typeface="Times New Roman"/>
                <a:sym typeface="Times New Roman"/>
              </a:rPr>
              <a:t>-Demokrasi Gabungan</a:t>
            </a:r>
            <a:endParaRPr sz="1800" b="1">
              <a:solidFill>
                <a:srgbClr val="93C47D"/>
              </a:solidFill>
              <a:latin typeface="Times New Roman"/>
              <a:ea typeface="Times New Roman"/>
              <a:cs typeface="Times New Roman"/>
              <a:sym typeface="Times New Roman"/>
            </a:endParaRPr>
          </a:p>
        </p:txBody>
      </p:sp>
      <p:sp>
        <p:nvSpPr>
          <p:cNvPr id="97" name="Google Shape;97;p17"/>
          <p:cNvSpPr txBox="1"/>
          <p:nvPr/>
        </p:nvSpPr>
        <p:spPr>
          <a:xfrm>
            <a:off x="5772525" y="2780650"/>
            <a:ext cx="3253800" cy="18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CC4125"/>
                </a:solidFill>
              </a:rPr>
              <a:t>-Demokrasi dengan Sistem Parlementer</a:t>
            </a:r>
            <a:endParaRPr sz="1800" b="1">
              <a:solidFill>
                <a:srgbClr val="CC4125"/>
              </a:solidFill>
            </a:endParaRPr>
          </a:p>
          <a:p>
            <a:pPr marL="0" lvl="0" indent="0" algn="l" rtl="0">
              <a:spcBef>
                <a:spcPts val="0"/>
              </a:spcBef>
              <a:spcAft>
                <a:spcPts val="0"/>
              </a:spcAft>
              <a:buNone/>
            </a:pPr>
            <a:endParaRPr sz="1800" b="1">
              <a:solidFill>
                <a:srgbClr val="CC4125"/>
              </a:solidFill>
            </a:endParaRPr>
          </a:p>
          <a:p>
            <a:pPr marL="0" lvl="0" indent="0" algn="l" rtl="0">
              <a:spcBef>
                <a:spcPts val="0"/>
              </a:spcBef>
              <a:spcAft>
                <a:spcPts val="0"/>
              </a:spcAft>
              <a:buNone/>
            </a:pPr>
            <a:r>
              <a:rPr lang="en" sz="1800" b="1">
                <a:solidFill>
                  <a:srgbClr val="CC4125"/>
                </a:solidFill>
              </a:rPr>
              <a:t>-Demokrasi Dengan Pemisahan Kekuasaan</a:t>
            </a:r>
            <a:endParaRPr sz="1800" b="1">
              <a:solidFill>
                <a:srgbClr val="CC412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Kelebihan</a:t>
            </a:r>
            <a:endParaRPr/>
          </a:p>
        </p:txBody>
      </p:sp>
      <p:sp>
        <p:nvSpPr>
          <p:cNvPr id="103" name="Google Shape;103;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AutoNum type="arabicPeriod"/>
            </a:pPr>
            <a:r>
              <a:rPr lang="en" sz="2400"/>
              <a:t>Membela kepentingan rakyat</a:t>
            </a:r>
            <a:endParaRPr sz="2400"/>
          </a:p>
          <a:p>
            <a:pPr marL="457200" lvl="0" indent="-381000" algn="l" rtl="0">
              <a:spcBef>
                <a:spcPts val="0"/>
              </a:spcBef>
              <a:spcAft>
                <a:spcPts val="0"/>
              </a:spcAft>
              <a:buSzPts val="2400"/>
              <a:buAutoNum type="arabicPeriod"/>
            </a:pPr>
            <a:r>
              <a:rPr lang="en" sz="2400"/>
              <a:t>Menjunjung tinggi prinsip kesetaraan</a:t>
            </a:r>
            <a:endParaRPr sz="2400"/>
          </a:p>
          <a:p>
            <a:pPr marL="457200" lvl="0" indent="-381000" algn="l" rtl="0">
              <a:spcBef>
                <a:spcPts val="0"/>
              </a:spcBef>
              <a:spcAft>
                <a:spcPts val="0"/>
              </a:spcAft>
              <a:buSzPts val="2400"/>
              <a:buAutoNum type="arabicPeriod"/>
            </a:pPr>
            <a:r>
              <a:rPr lang="en" sz="2400"/>
              <a:t>Kecil terjadi pemberontakan</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AutoNum type="arabicPeriod"/>
            </a:pPr>
            <a:r>
              <a:rPr lang="en" sz="2400"/>
              <a:t>Pemerintahan dijalankan oleh orang yang kurang kompeten</a:t>
            </a:r>
            <a:endParaRPr sz="2400"/>
          </a:p>
          <a:p>
            <a:pPr marL="457200" lvl="0" indent="-381000" algn="l" rtl="0">
              <a:spcBef>
                <a:spcPts val="0"/>
              </a:spcBef>
              <a:spcAft>
                <a:spcPts val="0"/>
              </a:spcAft>
              <a:buSzPts val="2400"/>
              <a:buAutoNum type="arabicPeriod"/>
            </a:pPr>
            <a:r>
              <a:rPr lang="en" sz="2400"/>
              <a:t>Pemilu tidak netral</a:t>
            </a:r>
            <a:endParaRPr sz="2400"/>
          </a:p>
        </p:txBody>
      </p:sp>
      <p:sp>
        <p:nvSpPr>
          <p:cNvPr id="109" name="Google Shape;109;p19"/>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Kekurangan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490250" y="526350"/>
            <a:ext cx="8222700" cy="413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Demokrasi Di  Indonesia</a:t>
            </a: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543750"/>
            <a:ext cx="8368200" cy="686100"/>
          </a:xfrm>
          <a:prstGeom prst="rect">
            <a:avLst/>
          </a:prstGeom>
        </p:spPr>
        <p:txBody>
          <a:bodyPr spcFirstLastPara="1" wrap="square" lIns="91425" tIns="91425" rIns="91425" bIns="91425" anchor="b" anchorCtr="0">
            <a:noAutofit/>
          </a:bodyPr>
          <a:lstStyle/>
          <a:p>
            <a:pPr marL="0" lvl="0" indent="0" algn="just" rtl="0">
              <a:lnSpc>
                <a:spcPct val="150000"/>
              </a:lnSpc>
              <a:spcBef>
                <a:spcPts val="1200"/>
              </a:spcBef>
              <a:spcAft>
                <a:spcPts val="1200"/>
              </a:spcAft>
              <a:buNone/>
            </a:pPr>
            <a:r>
              <a:rPr lang="en" sz="2800" dirty="0">
                <a:solidFill>
                  <a:srgbClr val="FFFFFF"/>
                </a:solidFill>
                <a:latin typeface="Times New Roman"/>
                <a:ea typeface="Times New Roman"/>
                <a:cs typeface="Times New Roman"/>
                <a:sym typeface="Times New Roman"/>
              </a:rPr>
              <a:t>Demokrasi Desa</a:t>
            </a:r>
            <a:endParaRPr sz="2800" dirty="0">
              <a:solidFill>
                <a:srgbClr val="FFFFFF"/>
              </a:solidFill>
            </a:endParaRPr>
          </a:p>
        </p:txBody>
      </p:sp>
      <p:sp>
        <p:nvSpPr>
          <p:cNvPr id="120" name="Google Shape;120;p21"/>
          <p:cNvSpPr txBox="1">
            <a:spLocks noGrp="1"/>
          </p:cNvSpPr>
          <p:nvPr>
            <p:ph type="body" idx="1"/>
          </p:nvPr>
        </p:nvSpPr>
        <p:spPr>
          <a:xfrm>
            <a:off x="256479" y="1229850"/>
            <a:ext cx="8385716" cy="3598628"/>
          </a:xfrm>
          <a:prstGeom prst="rect">
            <a:avLst/>
          </a:prstGeom>
        </p:spPr>
        <p:txBody>
          <a:bodyPr spcFirstLastPara="1" wrap="square" lIns="91425" tIns="91425" rIns="91425" bIns="91425" anchor="t" anchorCtr="0">
            <a:noAutofit/>
          </a:bodyPr>
          <a:lstStyle/>
          <a:p>
            <a:pPr marL="0" lvl="0" indent="457200" algn="just" rtl="0">
              <a:lnSpc>
                <a:spcPct val="150000"/>
              </a:lnSpc>
              <a:spcBef>
                <a:spcPts val="1200"/>
              </a:spcBef>
              <a:spcAft>
                <a:spcPts val="1200"/>
              </a:spcAft>
              <a:buNone/>
            </a:pPr>
            <a:r>
              <a:rPr lang="en" sz="1600" dirty="0">
                <a:solidFill>
                  <a:srgbClr val="FFFFFF"/>
                </a:solidFill>
                <a:latin typeface="Times New Roman"/>
                <a:ea typeface="Times New Roman"/>
                <a:cs typeface="Times New Roman"/>
                <a:sym typeface="Times New Roman"/>
              </a:rPr>
              <a:t>Menurut Mohammad Hatta (dalam Padmo Wahyono, 1990). “Desa-desa di Indonesia sudah menjalankan demokrasi, misalnya dengan pemilihan kepala desa dan adanya rembug desa”. Demokrasi desa merupakan demokrasi asli Indonesia yang bercirikan tiga hal yakni cita-cita rapat, cita-cita massa protes, dan cita-cita tolong menolong. Ketiga hal tersebut merupakan dasar pengembangan ke arah demokrasi Indonesia yang modern. Demokrasi “modern” lahir pada abad ke-17 disemai oleh para pemikir Barat seperti Thomas Hobbes, Montesquieu, dan J.J Roussea, bersamaan dengan munculnya konsep negara-bangsa di Eropa. Demokrasi Indonesia yang modern adalah “daulat rakyat” tidak hanya berdaulat dalam bidang politik, tetapi juga dalam bidang ekonomi, dan sosial.</a:t>
            </a:r>
            <a:endParaRPr sz="1600" dirty="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553</Words>
  <Application>Microsoft Office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Slab</vt:lpstr>
      <vt:lpstr>Roboto</vt:lpstr>
      <vt:lpstr>Arial</vt:lpstr>
      <vt:lpstr>Comfortaa</vt:lpstr>
      <vt:lpstr>Times New Roman</vt:lpstr>
      <vt:lpstr>Marina</vt:lpstr>
      <vt:lpstr>DEMOKRASI INDONESIA</vt:lpstr>
      <vt:lpstr>PowerPoint Presentation</vt:lpstr>
      <vt:lpstr>Pengertian Demokrasi </vt:lpstr>
      <vt:lpstr>Perkembangan Demokrasi</vt:lpstr>
      <vt:lpstr>Bentuk-bentuk Demokrasi</vt:lpstr>
      <vt:lpstr>Kelebihan</vt:lpstr>
      <vt:lpstr>Kekurangan</vt:lpstr>
      <vt:lpstr>Demokrasi Di  Indonesia </vt:lpstr>
      <vt:lpstr>Demokrasi Desa</vt:lpstr>
      <vt:lpstr>Pelaksanaan Demokrasi di Indonesia</vt:lpstr>
      <vt:lpstr>Pertanyaan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DEMOKRASI INDONESIA</dc:title>
  <cp:lastModifiedBy>Yosi Ochi</cp:lastModifiedBy>
  <cp:revision>4</cp:revision>
  <dcterms:modified xsi:type="dcterms:W3CDTF">2019-11-10T22:18:24Z</dcterms:modified>
</cp:coreProperties>
</file>