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8" r:id="rId3"/>
    <p:sldId id="263" r:id="rId4"/>
    <p:sldId id="258" r:id="rId5"/>
    <p:sldId id="259" r:id="rId6"/>
    <p:sldId id="261" r:id="rId7"/>
    <p:sldId id="262" r:id="rId8"/>
    <p:sldId id="264" r:id="rId9"/>
    <p:sldId id="265" r:id="rId10"/>
    <p:sldId id="269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31386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CFAA-D745-464B-B7BE-706B9BEFA2F2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09801-15AF-4EC2-BC10-0FB4276C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4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BEB0-50AC-49CF-B6D9-41FD42F2D1D7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CF1BD-E8B8-4F30-AE9C-BA9D0A95655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791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765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728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39436-F6F2-4616-862F-24187AAB9ECF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826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521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035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366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130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89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472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F1BD-E8B8-4F30-AE9C-BA9D0A956550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2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903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714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2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29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133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70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04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299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48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481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9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A2D6-F14D-4123-917B-C512482CED08}" type="datetimeFigureOut">
              <a:rPr lang="id-ID" smtClean="0"/>
              <a:pPr/>
              <a:t>25/02/2013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B6C6-622F-4D2B-BF8E-906D6CA1608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4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3042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latin typeface="Gabriola" pitchFamily="82" charset="0"/>
              </a:rPr>
              <a:t>Fungsi, Isi, Prinsip-prinsip Pengelolaan Dokumen Publik dan Dokumen Semi </a:t>
            </a:r>
            <a:r>
              <a:rPr lang="id-ID" sz="6000" b="1" dirty="0" smtClean="0">
                <a:latin typeface="Gabriola" pitchFamily="82" charset="0"/>
              </a:rPr>
              <a:t>Publik</a:t>
            </a:r>
            <a:endParaRPr lang="id-ID" sz="6000" dirty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2"/>
                </a:solidFill>
                <a:latin typeface="Britannic Bold" pitchFamily="34" charset="0"/>
              </a:rPr>
              <a:t>Arsip Statis</a:t>
            </a:r>
            <a:endParaRPr lang="id-ID" dirty="0">
              <a:solidFill>
                <a:schemeClr val="tx2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b="1" dirty="0" smtClean="0">
                <a:latin typeface="Berlin Sans FB" pitchFamily="34" charset="0"/>
              </a:rPr>
              <a:t> </a:t>
            </a:r>
            <a:r>
              <a:rPr lang="id-ID" dirty="0" smtClean="0">
                <a:latin typeface="Berlin Sans FB" pitchFamily="34" charset="0"/>
              </a:rPr>
              <a:t>Arsip </a:t>
            </a:r>
            <a:r>
              <a:rPr lang="id-ID" dirty="0">
                <a:latin typeface="Berlin Sans FB" pitchFamily="34" charset="0"/>
              </a:rPr>
              <a:t>Statis adalah arsip yang tidak dipergunakan secara langsung untuk perencanaan, penyelenggaraan kehidupan kebangsaan pada umumnya maupun untuk penyelenggraaan sehari-hari administrasi negara (dipergunakan secara langsung dalam kegiatan perkantoran sehari-hari</a:t>
            </a:r>
            <a:r>
              <a:rPr lang="id-ID" dirty="0" smtClean="0">
                <a:latin typeface="Berlin Sans FB" pitchFamily="34" charset="0"/>
              </a:rPr>
              <a:t>). Arsip </a:t>
            </a:r>
            <a:r>
              <a:rPr lang="id-ID" dirty="0">
                <a:latin typeface="Berlin Sans FB" pitchFamily="34" charset="0"/>
              </a:rPr>
              <a:t>statis atau arsip adalah rekod yang sudah tidak lagi digunakan untuk kegiatan sehari-hari namun  masih perlu dilestarikan karena nilai historisnya</a:t>
            </a:r>
            <a:r>
              <a:rPr lang="id-ID" dirty="0" smtClean="0">
                <a:latin typeface="Berlin Sans FB" pitchFamily="34" charset="0"/>
              </a:rPr>
              <a:t>.</a:t>
            </a:r>
            <a:endParaRPr lang="id-ID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0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miscellaneous-photo-wallpaper-1372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Prinsip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–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Prinsip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Pengelolaan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Dokumen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Publik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Bahan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Pustaka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)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2895600" y="1524000"/>
            <a:ext cx="2971800" cy="3124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3600" dirty="0" err="1" smtClean="0">
                <a:latin typeface="Comic Sans MS" pitchFamily="66" charset="0"/>
              </a:rPr>
              <a:t>Pengolahan</a:t>
            </a:r>
            <a:r>
              <a:rPr lang="en-GB" sz="3600" dirty="0" smtClean="0">
                <a:latin typeface="Comic Sans MS" pitchFamily="66" charset="0"/>
              </a:rPr>
              <a:t> </a:t>
            </a:r>
            <a:r>
              <a:rPr lang="en-GB" sz="3600" dirty="0" err="1" smtClean="0">
                <a:latin typeface="Comic Sans MS" pitchFamily="66" charset="0"/>
              </a:rPr>
              <a:t>dengan</a:t>
            </a:r>
            <a:r>
              <a:rPr lang="en-GB" sz="3600" dirty="0" smtClean="0">
                <a:latin typeface="Comic Sans MS" pitchFamily="66" charset="0"/>
              </a:rPr>
              <a:t> </a:t>
            </a:r>
            <a:r>
              <a:rPr lang="en-GB" sz="3600" dirty="0" err="1" smtClean="0">
                <a:latin typeface="Comic Sans MS" pitchFamily="66" charset="0"/>
              </a:rPr>
              <a:t>komputer</a:t>
            </a:r>
            <a:endParaRPr lang="en-GB" sz="3600" dirty="0" smtClean="0">
              <a:latin typeface="Comic Sans MS" pitchFamily="66" charset="0"/>
            </a:endParaRPr>
          </a:p>
          <a:p>
            <a:pPr algn="ctr"/>
            <a:endParaRPr lang="en-GB" dirty="0"/>
          </a:p>
        </p:txBody>
      </p:sp>
      <p:sp>
        <p:nvSpPr>
          <p:cNvPr id="5" name="Folded Corner 4"/>
          <p:cNvSpPr/>
          <p:nvPr/>
        </p:nvSpPr>
        <p:spPr>
          <a:xfrm>
            <a:off x="3048000" y="2209800"/>
            <a:ext cx="2971800" cy="3124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3600" dirty="0" err="1" smtClean="0">
                <a:latin typeface="Comic Sans MS" pitchFamily="66" charset="0"/>
              </a:rPr>
              <a:t>Penyusunan</a:t>
            </a:r>
            <a:r>
              <a:rPr lang="en-GB" sz="3600" dirty="0" smtClean="0">
                <a:latin typeface="Comic Sans MS" pitchFamily="66" charset="0"/>
              </a:rPr>
              <a:t> </a:t>
            </a:r>
            <a:r>
              <a:rPr lang="en-GB" sz="3600" dirty="0" err="1" smtClean="0">
                <a:latin typeface="Comic Sans MS" pitchFamily="66" charset="0"/>
              </a:rPr>
              <a:t>koleksi</a:t>
            </a:r>
            <a:endParaRPr lang="en-GB" sz="3600" dirty="0" smtClean="0">
              <a:latin typeface="Comic Sans MS" pitchFamily="66" charset="0"/>
            </a:endParaRPr>
          </a:p>
          <a:p>
            <a:pPr algn="ctr"/>
            <a:endParaRPr lang="en-GB" dirty="0"/>
          </a:p>
        </p:txBody>
      </p:sp>
      <p:sp>
        <p:nvSpPr>
          <p:cNvPr id="6" name="Folded Corner 5"/>
          <p:cNvSpPr/>
          <p:nvPr/>
        </p:nvSpPr>
        <p:spPr>
          <a:xfrm>
            <a:off x="2971800" y="2286000"/>
            <a:ext cx="2971800" cy="3124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3600" dirty="0" err="1" smtClean="0">
                <a:latin typeface="Comic Sans MS" pitchFamily="66" charset="0"/>
              </a:rPr>
              <a:t>Kelengkapan</a:t>
            </a:r>
            <a:r>
              <a:rPr lang="en-GB" sz="3600" dirty="0" smtClean="0">
                <a:latin typeface="Comic Sans MS" pitchFamily="66" charset="0"/>
              </a:rPr>
              <a:t> </a:t>
            </a:r>
            <a:r>
              <a:rPr lang="en-GB" sz="3600" dirty="0" err="1" smtClean="0">
                <a:latin typeface="Comic Sans MS" pitchFamily="66" charset="0"/>
              </a:rPr>
              <a:t>koleksi</a:t>
            </a:r>
            <a:endParaRPr lang="en-GB" sz="3600" dirty="0" smtClean="0">
              <a:latin typeface="Comic Sans MS" pitchFamily="66" charset="0"/>
            </a:endParaRPr>
          </a:p>
          <a:p>
            <a:pPr algn="ctr"/>
            <a:endParaRPr lang="en-GB" dirty="0"/>
          </a:p>
        </p:txBody>
      </p:sp>
      <p:sp>
        <p:nvSpPr>
          <p:cNvPr id="7" name="Folded Corner 6"/>
          <p:cNvSpPr/>
          <p:nvPr/>
        </p:nvSpPr>
        <p:spPr>
          <a:xfrm>
            <a:off x="2895600" y="2590800"/>
            <a:ext cx="2971800" cy="3124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 err="1" smtClean="0">
                <a:latin typeface="Comic Sans MS" pitchFamily="66" charset="0"/>
              </a:rPr>
              <a:t>Klasifikasi</a:t>
            </a:r>
            <a:endParaRPr lang="en-GB" sz="4400" dirty="0" smtClean="0">
              <a:latin typeface="Comic Sans MS" pitchFamily="66" charset="0"/>
            </a:endParaRPr>
          </a:p>
          <a:p>
            <a:pPr algn="ctr"/>
            <a:endParaRPr lang="en-GB" dirty="0"/>
          </a:p>
        </p:txBody>
      </p:sp>
      <p:sp>
        <p:nvSpPr>
          <p:cNvPr id="8" name="Folded Corner 7"/>
          <p:cNvSpPr/>
          <p:nvPr/>
        </p:nvSpPr>
        <p:spPr>
          <a:xfrm>
            <a:off x="2895600" y="2819400"/>
            <a:ext cx="2971800" cy="3124200"/>
          </a:xfrm>
          <a:prstGeom prst="foldedCorner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3600" dirty="0" err="1" smtClean="0">
                <a:latin typeface="Comic Sans MS" pitchFamily="66" charset="0"/>
              </a:rPr>
              <a:t>Katalogisasi</a:t>
            </a:r>
            <a:endParaRPr lang="en-GB" sz="3600" dirty="0" smtClean="0">
              <a:latin typeface="Comic Sans MS" pitchFamily="66" charset="0"/>
            </a:endParaRPr>
          </a:p>
          <a:p>
            <a:pPr algn="ctr"/>
            <a:endParaRPr lang="en-GB" dirty="0"/>
          </a:p>
        </p:txBody>
      </p:sp>
      <p:sp>
        <p:nvSpPr>
          <p:cNvPr id="9" name="Folded Corner 8"/>
          <p:cNvSpPr/>
          <p:nvPr/>
        </p:nvSpPr>
        <p:spPr>
          <a:xfrm>
            <a:off x="3200400" y="2971800"/>
            <a:ext cx="2971800" cy="3124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3600" dirty="0" err="1" smtClean="0">
                <a:latin typeface="Comic Sans MS" pitchFamily="66" charset="0"/>
              </a:rPr>
              <a:t>membuat</a:t>
            </a:r>
            <a:r>
              <a:rPr lang="en-GB" sz="3600" dirty="0" smtClean="0">
                <a:latin typeface="Comic Sans MS" pitchFamily="66" charset="0"/>
              </a:rPr>
              <a:t> </a:t>
            </a:r>
            <a:r>
              <a:rPr lang="en-GB" sz="3600" dirty="0" err="1" smtClean="0">
                <a:latin typeface="Comic Sans MS" pitchFamily="66" charset="0"/>
              </a:rPr>
              <a:t>indentifikasi</a:t>
            </a:r>
            <a:r>
              <a:rPr lang="en-GB" sz="3600" dirty="0" smtClean="0">
                <a:latin typeface="Comic Sans MS" pitchFamily="66" charset="0"/>
              </a:rPr>
              <a:t> </a:t>
            </a:r>
            <a:r>
              <a:rPr lang="en-GB" sz="3600" dirty="0" err="1" smtClean="0">
                <a:latin typeface="Comic Sans MS" pitchFamily="66" charset="0"/>
              </a:rPr>
              <a:t>informasi</a:t>
            </a:r>
            <a:endParaRPr lang="en-GB" sz="3600" dirty="0" smtClean="0">
              <a:latin typeface="Comic Sans MS" pitchFamily="66" charset="0"/>
            </a:endParaRPr>
          </a:p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to="" calcmode="lin" valueType="num">
                                      <p:cBhvr>
                                        <p:cTn id="53" dur="1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Autofit/>
          </a:bodyPr>
          <a:lstStyle/>
          <a:p>
            <a:r>
              <a:rPr lang="en-US" sz="3600" dirty="0" smtClean="0">
                <a:ln>
                  <a:solidFill>
                    <a:srgbClr val="FF0000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PRINSIP – PRINSIP PENGELOLAAN DOKUMEN SEMI – PUBLIK </a:t>
            </a:r>
            <a:endParaRPr lang="en-GB" sz="3600" dirty="0">
              <a:ln>
                <a:solidFill>
                  <a:srgbClr val="FF0000"/>
                </a:solidFill>
              </a:ln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0" y="1219200"/>
            <a:ext cx="8839200" cy="2209800"/>
          </a:xfrm>
          <a:prstGeom prst="horizontalScroll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Peraturan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Pemerintah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Republik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Indonesia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Nomor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28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Tahun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2012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Tentang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Pelaksanaan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Undang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–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Undang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Nomor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43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Tahun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2009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Tentang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GB" sz="2800" b="1" dirty="0" err="1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Kearsipan</a:t>
            </a:r>
            <a:r>
              <a:rPr lang="en-GB" sz="28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algn="ctr"/>
            <a:endParaRPr lang="en-GB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04800" y="3657600"/>
            <a:ext cx="5791200" cy="990600"/>
          </a:xfrm>
          <a:prstGeom prst="round2DiagRect">
            <a:avLst/>
          </a:prstGeom>
          <a:ln/>
          <a:scene3d>
            <a:camera prst="perspectiveRelaxedModerately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3200" b="1" dirty="0" err="1">
                <a:latin typeface="Comic Sans MS" pitchFamily="66" charset="0"/>
              </a:rPr>
              <a:t>Pengelolaan</a:t>
            </a:r>
            <a:r>
              <a:rPr lang="en-GB" sz="3200" b="1" dirty="0">
                <a:latin typeface="Comic Sans MS" pitchFamily="66" charset="0"/>
              </a:rPr>
              <a:t> </a:t>
            </a:r>
            <a:r>
              <a:rPr lang="en-GB" sz="3200" b="1" dirty="0" err="1">
                <a:latin typeface="Comic Sans MS" pitchFamily="66" charset="0"/>
              </a:rPr>
              <a:t>arsip</a:t>
            </a:r>
            <a:r>
              <a:rPr lang="en-GB" sz="3200" b="1" dirty="0">
                <a:latin typeface="Comic Sans MS" pitchFamily="66" charset="0"/>
              </a:rPr>
              <a:t> </a:t>
            </a:r>
            <a:r>
              <a:rPr lang="en-GB" sz="3200" b="1" dirty="0" err="1">
                <a:latin typeface="Comic Sans MS" pitchFamily="66" charset="0"/>
              </a:rPr>
              <a:t>dinamis</a:t>
            </a:r>
            <a:endParaRPr lang="en-GB" sz="3200" dirty="0">
              <a:latin typeface="Comic Sans MS" pitchFamily="66" charset="0"/>
            </a:endParaRPr>
          </a:p>
          <a:p>
            <a:pPr algn="ctr"/>
            <a:endParaRPr lang="en-GB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1600200" y="4495800"/>
            <a:ext cx="5791200" cy="1219200"/>
          </a:xfrm>
          <a:prstGeom prst="round2DiagRect">
            <a:avLst/>
          </a:prstGeom>
          <a:ln/>
          <a:scene3d>
            <a:camera prst="perspectiveRelaxedModerately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3200" b="1" dirty="0" err="1">
                <a:latin typeface="Comic Sans MS" pitchFamily="66" charset="0"/>
              </a:rPr>
              <a:t>Pengelolaan</a:t>
            </a:r>
            <a:r>
              <a:rPr lang="en-GB" sz="3200" b="1" dirty="0">
                <a:latin typeface="Comic Sans MS" pitchFamily="66" charset="0"/>
              </a:rPr>
              <a:t> </a:t>
            </a:r>
            <a:r>
              <a:rPr lang="en-GB" sz="3200" b="1" dirty="0" err="1">
                <a:latin typeface="Comic Sans MS" pitchFamily="66" charset="0"/>
              </a:rPr>
              <a:t>arsip</a:t>
            </a:r>
            <a:r>
              <a:rPr lang="en-GB" sz="3200" b="1" dirty="0">
                <a:latin typeface="Comic Sans MS" pitchFamily="66" charset="0"/>
              </a:rPr>
              <a:t> </a:t>
            </a:r>
            <a:r>
              <a:rPr lang="en-GB" sz="3200" b="1" dirty="0" err="1" smtClean="0">
                <a:latin typeface="Comic Sans MS" pitchFamily="66" charset="0"/>
              </a:rPr>
              <a:t>statis</a:t>
            </a:r>
            <a:endParaRPr lang="en-GB" sz="3200" dirty="0">
              <a:latin typeface="Comic Sans MS" pitchFamily="66" charset="0"/>
            </a:endParaRPr>
          </a:p>
          <a:p>
            <a:pPr algn="ctr"/>
            <a:endParaRPr lang="en-GB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d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Lucida Sans Typewriter" pitchFamily="49" charset="0"/>
              </a:rPr>
              <a:t>Pengelolaan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Sans Typewriter" pitchFamily="49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Lucida Sans Typewriter" pitchFamily="49" charset="0"/>
              </a:rPr>
              <a:t>Arsip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Sans Typewriter" pitchFamily="49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Lucida Sans Typewriter" pitchFamily="49" charset="0"/>
              </a:rPr>
              <a:t>Dinamis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Lucida Sans Typewrit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 rot="21268991">
            <a:off x="37205" y="1509215"/>
            <a:ext cx="44958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itchFamily="34" charset="0"/>
              </a:rPr>
              <a:t>Penciptaan</a:t>
            </a:r>
            <a:r>
              <a:rPr lang="en-GB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itchFamily="34" charset="0"/>
              </a:rPr>
              <a:t> </a:t>
            </a:r>
            <a:r>
              <a:rPr lang="en-GB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itchFamily="34" charset="0"/>
              </a:rPr>
              <a:t>Arsip</a:t>
            </a:r>
            <a:r>
              <a:rPr lang="en-GB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itchFamily="34" charset="0"/>
              </a:rPr>
              <a:t> </a:t>
            </a:r>
            <a:r>
              <a:rPr lang="en-GB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Dinamis</a:t>
            </a:r>
            <a:endParaRPr lang="en-GB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351501">
            <a:off x="1562814" y="2589055"/>
            <a:ext cx="4495800" cy="990600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rgbClr val="FF0066"/>
                </a:solidFill>
                <a:latin typeface="Berlin Sans FB" pitchFamily="34" charset="0"/>
              </a:rPr>
              <a:t>Penggunaan</a:t>
            </a:r>
            <a:r>
              <a:rPr lang="en-GB" sz="2800" dirty="0" smtClean="0">
                <a:solidFill>
                  <a:srgbClr val="FF0066"/>
                </a:solidFill>
                <a:latin typeface="Berlin Sans FB" pitchFamily="34" charset="0"/>
              </a:rPr>
              <a:t> </a:t>
            </a:r>
            <a:r>
              <a:rPr lang="en-GB" sz="2800" dirty="0" err="1" smtClean="0">
                <a:solidFill>
                  <a:srgbClr val="FF0066"/>
                </a:solidFill>
                <a:latin typeface="Berlin Sans FB" pitchFamily="34" charset="0"/>
              </a:rPr>
              <a:t>Arsip</a:t>
            </a:r>
            <a:r>
              <a:rPr lang="en-GB" sz="2800" dirty="0" smtClean="0">
                <a:solidFill>
                  <a:srgbClr val="FF0066"/>
                </a:solidFill>
                <a:latin typeface="Berlin Sans FB" pitchFamily="34" charset="0"/>
              </a:rPr>
              <a:t> </a:t>
            </a:r>
            <a:r>
              <a:rPr lang="en-GB" sz="2800" dirty="0" err="1" smtClean="0">
                <a:solidFill>
                  <a:srgbClr val="FF0066"/>
                </a:solidFill>
                <a:latin typeface="Berlin Sans FB" pitchFamily="34" charset="0"/>
              </a:rPr>
              <a:t>Dinamis</a:t>
            </a:r>
            <a:r>
              <a:rPr lang="en-GB" sz="2800" b="1" dirty="0" smtClean="0">
                <a:solidFill>
                  <a:srgbClr val="FF0066"/>
                </a:solidFill>
                <a:latin typeface="Berlin Sans FB" pitchFamily="34" charset="0"/>
              </a:rPr>
              <a:t> </a:t>
            </a:r>
            <a:endParaRPr lang="en-GB" sz="2800" dirty="0" smtClean="0">
              <a:solidFill>
                <a:srgbClr val="FF0066"/>
              </a:solidFill>
              <a:latin typeface="Berlin Sans FB" pitchFamily="34" charset="0"/>
            </a:endParaRPr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 rot="21368535">
            <a:off x="356220" y="3540168"/>
            <a:ext cx="44958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dirty="0" err="1" smtClean="0">
                <a:solidFill>
                  <a:srgbClr val="FFFF00"/>
                </a:solidFill>
                <a:latin typeface="Berlin Sans FB" pitchFamily="34" charset="0"/>
              </a:rPr>
              <a:t>Pemeliharaan</a:t>
            </a:r>
            <a:r>
              <a:rPr lang="en-GB" sz="2800" dirty="0" smtClean="0">
                <a:solidFill>
                  <a:srgbClr val="FFFF00"/>
                </a:solidFill>
                <a:latin typeface="Berlin Sans FB" pitchFamily="34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Berlin Sans FB" pitchFamily="34" charset="0"/>
              </a:rPr>
              <a:t>Arsip</a:t>
            </a:r>
            <a:r>
              <a:rPr lang="en-GB" sz="2800" dirty="0" smtClean="0">
                <a:solidFill>
                  <a:srgbClr val="FFFF00"/>
                </a:solidFill>
                <a:latin typeface="Berlin Sans FB" pitchFamily="34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Berlin Sans FB" pitchFamily="34" charset="0"/>
              </a:rPr>
              <a:t>Dinamis</a:t>
            </a:r>
            <a:endParaRPr lang="en-GB" sz="2800" dirty="0" smtClean="0">
              <a:solidFill>
                <a:srgbClr val="FFFF00"/>
              </a:solidFill>
              <a:latin typeface="Berlin Sans FB" pitchFamily="34" charset="0"/>
            </a:endParaRPr>
          </a:p>
          <a:p>
            <a:pPr algn="ctr"/>
            <a:endParaRPr lang="en-GB" sz="2800" dirty="0">
              <a:latin typeface="Berlin Sans FB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652520">
            <a:off x="967478" y="4834822"/>
            <a:ext cx="44958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dirty="0" err="1" smtClean="0">
                <a:solidFill>
                  <a:srgbClr val="6600CC"/>
                </a:solidFill>
                <a:latin typeface="Berlin Sans FB" pitchFamily="34" charset="0"/>
              </a:rPr>
              <a:t>Penyusutan</a:t>
            </a:r>
            <a:r>
              <a:rPr lang="en-GB" sz="2800" dirty="0" smtClean="0">
                <a:solidFill>
                  <a:srgbClr val="6600CC"/>
                </a:solidFill>
                <a:latin typeface="Berlin Sans FB" pitchFamily="34" charset="0"/>
              </a:rPr>
              <a:t> </a:t>
            </a:r>
            <a:r>
              <a:rPr lang="en-GB" sz="2800" dirty="0" err="1" smtClean="0">
                <a:solidFill>
                  <a:srgbClr val="6600CC"/>
                </a:solidFill>
                <a:latin typeface="Berlin Sans FB" pitchFamily="34" charset="0"/>
              </a:rPr>
              <a:t>Arsip</a:t>
            </a:r>
            <a:r>
              <a:rPr lang="en-GB" sz="2800" dirty="0" smtClean="0">
                <a:solidFill>
                  <a:srgbClr val="6600CC"/>
                </a:solidFill>
                <a:latin typeface="Berlin Sans FB" pitchFamily="34" charset="0"/>
              </a:rPr>
              <a:t> </a:t>
            </a:r>
          </a:p>
          <a:p>
            <a:pPr algn="ctr"/>
            <a:endParaRPr lang="en-GB" dirty="0"/>
          </a:p>
        </p:txBody>
      </p:sp>
      <p:pic>
        <p:nvPicPr>
          <p:cNvPr id="10" name="Content Placeholder 8" descr="Chibi-Death-Note-death-note-4312234-396-37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622" y="4495800"/>
            <a:ext cx="2521378" cy="236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4475"/>
            <a:ext cx="7772400" cy="206057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Prinsip</a:t>
            </a:r>
            <a:r>
              <a:rPr lang="en-US" sz="5400" b="1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– </a:t>
            </a:r>
            <a:r>
              <a:rPr lang="en-US" sz="5400" b="1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Prinsip</a:t>
            </a:r>
            <a:r>
              <a:rPr lang="en-US" sz="54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Pengelolaan</a:t>
            </a:r>
            <a:r>
              <a:rPr lang="en-US" sz="54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Arsip</a:t>
            </a:r>
            <a:r>
              <a:rPr lang="en-US" sz="54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Statis</a:t>
            </a:r>
            <a:endParaRPr lang="en-US" sz="54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05050"/>
            <a:ext cx="55816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4461972"/>
          </a:xfrm>
        </p:spPr>
        <p:txBody>
          <a:bodyPr>
            <a:noAutofit/>
          </a:bodyPr>
          <a:lstStyle/>
          <a:p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Pengelolaan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arsip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statis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meliputi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b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a.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akuisisi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arsip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statis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;</a:t>
            </a:r>
            <a:b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b.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pengolahan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arsip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statis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;</a:t>
            </a:r>
            <a:b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c.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preservasi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arsip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statis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;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dan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d.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akses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arsip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statis</a:t>
            </a:r>
            <a: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br>
              <a:rPr lang="en-US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48" y="3505200"/>
            <a:ext cx="3280252" cy="29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-510473" y="1957103"/>
            <a:ext cx="5212080" cy="1089427"/>
          </a:xfrm>
        </p:spPr>
        <p:txBody>
          <a:bodyPr/>
          <a:lstStyle/>
          <a:p>
            <a:r>
              <a:rPr lang="en-US" b="1" dirty="0" err="1"/>
              <a:t>Syarat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ketentuan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b="1" dirty="0"/>
              <a:t> </a:t>
            </a:r>
            <a:r>
              <a:rPr lang="en-US" b="1" dirty="0" err="1"/>
              <a:t>Arsip</a:t>
            </a:r>
            <a:r>
              <a:rPr lang="en-US" b="1" dirty="0"/>
              <a:t> </a:t>
            </a:r>
            <a:r>
              <a:rPr lang="en-US" b="1" dirty="0" err="1"/>
              <a:t>Statis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28600"/>
            <a:ext cx="4495800" cy="6172200"/>
          </a:xfrm>
        </p:spPr>
        <p:txBody>
          <a:bodyPr>
            <a:normAutofit/>
          </a:bodyPr>
          <a:lstStyle/>
          <a:p>
            <a:pPr>
              <a:buAutoNum type="alphaLcPeriod"/>
            </a:pPr>
            <a:r>
              <a:rPr lang="en-US" sz="2000" dirty="0" err="1" smtClean="0"/>
              <a:t>Arsip</a:t>
            </a:r>
            <a:r>
              <a:rPr lang="en-US" sz="2000" dirty="0" smtClean="0"/>
              <a:t> </a:t>
            </a:r>
            <a:r>
              <a:rPr lang="en-US" sz="2000" dirty="0" err="1"/>
              <a:t>statis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.</a:t>
            </a:r>
          </a:p>
          <a:p>
            <a:pPr>
              <a:buAutoNum type="alphaLcPeriod"/>
            </a:pPr>
            <a:r>
              <a:rPr lang="en-US" sz="2000" dirty="0" smtClean="0"/>
              <a:t>b</a:t>
            </a:r>
            <a:r>
              <a:rPr lang="en-US" sz="2000" dirty="0"/>
              <a:t>.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arsip</a:t>
            </a:r>
            <a:r>
              <a:rPr lang="en-US" sz="2000" dirty="0"/>
              <a:t> </a:t>
            </a:r>
            <a:r>
              <a:rPr lang="en-US" sz="2000" dirty="0" err="1"/>
              <a:t>statis</a:t>
            </a:r>
            <a:r>
              <a:rPr lang="en-US" sz="2000" dirty="0"/>
              <a:t> yang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pencipta</a:t>
            </a:r>
            <a:r>
              <a:rPr lang="en-US" sz="2000" dirty="0"/>
              <a:t> </a:t>
            </a:r>
            <a:r>
              <a:rPr lang="en-US" sz="2000" dirty="0" err="1"/>
              <a:t>arsip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persyaratan</a:t>
            </a:r>
            <a:r>
              <a:rPr lang="en-US" sz="2000" dirty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.</a:t>
            </a:r>
          </a:p>
          <a:p>
            <a:pPr>
              <a:buAutoNum type="alphaLcPeriod"/>
            </a:pPr>
            <a:r>
              <a:rPr lang="nn-NO" sz="2000" dirty="0"/>
              <a:t>Arsip statis yang dinyatakan tertutup berdasarkan persyaratan akses </a:t>
            </a:r>
            <a:r>
              <a:rPr lang="nn-NO" sz="2000" dirty="0" smtClean="0"/>
              <a:t>.</a:t>
            </a:r>
          </a:p>
          <a:p>
            <a:pPr>
              <a:buAutoNum type="alphaLcPeriod"/>
            </a:pPr>
            <a:r>
              <a:rPr lang="en-US" sz="2000" dirty="0"/>
              <a:t>d. </a:t>
            </a:r>
            <a:r>
              <a:rPr lang="en-US" sz="2000" dirty="0" err="1"/>
              <a:t>Arsip</a:t>
            </a:r>
            <a:r>
              <a:rPr lang="en-US" sz="2000" dirty="0"/>
              <a:t> </a:t>
            </a:r>
            <a:r>
              <a:rPr lang="en-US" sz="2000" dirty="0" err="1"/>
              <a:t>statis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tertutup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syarat-syarat</a:t>
            </a:r>
            <a:r>
              <a:rPr lang="en-US" sz="2000" dirty="0"/>
              <a:t> yang </a:t>
            </a:r>
            <a:r>
              <a:rPr lang="en-US" sz="2000" dirty="0" err="1"/>
              <a:t>diatur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ketentuan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/>
              <a:t>perundang-undangan</a:t>
            </a:r>
            <a:r>
              <a:rPr lang="en-US" sz="2000" dirty="0" smtClean="0"/>
              <a:t>.</a:t>
            </a:r>
          </a:p>
          <a:p>
            <a:pPr>
              <a:buAutoNum type="alphaLcPeriod"/>
            </a:pPr>
            <a:r>
              <a:rPr lang="en-US" sz="2000" dirty="0" err="1" smtClean="0"/>
              <a:t>embaga</a:t>
            </a:r>
            <a:r>
              <a:rPr lang="en-US" sz="2000" dirty="0" smtClean="0"/>
              <a:t> </a:t>
            </a:r>
            <a:r>
              <a:rPr lang="en-US" sz="2000" dirty="0" err="1"/>
              <a:t>kearsipan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kewenangan</a:t>
            </a:r>
            <a:r>
              <a:rPr lang="en-US" sz="2000" dirty="0"/>
              <a:t> </a:t>
            </a:r>
            <a:r>
              <a:rPr lang="en-US" sz="2000" dirty="0" err="1"/>
              <a:t>menetapkan</a:t>
            </a:r>
            <a:r>
              <a:rPr lang="en-US" sz="2000" dirty="0"/>
              <a:t> </a:t>
            </a:r>
            <a:r>
              <a:rPr lang="en-US" sz="2000" dirty="0" err="1"/>
              <a:t>keterbukaan</a:t>
            </a:r>
            <a:r>
              <a:rPr lang="en-US" sz="2000" dirty="0"/>
              <a:t> </a:t>
            </a:r>
            <a:r>
              <a:rPr lang="en-US" sz="2000" dirty="0" err="1"/>
              <a:t>arsip</a:t>
            </a:r>
            <a:r>
              <a:rPr lang="en-US" sz="2000" dirty="0"/>
              <a:t> </a:t>
            </a:r>
            <a:r>
              <a:rPr lang="en-US" sz="2000" dirty="0" err="1"/>
              <a:t>statis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25 (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puluh</a:t>
            </a:r>
            <a:r>
              <a:rPr lang="en-US" sz="2000" dirty="0"/>
              <a:t> lima)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yang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tertutup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pertimbangan</a:t>
            </a:r>
            <a:r>
              <a:rPr lang="en-US" sz="2000" dirty="0" smtClean="0"/>
              <a:t>.</a:t>
            </a:r>
          </a:p>
          <a:p>
            <a:pPr>
              <a:buAutoNum type="alphaLcPeriod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64956"/>
            <a:ext cx="2781300" cy="2464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0"/>
            <a:ext cx="182690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id-ID" dirty="0" smtClean="0">
                <a:latin typeface="Andalus" pitchFamily="18" charset="-78"/>
                <a:cs typeface="Andalus" pitchFamily="18" charset="-78"/>
              </a:rPr>
              <a:t>Kelompok I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20880" cy="4248472"/>
          </a:xfrm>
        </p:spPr>
        <p:txBody>
          <a:bodyPr>
            <a:normAutofit/>
          </a:bodyPr>
          <a:lstStyle/>
          <a:p>
            <a:pPr lvl="0"/>
            <a:r>
              <a:rPr lang="id-ID" dirty="0">
                <a:solidFill>
                  <a:schemeClr val="tx1"/>
                </a:solidFill>
              </a:rPr>
              <a:t>Anugerah </a:t>
            </a:r>
            <a:r>
              <a:rPr lang="id-ID" dirty="0" smtClean="0">
                <a:solidFill>
                  <a:schemeClr val="tx1"/>
                </a:solidFill>
              </a:rPr>
              <a:t>Hardiktyaswati	125030707111004</a:t>
            </a:r>
            <a:endParaRPr lang="id-ID" dirty="0">
              <a:solidFill>
                <a:schemeClr val="tx1"/>
              </a:solidFill>
            </a:endParaRPr>
          </a:p>
          <a:p>
            <a:pPr lvl="0"/>
            <a:r>
              <a:rPr lang="id-ID" dirty="0">
                <a:solidFill>
                  <a:schemeClr val="tx1"/>
                </a:solidFill>
              </a:rPr>
              <a:t>Dhian Nur Gitayana	</a:t>
            </a:r>
            <a:r>
              <a:rPr lang="id-ID" dirty="0" smtClean="0">
                <a:solidFill>
                  <a:schemeClr val="tx1"/>
                </a:solidFill>
              </a:rPr>
              <a:t>	125030700111044</a:t>
            </a:r>
          </a:p>
          <a:p>
            <a:pPr lvl="0"/>
            <a:r>
              <a:rPr lang="id-ID" dirty="0" smtClean="0">
                <a:solidFill>
                  <a:schemeClr val="tx1"/>
                </a:solidFill>
              </a:rPr>
              <a:t>Ika </a:t>
            </a:r>
            <a:r>
              <a:rPr lang="id-ID" dirty="0">
                <a:solidFill>
                  <a:schemeClr val="tx1"/>
                </a:solidFill>
              </a:rPr>
              <a:t>Wahyu Utari	</a:t>
            </a:r>
            <a:r>
              <a:rPr lang="id-ID" dirty="0" smtClean="0">
                <a:solidFill>
                  <a:schemeClr val="tx1"/>
                </a:solidFill>
              </a:rPr>
              <a:t>		125030700111031</a:t>
            </a:r>
            <a:endParaRPr lang="id-ID" dirty="0">
              <a:solidFill>
                <a:schemeClr val="tx1"/>
              </a:solidFill>
            </a:endParaRPr>
          </a:p>
          <a:p>
            <a:pPr lvl="0"/>
            <a:r>
              <a:rPr lang="id-ID" dirty="0">
                <a:solidFill>
                  <a:schemeClr val="tx1"/>
                </a:solidFill>
              </a:rPr>
              <a:t>Nur Devika		</a:t>
            </a:r>
            <a:r>
              <a:rPr lang="id-ID" dirty="0" smtClean="0">
                <a:solidFill>
                  <a:schemeClr val="tx1"/>
                </a:solidFill>
              </a:rPr>
              <a:t>		125030700111010</a:t>
            </a:r>
            <a:endParaRPr lang="id-ID" dirty="0">
              <a:solidFill>
                <a:schemeClr val="tx1"/>
              </a:solidFill>
            </a:endParaRPr>
          </a:p>
          <a:p>
            <a:pPr algn="l"/>
            <a:r>
              <a:rPr lang="id-ID" dirty="0" smtClean="0">
                <a:solidFill>
                  <a:schemeClr val="tx1"/>
                </a:solidFill>
              </a:rPr>
              <a:t>M. Chamid Rosyidi		125030707111005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Karismatika</a:t>
            </a:r>
            <a:r>
              <a:rPr lang="en-US" dirty="0" smtClean="0">
                <a:solidFill>
                  <a:schemeClr val="tx1"/>
                </a:solidFill>
              </a:rPr>
              <a:t> Sari P		125030700111041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Setiadi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Sudirman</a:t>
            </a:r>
            <a:r>
              <a:rPr lang="en-US" smtClean="0">
                <a:solidFill>
                  <a:schemeClr val="tx1"/>
                </a:solidFill>
              </a:rPr>
              <a:t>		125030707111023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760640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4" name="Explosion 1 3"/>
          <p:cNvSpPr/>
          <p:nvPr/>
        </p:nvSpPr>
        <p:spPr>
          <a:xfrm>
            <a:off x="1979712" y="620688"/>
            <a:ext cx="5616624" cy="2736304"/>
          </a:xfrm>
          <a:prstGeom prst="irregularSeal1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latin typeface="Agency FB" pitchFamily="34" charset="0"/>
              </a:rPr>
              <a:t>apa yang dimaksud dengan dokumen?</a:t>
            </a:r>
            <a:endParaRPr lang="id-ID" sz="3200" dirty="0">
              <a:latin typeface="Agency FB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5576" y="4379703"/>
            <a:ext cx="2700300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surat yg tertulis atau tercetak yg dapat dipakai sbg bukti keterangan (spt akta kelahiran, surat nikah, surat perjanjian</a:t>
            </a:r>
            <a:r>
              <a:rPr lang="id-ID" dirty="0" smtClean="0"/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08104" y="4379703"/>
            <a:ext cx="2700300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rekaman suara, gambar dl film, dsb yg dapat dijadikan bukti keterangan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65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496944" cy="5832648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2051720" y="836712"/>
            <a:ext cx="5040560" cy="158417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DOKUMEN</a:t>
            </a:r>
            <a:endParaRPr lang="id-ID" sz="44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971600" y="4365104"/>
            <a:ext cx="2736304" cy="1944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tx2"/>
                </a:solidFill>
              </a:rPr>
              <a:t>DOKUMEN PUBLIK</a:t>
            </a:r>
            <a:endParaRPr lang="id-ID" sz="2800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8104" y="4293096"/>
            <a:ext cx="2592288" cy="20162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2"/>
                </a:solidFill>
              </a:rPr>
              <a:t>DOKUMEN SEMI PUBLIK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9672" y="2444227"/>
            <a:ext cx="1360480" cy="1704853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59832" y="2420888"/>
            <a:ext cx="1553732" cy="17281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5" name="Cloud Callout 4"/>
          <p:cNvSpPr/>
          <p:nvPr/>
        </p:nvSpPr>
        <p:spPr>
          <a:xfrm>
            <a:off x="467544" y="620688"/>
            <a:ext cx="5112568" cy="1944216"/>
          </a:xfrm>
          <a:prstGeom prst="cloud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Dokumen Publik</a:t>
            </a:r>
            <a:endParaRPr lang="id-ID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3779912" y="2708920"/>
            <a:ext cx="5184576" cy="388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rgbClr val="FFFF00"/>
                </a:solidFill>
                <a:latin typeface="Century Schoolbook" pitchFamily="18" charset="0"/>
              </a:rPr>
              <a:t>Dokumen publik berisi informasi yang isinya dapat disebarluaskan secara umum dan bebas. Dokumen publik biasanya terdapat di perpustakaan-perpustakaan dalam bentuk buku atau terbitan lainnya. Buku, majalah, koran, dan rekaman gambar masuk ke dalam jenis dokumen publik karena semua orang bisa menggunakannya</a:t>
            </a:r>
            <a:r>
              <a:rPr lang="id-ID" sz="2000" dirty="0" smtClean="0">
                <a:solidFill>
                  <a:srgbClr val="FFFF00"/>
                </a:solidFill>
                <a:latin typeface="Century Schoolbook" pitchFamily="18" charset="0"/>
              </a:rPr>
              <a:t>.</a:t>
            </a:r>
            <a:endParaRPr lang="id-ID" sz="20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pic>
        <p:nvPicPr>
          <p:cNvPr id="7" name="Picture 4" descr="http://3.bp.blogspot.com/_gnYe2XvlukQ/TEWveTYhFKI/AAAAAAAAAlQ/62AnL16JTRw/s1600/ipin01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68823" y="3049368"/>
            <a:ext cx="1944216" cy="1851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554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36327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 smtClean="0">
              <a:solidFill>
                <a:srgbClr val="FF0066"/>
              </a:solidFill>
              <a:latin typeface="Constantia" pitchFamily="18" charset="0"/>
            </a:endParaRPr>
          </a:p>
          <a:p>
            <a:pPr marL="0" indent="0">
              <a:buNone/>
            </a:pPr>
            <a:endParaRPr lang="id-ID" dirty="0" smtClean="0">
              <a:solidFill>
                <a:srgbClr val="FF0066"/>
              </a:solidFill>
              <a:latin typeface="Constantia" pitchFamily="18" charset="0"/>
            </a:endParaRPr>
          </a:p>
          <a:p>
            <a:pPr marL="0" indent="0">
              <a:buNone/>
            </a:pPr>
            <a:endParaRPr lang="id-ID" dirty="0" smtClean="0">
              <a:solidFill>
                <a:srgbClr val="FF0066"/>
              </a:solidFill>
              <a:latin typeface="Constantia" pitchFamily="18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FF0066"/>
                </a:solidFill>
                <a:latin typeface="Constantia" pitchFamily="18" charset="0"/>
              </a:rPr>
              <a:t>Dokumen semi publik merupakan dokumen yang tidak digunakan untuk umum. Dokumen </a:t>
            </a:r>
            <a:r>
              <a:rPr lang="id-ID" dirty="0">
                <a:solidFill>
                  <a:srgbClr val="FF0066"/>
                </a:solidFill>
                <a:latin typeface="Constantia" pitchFamily="18" charset="0"/>
              </a:rPr>
              <a:t>semi publik biasanya hanya terdapat di sebuah badan usaha, lembaga, organisasi, instansi, dsb. D</a:t>
            </a:r>
            <a:r>
              <a:rPr lang="id-ID" dirty="0" smtClean="0">
                <a:solidFill>
                  <a:srgbClr val="FF0066"/>
                </a:solidFill>
                <a:latin typeface="Constantia" pitchFamily="18" charset="0"/>
              </a:rPr>
              <a:t>okumen </a:t>
            </a:r>
            <a:r>
              <a:rPr lang="id-ID" dirty="0">
                <a:solidFill>
                  <a:srgbClr val="FF0066"/>
                </a:solidFill>
                <a:latin typeface="Constantia" pitchFamily="18" charset="0"/>
              </a:rPr>
              <a:t>semi publik ini </a:t>
            </a:r>
            <a:r>
              <a:rPr lang="id-ID" dirty="0" smtClean="0">
                <a:solidFill>
                  <a:srgbClr val="FF0066"/>
                </a:solidFill>
                <a:latin typeface="Constantia" pitchFamily="18" charset="0"/>
              </a:rPr>
              <a:t>mempermudah </a:t>
            </a:r>
            <a:r>
              <a:rPr lang="id-ID" dirty="0">
                <a:solidFill>
                  <a:srgbClr val="FF0066"/>
                </a:solidFill>
                <a:latin typeface="Constantia" pitchFamily="18" charset="0"/>
              </a:rPr>
              <a:t>badan usaha, lembaga, organisasi, instansi </a:t>
            </a:r>
            <a:r>
              <a:rPr lang="id-ID" dirty="0" smtClean="0">
                <a:solidFill>
                  <a:srgbClr val="FF0066"/>
                </a:solidFill>
                <a:latin typeface="Constantia" pitchFamily="18" charset="0"/>
              </a:rPr>
              <a:t>tersebut </a:t>
            </a:r>
            <a:r>
              <a:rPr lang="id-ID" dirty="0">
                <a:solidFill>
                  <a:srgbClr val="FF0066"/>
                </a:solidFill>
                <a:latin typeface="Constantia" pitchFamily="18" charset="0"/>
              </a:rPr>
              <a:t>untuk menjalankan kegiatan </a:t>
            </a:r>
            <a:r>
              <a:rPr lang="id-ID" dirty="0" smtClean="0">
                <a:solidFill>
                  <a:srgbClr val="FF0066"/>
                </a:solidFill>
                <a:latin typeface="Constantia" pitchFamily="18" charset="0"/>
              </a:rPr>
              <a:t>sehari-hari.</a:t>
            </a:r>
          </a:p>
        </p:txBody>
      </p:sp>
      <p:sp>
        <p:nvSpPr>
          <p:cNvPr id="6" name="Wave 5"/>
          <p:cNvSpPr/>
          <p:nvPr/>
        </p:nvSpPr>
        <p:spPr>
          <a:xfrm>
            <a:off x="2411760" y="620688"/>
            <a:ext cx="3869463" cy="1562472"/>
          </a:xfrm>
          <a:prstGeom prst="wave">
            <a:avLst/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latin typeface="Algerian" pitchFamily="82" charset="0"/>
              </a:rPr>
              <a:t>Dokumen Semi Publik</a:t>
            </a:r>
          </a:p>
        </p:txBody>
      </p:sp>
    </p:spTree>
    <p:extLst>
      <p:ext uri="{BB962C8B-B14F-4D97-AF65-F5344CB8AC3E}">
        <p14:creationId xmlns:p14="http://schemas.microsoft.com/office/powerpoint/2010/main" val="8841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dirty="0" smtClean="0">
                <a:solidFill>
                  <a:srgbClr val="FF0000"/>
                </a:solidFill>
              </a:rPr>
              <a:t>Berdasarkan fungsinya arsip dibedakan menjadi dua jenis (</a:t>
            </a:r>
            <a:r>
              <a:rPr lang="id-ID" sz="4800" dirty="0">
                <a:solidFill>
                  <a:srgbClr val="FF0000"/>
                </a:solidFill>
              </a:rPr>
              <a:t>menurut Pasal 2 Undang-Undang No.7 tahun </a:t>
            </a:r>
            <a:r>
              <a:rPr lang="id-ID" sz="4800" dirty="0" smtClean="0">
                <a:solidFill>
                  <a:srgbClr val="FF0000"/>
                </a:solidFill>
              </a:rPr>
              <a:t>1971):</a:t>
            </a:r>
          </a:p>
          <a:p>
            <a:pPr>
              <a:buFont typeface="Bookman Old Style" pitchFamily="18" charset="0"/>
              <a:buChar char="♣"/>
            </a:pPr>
            <a:r>
              <a:rPr lang="id-ID" sz="4800" dirty="0" smtClean="0">
                <a:solidFill>
                  <a:srgbClr val="FF0000"/>
                </a:solidFill>
              </a:rPr>
              <a:t>Arsip dinamis</a:t>
            </a:r>
          </a:p>
          <a:p>
            <a:pPr>
              <a:buFont typeface="Bookman Old Style" pitchFamily="18" charset="0"/>
              <a:buChar char="♣"/>
            </a:pPr>
            <a:r>
              <a:rPr lang="id-ID" sz="4800" dirty="0" smtClean="0">
                <a:solidFill>
                  <a:srgbClr val="FF0000"/>
                </a:solidFill>
              </a:rPr>
              <a:t>Arsip statis</a:t>
            </a:r>
            <a:endParaRPr lang="id-ID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Arsip Dinamis</a:t>
            </a:r>
          </a:p>
          <a:p>
            <a:pPr marL="0" indent="0" algn="ctr">
              <a:buNone/>
            </a:pPr>
            <a:endParaRPr lang="id-ID" sz="40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id-ID" sz="4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Arsip dinamis adalah arsip yang digunakan secara langsung dalam kegiatan pencipta arsip dan disimpan selama jangka waktu tertentu (UU Nomor 43 Tahun 2009 tentang Kearsipan).</a:t>
            </a:r>
          </a:p>
        </p:txBody>
      </p:sp>
    </p:spTree>
    <p:extLst>
      <p:ext uri="{BB962C8B-B14F-4D97-AF65-F5344CB8AC3E}">
        <p14:creationId xmlns:p14="http://schemas.microsoft.com/office/powerpoint/2010/main" val="28037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2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45913" y="2262973"/>
            <a:ext cx="2376264" cy="2898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rgbClr val="002060"/>
                </a:solidFill>
                <a:latin typeface="Britannic Bold" pitchFamily="34" charset="0"/>
              </a:rPr>
              <a:t>Arsip dinamis menurut fungsi dan </a:t>
            </a:r>
            <a:r>
              <a:rPr lang="id-ID" sz="2400" dirty="0" smtClean="0">
                <a:solidFill>
                  <a:srgbClr val="002060"/>
                </a:solidFill>
                <a:latin typeface="Britannic Bold" pitchFamily="34" charset="0"/>
              </a:rPr>
              <a:t>kegunaannya</a:t>
            </a:r>
            <a:endParaRPr lang="id-ID" sz="24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575060" y="1524012"/>
            <a:ext cx="2232248" cy="3637283"/>
          </a:xfrm>
          <a:prstGeom prst="flowChartMagneticDisk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id-ID" sz="2400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lvl="0"/>
            <a:endParaRPr lang="id-ID" sz="2400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id-ID" sz="2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Arsip </a:t>
            </a:r>
            <a:r>
              <a:rPr lang="id-ID" sz="2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aktif </a:t>
            </a:r>
            <a:endParaRPr lang="id-ID" sz="2400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lvl="0"/>
            <a:endParaRPr lang="id-ID" sz="2400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id-ID" sz="2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Arsip semi </a:t>
            </a:r>
            <a:r>
              <a:rPr lang="id-ID" sz="2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aktif </a:t>
            </a:r>
          </a:p>
          <a:p>
            <a:pPr lvl="0"/>
            <a:endParaRPr lang="id-ID" sz="2400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id-ID" sz="2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Arsip </a:t>
            </a:r>
            <a:r>
              <a:rPr lang="id-ID" sz="2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Inaktif </a:t>
            </a:r>
          </a:p>
          <a:p>
            <a:pPr algn="ctr"/>
            <a:endParaRPr lang="id-ID" sz="2400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22177" y="3140968"/>
            <a:ext cx="2369903" cy="56706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15816" y="3708033"/>
            <a:ext cx="2376264" cy="410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15816" y="3708031"/>
            <a:ext cx="2376264" cy="80108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Content Placeholder 43" descr="gif-animasi-lucu-13-hisyamhananto-wordpress-com1.gif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36096" y="5189392"/>
            <a:ext cx="3333750" cy="2009775"/>
          </a:xfrm>
          <a:prstGeom prst="rect">
            <a:avLst/>
          </a:prstGeom>
        </p:spPr>
      </p:pic>
      <p:pic>
        <p:nvPicPr>
          <p:cNvPr id="51" name="Picture 50" descr="gif-animasi-lucu-13-hisyamhananto-wordpress-com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5189392"/>
            <a:ext cx="3581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449</Words>
  <Application>Microsoft Office PowerPoint</Application>
  <PresentationFormat>On-screen Show (4:3)</PresentationFormat>
  <Paragraphs>76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Kelompok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Arsip Statis</vt:lpstr>
      <vt:lpstr>Prinsip – Prinsip Pengelolaan Dokumen Publik (Bahan Pustaka)</vt:lpstr>
      <vt:lpstr>PRINSIP – PRINSIP PENGELOLAAN DOKUMEN SEMI – PUBLIK </vt:lpstr>
      <vt:lpstr>Pengelolaan Arsip Dinamis</vt:lpstr>
      <vt:lpstr>Prinsip – Prinsip Pengelolaan Arsip Statis</vt:lpstr>
      <vt:lpstr>PowerPoint Presentation</vt:lpstr>
      <vt:lpstr>Syarat dan ketentuan khusus Akses Arsip Statis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dc:creator>DHIAN NUR GITAYANA</dc:creator>
  <cp:lastModifiedBy>RAtya</cp:lastModifiedBy>
  <cp:revision>29</cp:revision>
  <cp:lastPrinted>2013-02-26T05:31:19Z</cp:lastPrinted>
  <dcterms:created xsi:type="dcterms:W3CDTF">2013-02-22T04:25:51Z</dcterms:created>
  <dcterms:modified xsi:type="dcterms:W3CDTF">2013-02-26T05:31:43Z</dcterms:modified>
</cp:coreProperties>
</file>