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Gill Sans" panose="020B0604020202020204" charset="0"/>
      <p:regular r:id="rId12"/>
      <p:bold r:id="rId13"/>
    </p:embeddedFont>
    <p:embeddedFont>
      <p:font typeface="Montserrat" panose="020B0604020202020204" charset="0"/>
      <p:regular r:id="rId14"/>
      <p:bold r:id="rId15"/>
      <p:italic r:id="rId16"/>
      <p:boldItalic r:id="rId17"/>
    </p:embeddedFont>
    <p:embeddedFont>
      <p:font typeface="Times" panose="02020603050405020304" pitchFamily="18"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6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98344b1f4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98344b1f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8344b1f48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8344b1f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a4c33b479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a4c33b47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17" name="Google Shape;17;p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0" name="Google Shape;20;p2"/>
          <p:cNvCxnSpPr/>
          <p:nvPr/>
        </p:nvCxnSpPr>
        <p:spPr>
          <a:xfrm>
            <a:off x="1777464" y="2766542"/>
            <a:ext cx="86370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5" name="Google Shape;85;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2"/>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92" name="Google Shape;92;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24" name="Google Shape;24;p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8564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31" name="Google Shape;31;p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4"/>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5"/>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9" name="Google Shape;39;p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6" name="Google Shape;46;p6"/>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6"/>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6"/>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9" name="Google Shape;49;p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6"/>
          <p:cNvCxnSpPr/>
          <p:nvPr/>
        </p:nvCxnSpPr>
        <p:spPr>
          <a:xfrm>
            <a:off x="1453896" y="932688"/>
            <a:ext cx="960750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7"/>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9"/>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7" name="Google Shape;67;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a:spLocks noGrp="1"/>
          </p:cNvSpPr>
          <p:nvPr>
            <p:ph type="pic" idx="2"/>
          </p:nvPr>
        </p:nvSpPr>
        <p:spPr>
          <a:xfrm>
            <a:off x="8124389" y="1122542"/>
            <a:ext cx="2791171" cy="3866327"/>
          </a:xfrm>
          <a:prstGeom prst="rect">
            <a:avLst/>
          </a:prstGeom>
          <a:solidFill>
            <a:srgbClr val="D8D8D8"/>
          </a:solidFill>
          <a:ln>
            <a:noFill/>
          </a:ln>
        </p:spPr>
        <p:txBody>
          <a:bodyPr spcFirstLastPara="1" wrap="square" lIns="91425" tIns="45700" rIns="91425" bIns="45700" anchor="t" anchorCtr="0">
            <a:noAutofit/>
          </a:bodyPr>
          <a:lstStyle>
            <a:lvl1pPr marR="0" lvl="0" algn="ctr" rtl="0">
              <a:lnSpc>
                <a:spcPct val="120000"/>
              </a:lnSpc>
              <a:spcBef>
                <a:spcPts val="1000"/>
              </a:spcBef>
              <a:spcAft>
                <a:spcPts val="0"/>
              </a:spcAft>
              <a:buClr>
                <a:schemeClr val="accent1"/>
              </a:buClr>
              <a:buSzPts val="3200"/>
              <a:buFont typeface="Arial"/>
              <a:buNone/>
              <a:defRPr sz="3200" b="0" i="0" u="none" strike="noStrike" cap="none">
                <a:solidFill>
                  <a:schemeClr val="dk1"/>
                </a:solidFill>
                <a:latin typeface="Gill Sans"/>
                <a:ea typeface="Gill Sans"/>
                <a:cs typeface="Gill Sans"/>
                <a:sym typeface="Gill Sans"/>
              </a:defRPr>
            </a:lvl1pPr>
            <a:lvl2pPr marR="0" lvl="1" algn="l" rtl="0">
              <a:lnSpc>
                <a:spcPct val="120000"/>
              </a:lnSpc>
              <a:spcBef>
                <a:spcPts val="500"/>
              </a:spcBef>
              <a:spcAft>
                <a:spcPts val="0"/>
              </a:spcAft>
              <a:buClr>
                <a:schemeClr val="accent1"/>
              </a:buClr>
              <a:buSzPts val="2800"/>
              <a:buFont typeface="Arial"/>
              <a:buNone/>
              <a:defRPr sz="2800" b="0" i="0" u="none" strike="noStrike" cap="none">
                <a:solidFill>
                  <a:schemeClr val="dk1"/>
                </a:solidFill>
                <a:latin typeface="Gill Sans"/>
                <a:ea typeface="Gill Sans"/>
                <a:cs typeface="Gill Sans"/>
                <a:sym typeface="Gill Sans"/>
              </a:defRPr>
            </a:lvl2pPr>
            <a:lvl3pPr marR="0" lvl="2" algn="l" rtl="0">
              <a:lnSpc>
                <a:spcPct val="120000"/>
              </a:lnSpc>
              <a:spcBef>
                <a:spcPts val="500"/>
              </a:spcBef>
              <a:spcAft>
                <a:spcPts val="0"/>
              </a:spcAft>
              <a:buClr>
                <a:schemeClr val="accent1"/>
              </a:buClr>
              <a:buSzPts val="2400"/>
              <a:buFont typeface="Arial"/>
              <a:buNone/>
              <a:defRPr sz="2400" b="0" i="0" u="none" strike="noStrike" cap="none">
                <a:solidFill>
                  <a:schemeClr val="dk1"/>
                </a:solidFill>
                <a:latin typeface="Gill Sans"/>
                <a:ea typeface="Gill Sans"/>
                <a:cs typeface="Gill Sans"/>
                <a:sym typeface="Gill Sans"/>
              </a:defRPr>
            </a:lvl3pPr>
            <a:lvl4pPr marR="0" lvl="3"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4pPr>
            <a:lvl5pPr marR="0" lvl="4"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5pPr>
            <a:lvl6pPr marR="0" lvl="5"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6pPr>
            <a:lvl7pPr marR="0" lvl="6"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7pPr>
            <a:lvl8pPr marR="0" lvl="7"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8pPr>
            <a:lvl9pPr marR="0" lvl="8" algn="l" rtl="0">
              <a:lnSpc>
                <a:spcPct val="120000"/>
              </a:lnSpc>
              <a:spcBef>
                <a:spcPts val="500"/>
              </a:spcBef>
              <a:spcAft>
                <a:spcPts val="0"/>
              </a:spcAft>
              <a:buClr>
                <a:schemeClr val="accent1"/>
              </a:buClr>
              <a:buSzPts val="2000"/>
              <a:buFont typeface="Arial"/>
              <a:buNone/>
              <a:defRPr sz="2000" b="0" i="0" u="none" strike="noStrike" cap="none">
                <a:solidFill>
                  <a:schemeClr val="dk1"/>
                </a:solidFill>
                <a:latin typeface="Gill Sans"/>
                <a:ea typeface="Gill Sans"/>
                <a:cs typeface="Gill Sans"/>
                <a:sym typeface="Gill Sans"/>
              </a:defRPr>
            </a:lvl9pPr>
          </a:lstStyle>
          <a:p>
            <a:endParaRPr/>
          </a:p>
        </p:txBody>
      </p:sp>
      <p:sp>
        <p:nvSpPr>
          <p:cNvPr id="77" name="Google Shape;77;p10"/>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78" name="Google Shape;78;p10"/>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l" rtl="0">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l" rtl="0">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l" rtl="0">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l" rtl="0">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777500" y="268898"/>
            <a:ext cx="8637000" cy="2541300"/>
          </a:xfrm>
          <a:prstGeom prst="rect">
            <a:avLst/>
          </a:prstGeom>
          <a:noFill/>
          <a:ln>
            <a:noFill/>
          </a:ln>
        </p:spPr>
        <p:txBody>
          <a:bodyPr spcFirstLastPara="1" wrap="square" lIns="91425" tIns="45700" rIns="91425" bIns="0" anchor="b" anchorCtr="0">
            <a:noAutofit/>
          </a:bodyPr>
          <a:lstStyle/>
          <a:p>
            <a:pPr marL="0" lvl="0" indent="0" algn="l" rtl="0">
              <a:lnSpc>
                <a:spcPct val="90000"/>
              </a:lnSpc>
              <a:spcBef>
                <a:spcPts val="0"/>
              </a:spcBef>
              <a:spcAft>
                <a:spcPts val="0"/>
              </a:spcAft>
              <a:buClr>
                <a:srgbClr val="000000"/>
              </a:buClr>
              <a:buSzPts val="1800"/>
              <a:buFont typeface="Times"/>
              <a:buNone/>
            </a:pPr>
            <a:r>
              <a:rPr lang="en-US" sz="2400" b="1" i="0" u="none" strike="noStrike">
                <a:solidFill>
                  <a:srgbClr val="000000"/>
                </a:solidFill>
                <a:latin typeface="Times"/>
                <a:ea typeface="Times"/>
                <a:cs typeface="Times"/>
                <a:sym typeface="Times"/>
              </a:rPr>
              <a:t>REVIEW ARTIKEL</a:t>
            </a:r>
            <a:br>
              <a:rPr lang="en-US" sz="7200" b="0"/>
            </a:br>
            <a:r>
              <a:rPr lang="en-US" sz="4100" b="0"/>
              <a:t>“</a:t>
            </a:r>
            <a:r>
              <a:rPr lang="en-US" sz="4100" i="1" u="none" strike="noStrike">
                <a:solidFill>
                  <a:srgbClr val="000000"/>
                </a:solidFill>
                <a:latin typeface="Times"/>
                <a:ea typeface="Times"/>
                <a:cs typeface="Times"/>
                <a:sym typeface="Times"/>
              </a:rPr>
              <a:t>PRESERVATION OF LIBRARY MATERIALS AT THE UNIVERSITY OF BOTSWANA LIBRARY”</a:t>
            </a:r>
            <a:endParaRPr sz="7200"/>
          </a:p>
        </p:txBody>
      </p:sp>
      <p:sp>
        <p:nvSpPr>
          <p:cNvPr id="101" name="Google Shape;101;p13"/>
          <p:cNvSpPr txBox="1">
            <a:spLocks noGrp="1"/>
          </p:cNvSpPr>
          <p:nvPr>
            <p:ph type="subTitle" idx="1"/>
          </p:nvPr>
        </p:nvSpPr>
        <p:spPr>
          <a:xfrm>
            <a:off x="2541300" y="2845304"/>
            <a:ext cx="7109400" cy="33798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SzPts val="1800"/>
              <a:buNone/>
            </a:pPr>
            <a:r>
              <a:rPr lang="en-US" sz="2000" dirty="0" err="1">
                <a:latin typeface="Times"/>
                <a:ea typeface="Times"/>
                <a:cs typeface="Times"/>
                <a:sym typeface="Times"/>
              </a:rPr>
              <a:t>Disusun</a:t>
            </a:r>
            <a:r>
              <a:rPr lang="en-US" sz="2000" dirty="0">
                <a:latin typeface="Times"/>
                <a:ea typeface="Times"/>
                <a:cs typeface="Times"/>
                <a:sym typeface="Times"/>
              </a:rPr>
              <a:t> Oleh:</a:t>
            </a:r>
            <a:endParaRPr sz="2000" dirty="0">
              <a:latin typeface="Times"/>
              <a:ea typeface="Times"/>
              <a:cs typeface="Times"/>
              <a:sym typeface="Times"/>
            </a:endParaRPr>
          </a:p>
          <a:p>
            <a:pPr marL="0" lvl="0" indent="0" algn="ctr" rtl="0">
              <a:lnSpc>
                <a:spcPct val="150000"/>
              </a:lnSpc>
              <a:spcBef>
                <a:spcPts val="0"/>
              </a:spcBef>
              <a:spcAft>
                <a:spcPts val="0"/>
              </a:spcAft>
              <a:buSzPts val="1800"/>
              <a:buNone/>
            </a:pPr>
            <a:r>
              <a:rPr lang="en-US" sz="2000" dirty="0" err="1">
                <a:latin typeface="Times"/>
                <a:ea typeface="Times"/>
                <a:cs typeface="Times"/>
                <a:sym typeface="Times"/>
              </a:rPr>
              <a:t>Kelompok</a:t>
            </a:r>
            <a:r>
              <a:rPr lang="en-US" sz="2000" dirty="0">
                <a:latin typeface="Times"/>
                <a:ea typeface="Times"/>
                <a:cs typeface="Times"/>
                <a:sym typeface="Times"/>
              </a:rPr>
              <a:t> 10</a:t>
            </a:r>
            <a:endParaRPr sz="2000" dirty="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Lailatul</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Qudroti</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Islami</a:t>
            </a:r>
            <a:r>
              <a:rPr lang="en-US" sz="2000" dirty="0">
                <a:solidFill>
                  <a:srgbClr val="000000"/>
                </a:solidFill>
                <a:latin typeface="Times"/>
                <a:ea typeface="Times"/>
                <a:cs typeface="Times"/>
                <a:sym typeface="Times"/>
              </a:rPr>
              <a:t>			071911633020</a:t>
            </a:r>
            <a:endParaRPr sz="2000" dirty="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Riski</a:t>
            </a:r>
            <a:r>
              <a:rPr lang="en-US" sz="2000" dirty="0">
                <a:solidFill>
                  <a:srgbClr val="000000"/>
                </a:solidFill>
                <a:latin typeface="Times"/>
                <a:ea typeface="Times"/>
                <a:cs typeface="Times"/>
                <a:sym typeface="Times"/>
              </a:rPr>
              <a:t> Putri </a:t>
            </a:r>
            <a:r>
              <a:rPr lang="en-US" sz="2000" dirty="0" err="1">
                <a:solidFill>
                  <a:srgbClr val="000000"/>
                </a:solidFill>
                <a:latin typeface="Times"/>
                <a:ea typeface="Times"/>
                <a:cs typeface="Times"/>
                <a:sym typeface="Times"/>
              </a:rPr>
              <a:t>Rahmawati</a:t>
            </a:r>
            <a:r>
              <a:rPr lang="en-US" sz="2000" dirty="0">
                <a:solidFill>
                  <a:srgbClr val="000000"/>
                </a:solidFill>
                <a:latin typeface="Times"/>
                <a:ea typeface="Times"/>
                <a:cs typeface="Times"/>
                <a:sym typeface="Times"/>
              </a:rPr>
              <a:t>			071911633041</a:t>
            </a:r>
            <a:endParaRPr sz="2000" dirty="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Hanifah</a:t>
            </a:r>
            <a:r>
              <a:rPr lang="en-US" sz="2000" dirty="0">
                <a:solidFill>
                  <a:srgbClr val="000000"/>
                </a:solidFill>
                <a:latin typeface="Times"/>
                <a:ea typeface="Times"/>
                <a:cs typeface="Times"/>
                <a:sym typeface="Times"/>
              </a:rPr>
              <a:t> Nur </a:t>
            </a:r>
            <a:r>
              <a:rPr lang="en-US" sz="2000" dirty="0" err="1">
                <a:solidFill>
                  <a:srgbClr val="000000"/>
                </a:solidFill>
                <a:latin typeface="Times"/>
                <a:ea typeface="Times"/>
                <a:cs typeface="Times"/>
                <a:sym typeface="Times"/>
              </a:rPr>
              <a:t>Zakiyanti</a:t>
            </a:r>
            <a:r>
              <a:rPr lang="en-US" sz="2000" dirty="0">
                <a:solidFill>
                  <a:srgbClr val="000000"/>
                </a:solidFill>
                <a:latin typeface="Times"/>
                <a:ea typeface="Times"/>
                <a:cs typeface="Times"/>
                <a:sym typeface="Times"/>
              </a:rPr>
              <a:t>			071911633067</a:t>
            </a:r>
            <a:endParaRPr sz="2000" dirty="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dirty="0">
                <a:solidFill>
                  <a:srgbClr val="000000"/>
                </a:solidFill>
                <a:latin typeface="Times"/>
                <a:ea typeface="Times"/>
                <a:cs typeface="Times"/>
                <a:sym typeface="Times"/>
              </a:rPr>
              <a:t> Nur Afiyah Nurulputri			071911633077</a:t>
            </a:r>
            <a:endParaRPr sz="2000" dirty="0">
              <a:latin typeface="Times"/>
              <a:ea typeface="Times"/>
              <a:cs typeface="Times"/>
              <a:sym typeface="Times"/>
            </a:endParaRPr>
          </a:p>
          <a:p>
            <a:pPr marL="0" lvl="0" indent="-127000" algn="l" rtl="0">
              <a:lnSpc>
                <a:spcPct val="150000"/>
              </a:lnSpc>
              <a:spcBef>
                <a:spcPts val="0"/>
              </a:spcBef>
              <a:spcAft>
                <a:spcPts val="0"/>
              </a:spcAft>
              <a:buSzPts val="2000"/>
              <a:buFont typeface="Times"/>
              <a:buAutoNum type="arabicPeriod"/>
            </a:pPr>
            <a:r>
              <a:rPr lang="en-US" sz="2000" dirty="0">
                <a:solidFill>
                  <a:srgbClr val="000000"/>
                </a:solidFill>
                <a:latin typeface="Times"/>
                <a:ea typeface="Times"/>
                <a:cs typeface="Times"/>
                <a:sym typeface="Times"/>
              </a:rPr>
              <a:t> Dewa </a:t>
            </a:r>
            <a:r>
              <a:rPr lang="en-US" sz="2000" dirty="0" err="1">
                <a:solidFill>
                  <a:srgbClr val="000000"/>
                </a:solidFill>
                <a:latin typeface="Times"/>
                <a:ea typeface="Times"/>
                <a:cs typeface="Times"/>
                <a:sym typeface="Times"/>
              </a:rPr>
              <a:t>Nyoman</a:t>
            </a:r>
            <a:r>
              <a:rPr lang="en-US" sz="2000" dirty="0">
                <a:solidFill>
                  <a:srgbClr val="000000"/>
                </a:solidFill>
                <a:latin typeface="Times"/>
                <a:ea typeface="Times"/>
                <a:cs typeface="Times"/>
                <a:sym typeface="Times"/>
              </a:rPr>
              <a:t> Teja </a:t>
            </a:r>
            <a:r>
              <a:rPr lang="en-US" sz="2000" dirty="0" err="1">
                <a:solidFill>
                  <a:srgbClr val="000000"/>
                </a:solidFill>
                <a:latin typeface="Times"/>
                <a:ea typeface="Times"/>
                <a:cs typeface="Times"/>
                <a:sym typeface="Times"/>
              </a:rPr>
              <a:t>Dharmada</a:t>
            </a:r>
            <a:r>
              <a:rPr lang="en-US" sz="2000" dirty="0">
                <a:solidFill>
                  <a:srgbClr val="000000"/>
                </a:solidFill>
                <a:latin typeface="Times"/>
                <a:ea typeface="Times"/>
                <a:cs typeface="Times"/>
                <a:sym typeface="Times"/>
              </a:rPr>
              <a:t>	</a:t>
            </a:r>
            <a:r>
              <a:rPr lang="id-ID" sz="2000" dirty="0">
                <a:solidFill>
                  <a:srgbClr val="000000"/>
                </a:solidFill>
                <a:latin typeface="Times"/>
                <a:ea typeface="Times"/>
                <a:cs typeface="Times"/>
                <a:sym typeface="Times"/>
              </a:rPr>
              <a:t>	</a:t>
            </a:r>
            <a:r>
              <a:rPr lang="en-US" sz="2000" dirty="0">
                <a:solidFill>
                  <a:srgbClr val="000000"/>
                </a:solidFill>
                <a:latin typeface="Times"/>
                <a:ea typeface="Times"/>
                <a:cs typeface="Times"/>
                <a:sym typeface="Times"/>
              </a:rPr>
              <a:t>071911633081</a:t>
            </a:r>
            <a:endParaRPr sz="2000" dirty="0">
              <a:latin typeface="Times"/>
              <a:ea typeface="Times"/>
              <a:cs typeface="Times"/>
              <a:sym typeface="Times"/>
            </a:endParaRPr>
          </a:p>
        </p:txBody>
      </p:sp>
      <p:sp>
        <p:nvSpPr>
          <p:cNvPr id="102" name="Google Shape;102;p13"/>
          <p:cNvSpPr txBox="1"/>
          <p:nvPr/>
        </p:nvSpPr>
        <p:spPr>
          <a:xfrm>
            <a:off x="183700" y="105625"/>
            <a:ext cx="3433200" cy="53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9A765E"/>
                </a:solidFill>
                <a:latin typeface="Montserrat"/>
                <a:ea typeface="Montserrat"/>
                <a:cs typeface="Montserrat"/>
                <a:sym typeface="Montserrat"/>
              </a:rPr>
              <a:t>Mata Kuliah: Preservasi</a:t>
            </a:r>
            <a:endParaRPr sz="1800">
              <a:solidFill>
                <a:srgbClr val="9A765E"/>
              </a:solidFill>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00">
                                            <p:txEl>
                                              <p:pRg st="0" end="0"/>
                                            </p:txEl>
                                          </p:spTgt>
                                        </p:tgtEl>
                                        <p:attrNameLst>
                                          <p:attrName>style.visibility</p:attrName>
                                        </p:attrNameLst>
                                      </p:cBhvr>
                                      <p:to>
                                        <p:strVal val="visible"/>
                                      </p:to>
                                    </p:set>
                                    <p:anim calcmode="lin" valueType="num">
                                      <p:cBhvr additive="base">
                                        <p:cTn id="11" dur="1000"/>
                                        <p:tgtEl>
                                          <p:spTgt spid="100">
                                            <p:txEl>
                                              <p:pRg st="0" end="0"/>
                                            </p:txEl>
                                          </p:spTgt>
                                        </p:tgtEl>
                                        <p:attrNameLst>
                                          <p:attrName>ppt_w</p:attrName>
                                        </p:attrNameLst>
                                      </p:cBhvr>
                                      <p:tavLst>
                                        <p:tav tm="0">
                                          <p:val>
                                            <p:strVal val="0"/>
                                          </p:val>
                                        </p:tav>
                                        <p:tav tm="100000">
                                          <p:val>
                                            <p:strVal val="#ppt_w"/>
                                          </p:val>
                                        </p:tav>
                                      </p:tavLst>
                                    </p:anim>
                                    <p:anim calcmode="lin" valueType="num">
                                      <p:cBhvr additive="base">
                                        <p:cTn id="12" dur="1000"/>
                                        <p:tgtEl>
                                          <p:spTgt spid="100">
                                            <p:txEl>
                                              <p:pRg st="0" end="0"/>
                                            </p:txEl>
                                          </p:spTgt>
                                        </p:tgtEl>
                                        <p:attrNameLst>
                                          <p:attrName>ppt_h</p:attrName>
                                        </p:attrNameLst>
                                      </p:cBhvr>
                                      <p:tavLst>
                                        <p:tav tm="0">
                                          <p:val>
                                            <p:strVal val="0"/>
                                          </p:val>
                                        </p:tav>
                                        <p:tav tm="100000">
                                          <p:val>
                                            <p:strVal val="#ppt_h"/>
                                          </p:val>
                                        </p:tav>
                                      </p:tavLst>
                                    </p:anim>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1">
                                            <p:txEl>
                                              <p:pRg st="0" end="0"/>
                                            </p:txEl>
                                          </p:spTgt>
                                        </p:tgtEl>
                                        <p:attrNameLst>
                                          <p:attrName>style.visibility</p:attrName>
                                        </p:attrNameLst>
                                      </p:cBhvr>
                                      <p:to>
                                        <p:strVal val="visible"/>
                                      </p:to>
                                    </p:set>
                                    <p:animEffect transition="in" filter="fade">
                                      <p:cBhvr>
                                        <p:cTn id="16" dur="500"/>
                                        <p:tgtEl>
                                          <p:spTgt spid="101">
                                            <p:txEl>
                                              <p:pRg st="0" end="0"/>
                                            </p:txEl>
                                          </p:spTgt>
                                        </p:tgtEl>
                                      </p:cBhvr>
                                    </p:animEffec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01">
                                            <p:txEl>
                                              <p:pRg st="1" end="1"/>
                                            </p:txEl>
                                          </p:spTgt>
                                        </p:tgtEl>
                                        <p:attrNameLst>
                                          <p:attrName>style.visibility</p:attrName>
                                        </p:attrNameLst>
                                      </p:cBhvr>
                                      <p:to>
                                        <p:strVal val="visible"/>
                                      </p:to>
                                    </p:set>
                                    <p:animEffect transition="in" filter="fade">
                                      <p:cBhvr>
                                        <p:cTn id="20" dur="500"/>
                                        <p:tgtEl>
                                          <p:spTgt spid="101">
                                            <p:txEl>
                                              <p:pRg st="1" end="1"/>
                                            </p:txEl>
                                          </p:spTgt>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01">
                                            <p:txEl>
                                              <p:pRg st="2" end="2"/>
                                            </p:txEl>
                                          </p:spTgt>
                                        </p:tgtEl>
                                        <p:attrNameLst>
                                          <p:attrName>style.visibility</p:attrName>
                                        </p:attrNameLst>
                                      </p:cBhvr>
                                      <p:to>
                                        <p:strVal val="visible"/>
                                      </p:to>
                                    </p:set>
                                    <p:animEffect transition="in" filter="fade">
                                      <p:cBhvr>
                                        <p:cTn id="24" dur="500"/>
                                        <p:tgtEl>
                                          <p:spTgt spid="101">
                                            <p:txEl>
                                              <p:pRg st="2" end="2"/>
                                            </p:txEl>
                                          </p:spTgt>
                                        </p:tgtEl>
                                      </p:cBhvr>
                                    </p:animEffect>
                                  </p:childTnLst>
                                </p:cTn>
                              </p:par>
                            </p:childTnLst>
                          </p:cTn>
                        </p:par>
                        <p:par>
                          <p:cTn id="25" fill="hold">
                            <p:stCondLst>
                              <p:cond delay="3000"/>
                            </p:stCondLst>
                            <p:childTnLst>
                              <p:par>
                                <p:cTn id="26" presetID="10" presetClass="entr" presetSubtype="0" fill="hold" nodeType="afterEffect">
                                  <p:stCondLst>
                                    <p:cond delay="0"/>
                                  </p:stCondLst>
                                  <p:childTnLst>
                                    <p:set>
                                      <p:cBhvr>
                                        <p:cTn id="27" dur="1" fill="hold">
                                          <p:stCondLst>
                                            <p:cond delay="0"/>
                                          </p:stCondLst>
                                        </p:cTn>
                                        <p:tgtEl>
                                          <p:spTgt spid="101">
                                            <p:txEl>
                                              <p:pRg st="3" end="3"/>
                                            </p:txEl>
                                          </p:spTgt>
                                        </p:tgtEl>
                                        <p:attrNameLst>
                                          <p:attrName>style.visibility</p:attrName>
                                        </p:attrNameLst>
                                      </p:cBhvr>
                                      <p:to>
                                        <p:strVal val="visible"/>
                                      </p:to>
                                    </p:set>
                                    <p:animEffect transition="in" filter="fade">
                                      <p:cBhvr>
                                        <p:cTn id="28" dur="500"/>
                                        <p:tgtEl>
                                          <p:spTgt spid="101">
                                            <p:txEl>
                                              <p:pRg st="3" end="3"/>
                                            </p:txEl>
                                          </p:spTgt>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01">
                                            <p:txEl>
                                              <p:pRg st="4" end="4"/>
                                            </p:txEl>
                                          </p:spTgt>
                                        </p:tgtEl>
                                        <p:attrNameLst>
                                          <p:attrName>style.visibility</p:attrName>
                                        </p:attrNameLst>
                                      </p:cBhvr>
                                      <p:to>
                                        <p:strVal val="visible"/>
                                      </p:to>
                                    </p:set>
                                    <p:animEffect transition="in" filter="fade">
                                      <p:cBhvr>
                                        <p:cTn id="32" dur="500"/>
                                        <p:tgtEl>
                                          <p:spTgt spid="101">
                                            <p:txEl>
                                              <p:pRg st="4" end="4"/>
                                            </p:txEl>
                                          </p:spTgt>
                                        </p:tgtEl>
                                      </p:cBhvr>
                                    </p:animEffect>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101">
                                            <p:txEl>
                                              <p:pRg st="5" end="5"/>
                                            </p:txEl>
                                          </p:spTgt>
                                        </p:tgtEl>
                                        <p:attrNameLst>
                                          <p:attrName>style.visibility</p:attrName>
                                        </p:attrNameLst>
                                      </p:cBhvr>
                                      <p:to>
                                        <p:strVal val="visible"/>
                                      </p:to>
                                    </p:set>
                                    <p:animEffect transition="in" filter="fade">
                                      <p:cBhvr>
                                        <p:cTn id="36" dur="500"/>
                                        <p:tgtEl>
                                          <p:spTgt spid="101">
                                            <p:txEl>
                                              <p:pRg st="5" end="5"/>
                                            </p:txEl>
                                          </p:spTgt>
                                        </p:tgtEl>
                                      </p:cBhvr>
                                    </p:animEffect>
                                  </p:childTnLst>
                                </p:cTn>
                              </p:par>
                            </p:childTnLst>
                          </p:cTn>
                        </p:par>
                        <p:par>
                          <p:cTn id="37" fill="hold">
                            <p:stCondLst>
                              <p:cond delay="4500"/>
                            </p:stCondLst>
                            <p:childTnLst>
                              <p:par>
                                <p:cTn id="38" presetID="10" presetClass="entr" presetSubtype="0" fill="hold" nodeType="afterEffect">
                                  <p:stCondLst>
                                    <p:cond delay="0"/>
                                  </p:stCondLst>
                                  <p:childTnLst>
                                    <p:set>
                                      <p:cBhvr>
                                        <p:cTn id="39" dur="1" fill="hold">
                                          <p:stCondLst>
                                            <p:cond delay="0"/>
                                          </p:stCondLst>
                                        </p:cTn>
                                        <p:tgtEl>
                                          <p:spTgt spid="101">
                                            <p:txEl>
                                              <p:pRg st="6" end="6"/>
                                            </p:txEl>
                                          </p:spTgt>
                                        </p:tgtEl>
                                        <p:attrNameLst>
                                          <p:attrName>style.visibility</p:attrName>
                                        </p:attrNameLst>
                                      </p:cBhvr>
                                      <p:to>
                                        <p:strVal val="visible"/>
                                      </p:to>
                                    </p:set>
                                    <p:animEffect transition="in" filter="fade">
                                      <p:cBhvr>
                                        <p:cTn id="40" dur="500"/>
                                        <p:tgtEl>
                                          <p:spTgt spid="10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4"/>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br>
              <a:rPr lang="en-US" sz="2200" i="0" u="none" strike="noStrike" cap="none">
                <a:solidFill>
                  <a:schemeClr val="dk1"/>
                </a:solidFill>
                <a:latin typeface="Times"/>
                <a:ea typeface="Times"/>
                <a:cs typeface="Times"/>
                <a:sym typeface="Times"/>
              </a:rPr>
            </a:br>
            <a:endParaRPr sz="2200" i="0" u="none" strike="noStrike" cap="none">
              <a:solidFill>
                <a:schemeClr val="dk1"/>
              </a:solidFill>
              <a:latin typeface="Times"/>
              <a:ea typeface="Times"/>
              <a:cs typeface="Times"/>
              <a:sym typeface="Times"/>
            </a:endParaRPr>
          </a:p>
          <a:p>
            <a:pPr marL="0" marR="0" lvl="0" indent="0" algn="l" rtl="0">
              <a:lnSpc>
                <a:spcPct val="100000"/>
              </a:lnSpc>
              <a:spcBef>
                <a:spcPts val="0"/>
              </a:spcBef>
              <a:spcAft>
                <a:spcPts val="0"/>
              </a:spcAft>
              <a:buClr>
                <a:schemeClr val="dk1"/>
              </a:buClr>
              <a:buSzPts val="1800"/>
              <a:buFont typeface="Gill Sans"/>
              <a:buNone/>
            </a:pPr>
            <a:endParaRPr sz="2200" i="0" u="none" strike="noStrike" cap="none">
              <a:solidFill>
                <a:schemeClr val="dk1"/>
              </a:solidFill>
              <a:latin typeface="Times"/>
              <a:ea typeface="Times"/>
              <a:cs typeface="Times"/>
              <a:sym typeface="Times"/>
            </a:endParaRPr>
          </a:p>
        </p:txBody>
      </p:sp>
      <p:sp>
        <p:nvSpPr>
          <p:cNvPr id="108" name="Google Shape;108;p14"/>
          <p:cNvSpPr/>
          <p:nvPr/>
        </p:nvSpPr>
        <p:spPr>
          <a:xfrm>
            <a:off x="1982400" y="1607225"/>
            <a:ext cx="8227200" cy="11991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Times"/>
                <a:ea typeface="Times"/>
                <a:cs typeface="Times"/>
                <a:sym typeface="Times"/>
              </a:rPr>
              <a:t>Judul Artikel:</a:t>
            </a:r>
            <a:endParaRPr sz="2800">
              <a:solidFill>
                <a:schemeClr val="lt1"/>
              </a:solidFill>
              <a:latin typeface="Times"/>
              <a:ea typeface="Times"/>
              <a:cs typeface="Times"/>
              <a:sym typeface="Times"/>
            </a:endParaRPr>
          </a:p>
          <a:p>
            <a:pPr marL="0" marR="0" lvl="0" indent="0" algn="ctr" rtl="0">
              <a:spcBef>
                <a:spcPts val="0"/>
              </a:spcBef>
              <a:spcAft>
                <a:spcPts val="0"/>
              </a:spcAft>
              <a:buNone/>
            </a:pPr>
            <a:r>
              <a:rPr lang="en-US" sz="2600" b="1" i="1" u="none" strike="noStrike">
                <a:solidFill>
                  <a:schemeClr val="lt1"/>
                </a:solidFill>
                <a:latin typeface="Times"/>
                <a:ea typeface="Times"/>
                <a:cs typeface="Times"/>
                <a:sym typeface="Times"/>
              </a:rPr>
              <a:t>Preservation of Library Materials at the University of Botswana Library</a:t>
            </a:r>
            <a:endParaRPr sz="2600" b="1">
              <a:solidFill>
                <a:schemeClr val="lt1"/>
              </a:solidFill>
              <a:latin typeface="Times"/>
              <a:ea typeface="Times"/>
              <a:cs typeface="Times"/>
              <a:sym typeface="Times"/>
            </a:endParaRPr>
          </a:p>
        </p:txBody>
      </p:sp>
      <p:sp>
        <p:nvSpPr>
          <p:cNvPr id="109" name="Google Shape;109;p14"/>
          <p:cNvSpPr/>
          <p:nvPr/>
        </p:nvSpPr>
        <p:spPr>
          <a:xfrm>
            <a:off x="377202" y="3249863"/>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Jurnal: </a:t>
            </a:r>
            <a:r>
              <a:rPr lang="en-US" sz="2200" b="1" i="0" u="none" strike="noStrike">
                <a:solidFill>
                  <a:schemeClr val="lt1"/>
                </a:solidFill>
                <a:latin typeface="Times"/>
                <a:ea typeface="Times"/>
                <a:cs typeface="Times"/>
                <a:sym typeface="Times"/>
              </a:rPr>
              <a:t>Journal of the South African Society of Archivists</a:t>
            </a:r>
            <a:endParaRPr sz="2200" b="1">
              <a:solidFill>
                <a:schemeClr val="lt1"/>
              </a:solidFill>
              <a:latin typeface="Times"/>
              <a:ea typeface="Times"/>
              <a:cs typeface="Times"/>
              <a:sym typeface="Times"/>
            </a:endParaRPr>
          </a:p>
        </p:txBody>
      </p:sp>
      <p:sp>
        <p:nvSpPr>
          <p:cNvPr id="110" name="Google Shape;110;p14"/>
          <p:cNvSpPr/>
          <p:nvPr/>
        </p:nvSpPr>
        <p:spPr>
          <a:xfrm>
            <a:off x="6240804" y="3249863"/>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Volume dan Halaman: </a:t>
            </a:r>
            <a:r>
              <a:rPr lang="en-US" sz="2200" b="1" i="0" u="none" strike="noStrike">
                <a:solidFill>
                  <a:schemeClr val="lt1"/>
                </a:solidFill>
                <a:latin typeface="Times"/>
                <a:ea typeface="Times"/>
                <a:cs typeface="Times"/>
                <a:sym typeface="Times"/>
              </a:rPr>
              <a:t>Volume 45, halaman 68-84</a:t>
            </a:r>
            <a:endParaRPr sz="2200" b="1">
              <a:solidFill>
                <a:schemeClr val="lt1"/>
              </a:solidFill>
              <a:latin typeface="Times"/>
              <a:ea typeface="Times"/>
              <a:cs typeface="Times"/>
              <a:sym typeface="Times"/>
            </a:endParaRPr>
          </a:p>
        </p:txBody>
      </p:sp>
      <p:sp>
        <p:nvSpPr>
          <p:cNvPr id="111" name="Google Shape;111;p14"/>
          <p:cNvSpPr/>
          <p:nvPr/>
        </p:nvSpPr>
        <p:spPr>
          <a:xfrm>
            <a:off x="377208" y="4565948"/>
            <a:ext cx="5574000" cy="741600"/>
          </a:xfrm>
          <a:prstGeom prst="rect">
            <a:avLst/>
          </a:prstGeom>
          <a:solidFill>
            <a:srgbClr val="B7566D"/>
          </a:solidFill>
          <a:ln w="15875" cap="flat" cmpd="sng">
            <a:solidFill>
              <a:srgbClr val="85153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Tahun: </a:t>
            </a:r>
            <a:r>
              <a:rPr lang="en-US" sz="2200" b="1" i="0" u="none" strike="noStrike">
                <a:solidFill>
                  <a:schemeClr val="lt1"/>
                </a:solidFill>
                <a:latin typeface="Times"/>
                <a:ea typeface="Times"/>
                <a:cs typeface="Times"/>
                <a:sym typeface="Times"/>
              </a:rPr>
              <a:t>2012</a:t>
            </a:r>
            <a:endParaRPr sz="2200" b="1">
              <a:solidFill>
                <a:schemeClr val="lt1"/>
              </a:solidFill>
              <a:latin typeface="Times"/>
              <a:ea typeface="Times"/>
              <a:cs typeface="Times"/>
              <a:sym typeface="Times"/>
            </a:endParaRPr>
          </a:p>
        </p:txBody>
      </p:sp>
      <p:sp>
        <p:nvSpPr>
          <p:cNvPr id="112" name="Google Shape;112;p14"/>
          <p:cNvSpPr/>
          <p:nvPr/>
        </p:nvSpPr>
        <p:spPr>
          <a:xfrm>
            <a:off x="6240809" y="4565945"/>
            <a:ext cx="5574000" cy="741600"/>
          </a:xfrm>
          <a:prstGeom prst="rect">
            <a:avLst/>
          </a:prstGeom>
          <a:solidFill>
            <a:srgbClr val="B7566D"/>
          </a:solidFill>
          <a:ln w="15875" cap="flat" cmpd="sng">
            <a:solidFill>
              <a:srgbClr val="B7566D"/>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200">
                <a:solidFill>
                  <a:schemeClr val="lt1"/>
                </a:solidFill>
                <a:latin typeface="Times"/>
                <a:ea typeface="Times"/>
                <a:cs typeface="Times"/>
                <a:sym typeface="Times"/>
              </a:rPr>
              <a:t>Penulis:</a:t>
            </a:r>
            <a:r>
              <a:rPr lang="en-US" sz="2200" b="1">
                <a:solidFill>
                  <a:schemeClr val="lt1"/>
                </a:solidFill>
                <a:latin typeface="Times"/>
                <a:ea typeface="Times"/>
                <a:cs typeface="Times"/>
                <a:sym typeface="Times"/>
              </a:rPr>
              <a:t> </a:t>
            </a:r>
            <a:r>
              <a:rPr lang="en-US" sz="2200" b="1" i="0" u="none" strike="noStrike">
                <a:solidFill>
                  <a:schemeClr val="lt1"/>
                </a:solidFill>
                <a:latin typeface="Times"/>
                <a:ea typeface="Times"/>
                <a:cs typeface="Times"/>
                <a:sym typeface="Times"/>
              </a:rPr>
              <a:t>Thatayaone Segaetsho dan Nathan Mnjama</a:t>
            </a:r>
            <a:endParaRPr sz="2200" b="1">
              <a:solidFill>
                <a:schemeClr val="lt1"/>
              </a:solidFill>
              <a:latin typeface="Times"/>
              <a:ea typeface="Times"/>
              <a:cs typeface="Times"/>
              <a:sym typeface="Times"/>
            </a:endParaRPr>
          </a:p>
        </p:txBody>
      </p:sp>
      <p:sp>
        <p:nvSpPr>
          <p:cNvPr id="113" name="Google Shape;113;p14"/>
          <p:cNvSpPr txBox="1">
            <a:spLocks noGrp="1"/>
          </p:cNvSpPr>
          <p:nvPr>
            <p:ph type="title"/>
          </p:nvPr>
        </p:nvSpPr>
        <p:spPr>
          <a:xfrm>
            <a:off x="1451579" y="347319"/>
            <a:ext cx="96033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IDENTITAS ARTIKEL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1451579" y="347319"/>
            <a:ext cx="96033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a:t>LATAR BELAKANG MASALAH</a:t>
            </a:r>
            <a:endParaRPr/>
          </a:p>
        </p:txBody>
      </p:sp>
      <p:sp>
        <p:nvSpPr>
          <p:cNvPr id="119" name="Google Shape;119;p15"/>
          <p:cNvSpPr txBox="1">
            <a:spLocks noGrp="1"/>
          </p:cNvSpPr>
          <p:nvPr>
            <p:ph type="body" idx="1"/>
          </p:nvPr>
        </p:nvSpPr>
        <p:spPr>
          <a:xfrm>
            <a:off x="1451592" y="1141332"/>
            <a:ext cx="9603300" cy="3450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000"/>
              </a:spcBef>
              <a:spcAft>
                <a:spcPts val="0"/>
              </a:spcAft>
              <a:buSzPts val="2000"/>
              <a:buNone/>
            </a:pPr>
            <a:r>
              <a:rPr lang="en-US" dirty="0">
                <a:solidFill>
                  <a:srgbClr val="000000"/>
                </a:solidFill>
                <a:latin typeface="Times"/>
                <a:ea typeface="Times"/>
                <a:cs typeface="Times"/>
                <a:sym typeface="Times"/>
              </a:rPr>
              <a:t>Botswana </a:t>
            </a:r>
            <a:r>
              <a:rPr lang="en-US" dirty="0" err="1">
                <a:solidFill>
                  <a:srgbClr val="000000"/>
                </a:solidFill>
                <a:latin typeface="Times"/>
                <a:ea typeface="Times"/>
                <a:cs typeface="Times"/>
                <a:sym typeface="Times"/>
              </a:rPr>
              <a:t>merupakan</a:t>
            </a:r>
            <a:r>
              <a:rPr lang="en-US" dirty="0">
                <a:solidFill>
                  <a:srgbClr val="000000"/>
                </a:solidFill>
                <a:latin typeface="Times"/>
                <a:ea typeface="Times"/>
                <a:cs typeface="Times"/>
                <a:sym typeface="Times"/>
              </a:rPr>
              <a:t> negara yang </a:t>
            </a:r>
            <a:r>
              <a:rPr lang="en-US" dirty="0" err="1">
                <a:solidFill>
                  <a:srgbClr val="000000"/>
                </a:solidFill>
                <a:latin typeface="Times"/>
                <a:ea typeface="Times"/>
                <a:cs typeface="Times"/>
                <a:sym typeface="Times"/>
              </a:rPr>
              <a:t>memiliki</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kondisi</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iklim</a:t>
            </a:r>
            <a:r>
              <a:rPr lang="en-US" dirty="0">
                <a:solidFill>
                  <a:srgbClr val="000000"/>
                </a:solidFill>
                <a:latin typeface="Times"/>
                <a:ea typeface="Times"/>
                <a:cs typeface="Times"/>
                <a:sym typeface="Times"/>
              </a:rPr>
              <a:t> yang </a:t>
            </a:r>
            <a:r>
              <a:rPr lang="en-US" dirty="0" err="1">
                <a:solidFill>
                  <a:srgbClr val="000000"/>
                </a:solidFill>
                <a:latin typeface="Times"/>
                <a:ea typeface="Times"/>
                <a:cs typeface="Times"/>
                <a:sym typeface="Times"/>
              </a:rPr>
              <a:t>kering</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serta</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cuaca</a:t>
            </a:r>
            <a:r>
              <a:rPr lang="en-US" dirty="0">
                <a:solidFill>
                  <a:srgbClr val="000000"/>
                </a:solidFill>
                <a:latin typeface="Times"/>
                <a:ea typeface="Times"/>
                <a:cs typeface="Times"/>
                <a:sym typeface="Times"/>
              </a:rPr>
              <a:t> yang </a:t>
            </a:r>
            <a:r>
              <a:rPr lang="en-US" dirty="0" err="1">
                <a:solidFill>
                  <a:srgbClr val="000000"/>
                </a:solidFill>
                <a:latin typeface="Times"/>
                <a:ea typeface="Times"/>
                <a:cs typeface="Times"/>
                <a:sym typeface="Times"/>
              </a:rPr>
              <a:t>tidak</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dapat</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diprediksi</a:t>
            </a:r>
            <a:r>
              <a:rPr lang="en-US" dirty="0">
                <a:solidFill>
                  <a:srgbClr val="000000"/>
                </a:solidFill>
                <a:latin typeface="Times"/>
                <a:ea typeface="Times"/>
                <a:cs typeface="Times"/>
                <a:sym typeface="Times"/>
              </a:rPr>
              <a:t>. Salah </a:t>
            </a:r>
            <a:r>
              <a:rPr lang="en-US" dirty="0" err="1">
                <a:solidFill>
                  <a:srgbClr val="000000"/>
                </a:solidFill>
                <a:latin typeface="Times"/>
                <a:ea typeface="Times"/>
                <a:cs typeface="Times"/>
                <a:sym typeface="Times"/>
              </a:rPr>
              <a:t>satu</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perpustakaan</a:t>
            </a:r>
            <a:r>
              <a:rPr lang="en-US" dirty="0">
                <a:solidFill>
                  <a:srgbClr val="000000"/>
                </a:solidFill>
                <a:latin typeface="Times"/>
                <a:ea typeface="Times"/>
                <a:cs typeface="Times"/>
                <a:sym typeface="Times"/>
              </a:rPr>
              <a:t> paling modern di Afrika Sub-Sahara </a:t>
            </a:r>
            <a:r>
              <a:rPr lang="en-US" dirty="0" err="1">
                <a:solidFill>
                  <a:srgbClr val="000000"/>
                </a:solidFill>
                <a:latin typeface="Times"/>
                <a:ea typeface="Times"/>
                <a:cs typeface="Times"/>
                <a:sym typeface="Times"/>
              </a:rPr>
              <a:t>terdapat</a:t>
            </a:r>
            <a:r>
              <a:rPr lang="en-US" dirty="0">
                <a:solidFill>
                  <a:srgbClr val="000000"/>
                </a:solidFill>
                <a:latin typeface="Times"/>
                <a:ea typeface="Times"/>
                <a:cs typeface="Times"/>
                <a:sym typeface="Times"/>
              </a:rPr>
              <a:t> di Botswana, </a:t>
            </a:r>
            <a:r>
              <a:rPr lang="en-US" dirty="0" err="1">
                <a:solidFill>
                  <a:srgbClr val="000000"/>
                </a:solidFill>
                <a:latin typeface="Times"/>
                <a:ea typeface="Times"/>
                <a:cs typeface="Times"/>
                <a:sym typeface="Times"/>
              </a:rPr>
              <a:t>yaitu</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Perpustakaan</a:t>
            </a:r>
            <a:r>
              <a:rPr lang="en-US" dirty="0">
                <a:solidFill>
                  <a:srgbClr val="000000"/>
                </a:solidFill>
                <a:latin typeface="Times"/>
                <a:ea typeface="Times"/>
                <a:cs typeface="Times"/>
                <a:sym typeface="Times"/>
              </a:rPr>
              <a:t> Universitas Botswana. Di </a:t>
            </a:r>
            <a:r>
              <a:rPr lang="en-US" dirty="0" err="1">
                <a:solidFill>
                  <a:srgbClr val="000000"/>
                </a:solidFill>
                <a:latin typeface="Times"/>
                <a:ea typeface="Times"/>
                <a:cs typeface="Times"/>
                <a:sym typeface="Times"/>
              </a:rPr>
              <a:t>sana</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tersedia</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fasilitas</a:t>
            </a:r>
            <a:r>
              <a:rPr lang="en-US" dirty="0">
                <a:solidFill>
                  <a:srgbClr val="000000"/>
                </a:solidFill>
                <a:latin typeface="Times"/>
                <a:ea typeface="Times"/>
                <a:cs typeface="Times"/>
                <a:sym typeface="Times"/>
              </a:rPr>
              <a:t> dan </a:t>
            </a:r>
            <a:r>
              <a:rPr lang="en-US" dirty="0" err="1">
                <a:solidFill>
                  <a:srgbClr val="000000"/>
                </a:solidFill>
                <a:latin typeface="Times"/>
                <a:ea typeface="Times"/>
                <a:cs typeface="Times"/>
                <a:sym typeface="Times"/>
              </a:rPr>
              <a:t>layanan</a:t>
            </a:r>
            <a:r>
              <a:rPr lang="en-US" dirty="0">
                <a:solidFill>
                  <a:srgbClr val="000000"/>
                </a:solidFill>
                <a:latin typeface="Times"/>
                <a:ea typeface="Times"/>
                <a:cs typeface="Times"/>
                <a:sym typeface="Times"/>
              </a:rPr>
              <a:t> yang </a:t>
            </a:r>
            <a:r>
              <a:rPr lang="en-US" dirty="0" err="1">
                <a:solidFill>
                  <a:srgbClr val="000000"/>
                </a:solidFill>
                <a:latin typeface="Times"/>
                <a:ea typeface="Times"/>
                <a:cs typeface="Times"/>
                <a:sym typeface="Times"/>
              </a:rPr>
              <a:t>mendukung</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untuk</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pengajaran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pembelajaran</a:t>
            </a:r>
            <a:r>
              <a:rPr lang="en-US" dirty="0">
                <a:solidFill>
                  <a:srgbClr val="000000"/>
                </a:solidFill>
                <a:latin typeface="Times"/>
                <a:ea typeface="Times"/>
                <a:cs typeface="Times"/>
                <a:sym typeface="Times"/>
              </a:rPr>
              <a:t>, dan </a:t>
            </a:r>
            <a:r>
              <a:rPr lang="en-US" dirty="0" err="1">
                <a:solidFill>
                  <a:srgbClr val="000000"/>
                </a:solidFill>
                <a:latin typeface="Times"/>
                <a:ea typeface="Times"/>
                <a:cs typeface="Times"/>
                <a:sym typeface="Times"/>
              </a:rPr>
              <a:t>penelitian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Maka</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dari</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itu</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Perpustakaan</a:t>
            </a:r>
            <a:r>
              <a:rPr lang="en-US" dirty="0">
                <a:solidFill>
                  <a:srgbClr val="000000"/>
                </a:solidFill>
                <a:latin typeface="Times"/>
                <a:ea typeface="Times"/>
                <a:cs typeface="Times"/>
                <a:sym typeface="Times"/>
              </a:rPr>
              <a:t> Universitas Botswana </a:t>
            </a:r>
            <a:r>
              <a:rPr lang="en-US" dirty="0" err="1">
                <a:solidFill>
                  <a:srgbClr val="000000"/>
                </a:solidFill>
                <a:latin typeface="Times"/>
                <a:ea typeface="Times"/>
                <a:cs typeface="Times"/>
                <a:sym typeface="Times"/>
              </a:rPr>
              <a:t>harus</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menjaga</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koleksi</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mereka</a:t>
            </a:r>
            <a:r>
              <a:rPr lang="en-US" dirty="0">
                <a:solidFill>
                  <a:srgbClr val="000000"/>
                </a:solidFill>
                <a:latin typeface="Times"/>
                <a:ea typeface="Times"/>
                <a:cs typeface="Times"/>
                <a:sym typeface="Times"/>
              </a:rPr>
              <a:t> dan </a:t>
            </a:r>
            <a:r>
              <a:rPr lang="en-US" dirty="0" err="1">
                <a:solidFill>
                  <a:srgbClr val="000000"/>
                </a:solidFill>
                <a:latin typeface="Times"/>
                <a:ea typeface="Times"/>
                <a:cs typeface="Times"/>
                <a:sym typeface="Times"/>
              </a:rPr>
              <a:t>memastikan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aksesibilitas</a:t>
            </a:r>
            <a:r>
              <a:rPr lang="en-US" dirty="0">
                <a:solidFill>
                  <a:srgbClr val="000000"/>
                </a:solidFill>
                <a:latin typeface="Times"/>
                <a:ea typeface="Times"/>
                <a:cs typeface="Times"/>
                <a:sym typeface="Times"/>
              </a:rPr>
              <a:t> yang </a:t>
            </a:r>
            <a:r>
              <a:rPr lang="en-US" dirty="0" err="1">
                <a:solidFill>
                  <a:srgbClr val="000000"/>
                </a:solidFill>
                <a:latin typeface="Times"/>
                <a:ea typeface="Times"/>
                <a:cs typeface="Times"/>
                <a:sym typeface="Times"/>
              </a:rPr>
              <a:t>berkelanjutan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dengan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melakukan</a:t>
            </a:r>
            <a:r>
              <a:rPr lang="en-US" dirty="0">
                <a:solidFill>
                  <a:srgbClr val="000000"/>
                </a:solidFill>
                <a:latin typeface="Times"/>
                <a:ea typeface="Times"/>
                <a:cs typeface="Times"/>
                <a:sym typeface="Times"/>
              </a:rPr>
              <a:t> </a:t>
            </a:r>
            <a:r>
              <a:rPr lang="en-US" dirty="0" err="1">
                <a:solidFill>
                  <a:srgbClr val="000000"/>
                </a:solidFill>
                <a:latin typeface="Times"/>
                <a:ea typeface="Times"/>
                <a:cs typeface="Times"/>
                <a:sym typeface="Times"/>
              </a:rPr>
              <a:t>preservasi</a:t>
            </a:r>
            <a:r>
              <a:rPr lang="en-US" dirty="0">
                <a:solidFill>
                  <a:srgbClr val="000000"/>
                </a:solidFill>
                <a:latin typeface="Times"/>
                <a:ea typeface="Times"/>
                <a:cs typeface="Times"/>
                <a:sym typeface="Times"/>
              </a:rPr>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1447195" y="423175"/>
            <a:ext cx="4645200" cy="105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a:t>FOKUS PERMASALAHAN</a:t>
            </a:r>
            <a:endParaRPr/>
          </a:p>
        </p:txBody>
      </p:sp>
      <p:sp>
        <p:nvSpPr>
          <p:cNvPr id="125" name="Google Shape;125;p16"/>
          <p:cNvSpPr txBox="1">
            <a:spLocks noGrp="1"/>
          </p:cNvSpPr>
          <p:nvPr>
            <p:ph type="body" idx="1"/>
          </p:nvPr>
        </p:nvSpPr>
        <p:spPr>
          <a:xfrm>
            <a:off x="1294800" y="1062958"/>
            <a:ext cx="4645200" cy="3570900"/>
          </a:xfrm>
          <a:prstGeom prst="rect">
            <a:avLst/>
          </a:prstGeom>
          <a:noFill/>
          <a:ln>
            <a:noFill/>
          </a:ln>
        </p:spPr>
        <p:txBody>
          <a:bodyPr spcFirstLastPara="1" wrap="square" lIns="91425" tIns="45700" rIns="91425" bIns="45700" anchor="t" anchorCtr="0">
            <a:noAutofit/>
          </a:bodyPr>
          <a:lstStyle/>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dirty="0" err="1">
                <a:solidFill>
                  <a:srgbClr val="000000"/>
                </a:solidFill>
                <a:latin typeface="Times"/>
                <a:ea typeface="Times"/>
                <a:cs typeface="Times"/>
                <a:sym typeface="Times"/>
              </a:rPr>
              <a:t>Terjadinya</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pencurian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bahan-bahan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perpustakaan</a:t>
            </a:r>
            <a:r>
              <a:rPr lang="en-US" sz="2000" b="0" i="0" u="none" strike="noStrike" dirty="0">
                <a:solidFill>
                  <a:srgbClr val="000000"/>
                </a:solidFill>
                <a:latin typeface="Times"/>
                <a:ea typeface="Times"/>
                <a:cs typeface="Times"/>
                <a:sym typeface="Times"/>
              </a:rPr>
              <a:t> oleh </a:t>
            </a:r>
            <a:r>
              <a:rPr lang="en-US" sz="2000" b="0" i="0" u="none" strike="noStrike" dirty="0" err="1">
                <a:solidFill>
                  <a:srgbClr val="000000"/>
                </a:solidFill>
                <a:latin typeface="Times"/>
                <a:ea typeface="Times"/>
                <a:cs typeface="Times"/>
                <a:sym typeface="Times"/>
              </a:rPr>
              <a:t>pengunjung</a:t>
            </a:r>
            <a:r>
              <a:rPr lang="en-US" sz="2000" b="0" i="0" u="none" strike="noStrike" dirty="0">
                <a:solidFill>
                  <a:srgbClr val="000000"/>
                </a:solidFill>
                <a:latin typeface="Times"/>
                <a:ea typeface="Times"/>
                <a:cs typeface="Times"/>
                <a:sym typeface="Times"/>
              </a:rPr>
              <a:t>,</a:t>
            </a:r>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dirty="0" err="1">
                <a:solidFill>
                  <a:srgbClr val="000000"/>
                </a:solidFill>
                <a:latin typeface="Times"/>
                <a:ea typeface="Times"/>
                <a:cs typeface="Times"/>
                <a:sym typeface="Times"/>
              </a:rPr>
              <a:t>Ketidakstabilan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suhu</a:t>
            </a:r>
            <a:r>
              <a:rPr lang="en-US" sz="2000" b="0" i="0" u="none" strike="noStrike" dirty="0">
                <a:solidFill>
                  <a:srgbClr val="000000"/>
                </a:solidFill>
                <a:latin typeface="Times"/>
                <a:ea typeface="Times"/>
                <a:cs typeface="Times"/>
                <a:sym typeface="Times"/>
              </a:rPr>
              <a:t> dan </a:t>
            </a:r>
            <a:r>
              <a:rPr lang="en-US" sz="2000" b="0" i="0" u="none" strike="noStrike" dirty="0" err="1">
                <a:solidFill>
                  <a:srgbClr val="000000"/>
                </a:solidFill>
                <a:latin typeface="Times"/>
                <a:ea typeface="Times"/>
                <a:cs typeface="Times"/>
                <a:sym typeface="Times"/>
              </a:rPr>
              <a:t>kelembaban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udara</a:t>
            </a:r>
            <a:r>
              <a:rPr lang="en-US" sz="2000" b="0" i="0" u="none" strike="noStrike" dirty="0">
                <a:solidFill>
                  <a:srgbClr val="000000"/>
                </a:solidFill>
                <a:latin typeface="Times"/>
                <a:ea typeface="Times"/>
                <a:cs typeface="Times"/>
                <a:sym typeface="Times"/>
              </a:rPr>
              <a:t> di </a:t>
            </a:r>
            <a:r>
              <a:rPr lang="en-US" sz="2000" b="0" i="0" u="none" strike="noStrike" dirty="0" err="1">
                <a:solidFill>
                  <a:srgbClr val="000000"/>
                </a:solidFill>
                <a:latin typeface="Times"/>
                <a:ea typeface="Times"/>
                <a:cs typeface="Times"/>
                <a:sym typeface="Times"/>
              </a:rPr>
              <a:t>perpustakaan</a:t>
            </a:r>
            <a:r>
              <a:rPr lang="en-US" sz="2000" b="0" i="0" u="none" strike="noStrike" dirty="0">
                <a:solidFill>
                  <a:srgbClr val="000000"/>
                </a:solidFill>
                <a:latin typeface="Times"/>
                <a:ea typeface="Times"/>
                <a:cs typeface="Times"/>
                <a:sym typeface="Times"/>
              </a:rPr>
              <a:t>,</a:t>
            </a:r>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dirty="0" err="1">
                <a:solidFill>
                  <a:srgbClr val="000000"/>
                </a:solidFill>
                <a:latin typeface="Times"/>
                <a:ea typeface="Times"/>
                <a:cs typeface="Times"/>
                <a:sym typeface="Times"/>
              </a:rPr>
              <a:t>Kerusakan</a:t>
            </a:r>
            <a:r>
              <a:rPr lang="en-US" sz="2000" b="0" i="0" u="none" strike="noStrike" dirty="0">
                <a:solidFill>
                  <a:srgbClr val="000000"/>
                </a:solidFill>
                <a:latin typeface="Times"/>
                <a:ea typeface="Times"/>
                <a:cs typeface="Times"/>
                <a:sym typeface="Times"/>
              </a:rPr>
              <a:t> material </a:t>
            </a:r>
            <a:r>
              <a:rPr lang="en-US" sz="2000" b="0" i="0" u="none" strike="noStrike" dirty="0" err="1">
                <a:solidFill>
                  <a:srgbClr val="000000"/>
                </a:solidFill>
                <a:latin typeface="Times"/>
                <a:ea typeface="Times"/>
                <a:cs typeface="Times"/>
                <a:sym typeface="Times"/>
              </a:rPr>
              <a:t>bahan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perpustakaan</a:t>
            </a:r>
            <a:r>
              <a:rPr lang="en-US" sz="2000" b="0" i="0" u="none" strike="noStrike" dirty="0">
                <a:solidFill>
                  <a:srgbClr val="000000"/>
                </a:solidFill>
                <a:latin typeface="Times"/>
                <a:ea typeface="Times"/>
                <a:cs typeface="Times"/>
                <a:sym typeface="Times"/>
              </a:rPr>
              <a:t>, dan</a:t>
            </a:r>
            <a:endParaRPr lang="id-ID" sz="2000" b="0" i="0" u="none" strike="noStrike" dirty="0">
              <a:solidFill>
                <a:srgbClr val="000000"/>
              </a:solidFill>
              <a:latin typeface="Times"/>
              <a:ea typeface="Times"/>
              <a:cs typeface="Times"/>
              <a:sym typeface="Times"/>
            </a:endParaRPr>
          </a:p>
          <a:p>
            <a:pPr marL="457200" lvl="0" indent="-355600" algn="just" rtl="0">
              <a:lnSpc>
                <a:spcPct val="150000"/>
              </a:lnSpc>
              <a:spcBef>
                <a:spcPts val="0"/>
              </a:spcBef>
              <a:spcAft>
                <a:spcPts val="0"/>
              </a:spcAft>
              <a:buClr>
                <a:srgbClr val="000000"/>
              </a:buClr>
              <a:buSzPts val="2000"/>
              <a:buFont typeface="Times"/>
              <a:buChar char="●"/>
            </a:pPr>
            <a:r>
              <a:rPr lang="en-US" sz="2000" b="0" i="0" u="none" strike="noStrike" dirty="0" err="1">
                <a:solidFill>
                  <a:srgbClr val="000000"/>
                </a:solidFill>
                <a:latin typeface="Times"/>
                <a:ea typeface="Times"/>
                <a:cs typeface="Times"/>
                <a:sym typeface="Times"/>
              </a:rPr>
              <a:t>Tidak</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ada</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tindakan</a:t>
            </a:r>
            <a:r>
              <a:rPr lang="en-US" sz="2000" b="0" i="0" u="none" strike="noStrike" dirty="0">
                <a:solidFill>
                  <a:srgbClr val="000000"/>
                </a:solidFill>
                <a:latin typeface="Times"/>
                <a:ea typeface="Times"/>
                <a:cs typeface="Times"/>
                <a:sym typeface="Times"/>
              </a:rPr>
              <a:t> yang </a:t>
            </a:r>
            <a:r>
              <a:rPr lang="en-US" sz="2000" b="0" i="0" u="none" strike="noStrike" dirty="0" err="1">
                <a:solidFill>
                  <a:srgbClr val="000000"/>
                </a:solidFill>
                <a:latin typeface="Times"/>
                <a:ea typeface="Times"/>
                <a:cs typeface="Times"/>
                <a:sym typeface="Times"/>
              </a:rPr>
              <a:t>dilakukan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untuk</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mengamankan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koleksi</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dari</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serangan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hama</a:t>
            </a:r>
            <a:endParaRPr sz="2000" dirty="0"/>
          </a:p>
        </p:txBody>
      </p:sp>
      <p:sp>
        <p:nvSpPr>
          <p:cNvPr id="126" name="Google Shape;126;p16"/>
          <p:cNvSpPr txBox="1"/>
          <p:nvPr/>
        </p:nvSpPr>
        <p:spPr>
          <a:xfrm>
            <a:off x="6494725" y="327175"/>
            <a:ext cx="4108500" cy="6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a:latin typeface="Gill Sans"/>
                <a:ea typeface="Gill Sans"/>
                <a:cs typeface="Gill Sans"/>
                <a:sym typeface="Gill Sans"/>
              </a:rPr>
              <a:t>TUJUAN</a:t>
            </a:r>
            <a:endParaRPr sz="3200">
              <a:latin typeface="Gill Sans"/>
              <a:ea typeface="Gill Sans"/>
              <a:cs typeface="Gill Sans"/>
              <a:sym typeface="Gill Sans"/>
            </a:endParaRPr>
          </a:p>
        </p:txBody>
      </p:sp>
      <p:sp>
        <p:nvSpPr>
          <p:cNvPr id="127" name="Google Shape;127;p16"/>
          <p:cNvSpPr txBox="1"/>
          <p:nvPr/>
        </p:nvSpPr>
        <p:spPr>
          <a:xfrm>
            <a:off x="6092400" y="1062958"/>
            <a:ext cx="5011800" cy="4218300"/>
          </a:xfrm>
          <a:prstGeom prst="rect">
            <a:avLst/>
          </a:prstGeom>
          <a:noFill/>
          <a:ln>
            <a:noFill/>
          </a:ln>
        </p:spPr>
        <p:txBody>
          <a:bodyPr spcFirstLastPara="1" wrap="square" lIns="91425" tIns="91425" rIns="91425" bIns="91425" anchor="t" anchorCtr="0">
            <a:noAutofit/>
          </a:bodyPr>
          <a:lstStyle/>
          <a:p>
            <a:pPr marL="228600" lvl="0" indent="-241300" algn="just" rtl="0">
              <a:lnSpc>
                <a:spcPct val="150000"/>
              </a:lnSpc>
              <a:spcBef>
                <a:spcPts val="0"/>
              </a:spcBef>
              <a:spcAft>
                <a:spcPts val="0"/>
              </a:spcAft>
              <a:buClr>
                <a:srgbClr val="191919"/>
              </a:buClr>
              <a:buSzPts val="2000"/>
              <a:buFont typeface="Gill Sans"/>
              <a:buChar char="●"/>
            </a:pPr>
            <a:r>
              <a:rPr lang="en-US" sz="2000" dirty="0" err="1">
                <a:solidFill>
                  <a:srgbClr val="191919"/>
                </a:solidFill>
                <a:latin typeface="Times"/>
                <a:ea typeface="Times"/>
                <a:cs typeface="Times"/>
                <a:sym typeface="Times"/>
              </a:rPr>
              <a:t>Memastikan</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tersedianya</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kebijakan</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mengenai</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preservasi</a:t>
            </a:r>
            <a:r>
              <a:rPr lang="en-US" sz="2000" dirty="0">
                <a:solidFill>
                  <a:srgbClr val="191919"/>
                </a:solidFill>
                <a:latin typeface="Times"/>
                <a:ea typeface="Times"/>
                <a:cs typeface="Times"/>
                <a:sym typeface="Times"/>
              </a:rPr>
              <a:t> dan </a:t>
            </a:r>
            <a:r>
              <a:rPr lang="en-US" sz="2000" dirty="0" err="1">
                <a:solidFill>
                  <a:srgbClr val="191919"/>
                </a:solidFill>
                <a:latin typeface="Times"/>
                <a:ea typeface="Times"/>
                <a:cs typeface="Times"/>
                <a:sym typeface="Times"/>
              </a:rPr>
              <a:t>konservasi</a:t>
            </a:r>
            <a:r>
              <a:rPr lang="en-US" sz="2000" dirty="0">
                <a:solidFill>
                  <a:srgbClr val="191919"/>
                </a:solidFill>
                <a:latin typeface="Times"/>
                <a:ea typeface="Times"/>
                <a:cs typeface="Times"/>
                <a:sym typeface="Times"/>
              </a:rPr>
              <a:t> di </a:t>
            </a:r>
            <a:r>
              <a:rPr lang="en-US" sz="2000" dirty="0" err="1">
                <a:solidFill>
                  <a:srgbClr val="191919"/>
                </a:solidFill>
                <a:latin typeface="Times"/>
                <a:ea typeface="Times"/>
                <a:cs typeface="Times"/>
                <a:sym typeface="Times"/>
              </a:rPr>
              <a:t>Perpustakaan</a:t>
            </a:r>
            <a:r>
              <a:rPr lang="en-US" sz="2000" dirty="0">
                <a:solidFill>
                  <a:srgbClr val="191919"/>
                </a:solidFill>
                <a:latin typeface="Times"/>
                <a:ea typeface="Times"/>
                <a:cs typeface="Times"/>
                <a:sym typeface="Times"/>
              </a:rPr>
              <a:t> Universitas Botswana</a:t>
            </a:r>
            <a:endParaRPr lang="en-US" sz="2000" dirty="0">
              <a:solidFill>
                <a:srgbClr val="191919"/>
              </a:solidFill>
              <a:latin typeface="Gill Sans"/>
              <a:ea typeface="Gill Sans"/>
              <a:cs typeface="Gill Sans"/>
              <a:sym typeface="Gill Sans"/>
            </a:endParaRPr>
          </a:p>
          <a:p>
            <a:pPr marL="228600" lvl="0" indent="-241300" algn="just" rtl="0">
              <a:lnSpc>
                <a:spcPct val="150000"/>
              </a:lnSpc>
              <a:spcBef>
                <a:spcPts val="0"/>
              </a:spcBef>
              <a:spcAft>
                <a:spcPts val="0"/>
              </a:spcAft>
              <a:buClr>
                <a:srgbClr val="191919"/>
              </a:buClr>
              <a:buSzPts val="2000"/>
              <a:buFont typeface="Gill Sans"/>
              <a:buChar char="●"/>
            </a:pPr>
            <a:r>
              <a:rPr lang="en-US" sz="2000" dirty="0" err="1">
                <a:solidFill>
                  <a:srgbClr val="191919"/>
                </a:solidFill>
                <a:latin typeface="Times"/>
                <a:ea typeface="Times"/>
                <a:cs typeface="Times"/>
                <a:sym typeface="Times"/>
              </a:rPr>
              <a:t>Menentukan</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tipe</a:t>
            </a:r>
            <a:r>
              <a:rPr lang="en-US" sz="2000" dirty="0">
                <a:solidFill>
                  <a:srgbClr val="191919"/>
                </a:solidFill>
                <a:latin typeface="Times"/>
                <a:ea typeface="Times"/>
                <a:cs typeface="Times"/>
                <a:sym typeface="Times"/>
              </a:rPr>
              <a:t> dan format material yang </a:t>
            </a:r>
            <a:r>
              <a:rPr lang="en-US" sz="2000" dirty="0" err="1">
                <a:solidFill>
                  <a:srgbClr val="191919"/>
                </a:solidFill>
                <a:latin typeface="Times"/>
                <a:ea typeface="Times"/>
                <a:cs typeface="Times"/>
                <a:sym typeface="Times"/>
              </a:rPr>
              <a:t>ada</a:t>
            </a:r>
            <a:r>
              <a:rPr lang="en-US" sz="2000" dirty="0">
                <a:solidFill>
                  <a:srgbClr val="191919"/>
                </a:solidFill>
                <a:latin typeface="Times"/>
                <a:ea typeface="Times"/>
                <a:cs typeface="Times"/>
                <a:sym typeface="Times"/>
              </a:rPr>
              <a:t> pada </a:t>
            </a:r>
            <a:r>
              <a:rPr lang="en-US" sz="2000" dirty="0" err="1">
                <a:solidFill>
                  <a:srgbClr val="191919"/>
                </a:solidFill>
                <a:latin typeface="Times"/>
                <a:ea typeface="Times"/>
                <a:cs typeface="Times"/>
                <a:sym typeface="Times"/>
              </a:rPr>
              <a:t>Perpustakaan</a:t>
            </a:r>
            <a:r>
              <a:rPr lang="en-US" sz="2000" dirty="0">
                <a:solidFill>
                  <a:srgbClr val="191919"/>
                </a:solidFill>
                <a:latin typeface="Times"/>
                <a:ea typeface="Times"/>
                <a:cs typeface="Times"/>
                <a:sym typeface="Times"/>
              </a:rPr>
              <a:t> Universitas Botswana</a:t>
            </a:r>
            <a:endParaRPr lang="en-US" sz="2000" dirty="0">
              <a:solidFill>
                <a:srgbClr val="191919"/>
              </a:solidFill>
              <a:latin typeface="Gill Sans"/>
              <a:ea typeface="Gill Sans"/>
              <a:cs typeface="Gill Sans"/>
              <a:sym typeface="Gill Sans"/>
            </a:endParaRPr>
          </a:p>
          <a:p>
            <a:pPr marL="228600" lvl="0" indent="-241300" algn="just" rtl="0">
              <a:lnSpc>
                <a:spcPct val="150000"/>
              </a:lnSpc>
              <a:spcBef>
                <a:spcPts val="0"/>
              </a:spcBef>
              <a:spcAft>
                <a:spcPts val="0"/>
              </a:spcAft>
              <a:buClr>
                <a:srgbClr val="191919"/>
              </a:buClr>
              <a:buSzPts val="2000"/>
              <a:buFont typeface="Gill Sans"/>
              <a:buChar char="●"/>
            </a:pPr>
            <a:r>
              <a:rPr lang="en-US" sz="2000" dirty="0" err="1">
                <a:solidFill>
                  <a:srgbClr val="191919"/>
                </a:solidFill>
                <a:latin typeface="Times"/>
                <a:ea typeface="Times"/>
                <a:cs typeface="Times"/>
                <a:sym typeface="Times"/>
              </a:rPr>
              <a:t>Menemukan</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masalah</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utama</a:t>
            </a:r>
            <a:r>
              <a:rPr lang="en-US" sz="2000" dirty="0">
                <a:solidFill>
                  <a:srgbClr val="191919"/>
                </a:solidFill>
                <a:latin typeface="Times"/>
                <a:ea typeface="Times"/>
                <a:cs typeface="Times"/>
                <a:sym typeface="Times"/>
              </a:rPr>
              <a:t> yang </a:t>
            </a:r>
            <a:r>
              <a:rPr lang="en-US" sz="2000" dirty="0" err="1">
                <a:solidFill>
                  <a:srgbClr val="191919"/>
                </a:solidFill>
                <a:latin typeface="Times"/>
                <a:ea typeface="Times"/>
                <a:cs typeface="Times"/>
                <a:sym typeface="Times"/>
              </a:rPr>
              <a:t>dihadapi</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Perpustakaan</a:t>
            </a:r>
            <a:r>
              <a:rPr lang="en-US" sz="2000" dirty="0">
                <a:solidFill>
                  <a:srgbClr val="191919"/>
                </a:solidFill>
                <a:latin typeface="Times"/>
                <a:ea typeface="Times"/>
                <a:cs typeface="Times"/>
                <a:sym typeface="Times"/>
              </a:rPr>
              <a:t> Universitas Botswana</a:t>
            </a:r>
            <a:endParaRPr lang="en-US" sz="2000" dirty="0">
              <a:solidFill>
                <a:srgbClr val="191919"/>
              </a:solidFill>
              <a:latin typeface="Gill Sans"/>
              <a:ea typeface="Gill Sans"/>
              <a:cs typeface="Gill Sans"/>
              <a:sym typeface="Gill Sans"/>
            </a:endParaRPr>
          </a:p>
          <a:p>
            <a:pPr marL="228600" lvl="0" indent="-241300" algn="just" rtl="0">
              <a:lnSpc>
                <a:spcPct val="150000"/>
              </a:lnSpc>
              <a:spcBef>
                <a:spcPts val="0"/>
              </a:spcBef>
              <a:spcAft>
                <a:spcPts val="0"/>
              </a:spcAft>
              <a:buClr>
                <a:srgbClr val="191919"/>
              </a:buClr>
              <a:buSzPts val="2000"/>
              <a:buFont typeface="Gill Sans"/>
              <a:buChar char="●"/>
            </a:pPr>
            <a:r>
              <a:rPr lang="en-US" sz="2000" dirty="0" err="1">
                <a:solidFill>
                  <a:srgbClr val="191919"/>
                </a:solidFill>
                <a:latin typeface="Times"/>
                <a:ea typeface="Times"/>
                <a:cs typeface="Times"/>
                <a:sym typeface="Times"/>
              </a:rPr>
              <a:t>Membuat</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rekomendasi</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tentang</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langkah-langkah</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manajemen</a:t>
            </a:r>
            <a:r>
              <a:rPr lang="en-US" sz="2000" dirty="0">
                <a:solidFill>
                  <a:srgbClr val="191919"/>
                </a:solidFill>
                <a:latin typeface="Times"/>
                <a:ea typeface="Times"/>
                <a:cs typeface="Times"/>
                <a:sym typeface="Times"/>
              </a:rPr>
              <a:t> yang </a:t>
            </a:r>
            <a:r>
              <a:rPr lang="en-US" sz="2000" dirty="0" err="1">
                <a:solidFill>
                  <a:srgbClr val="191919"/>
                </a:solidFill>
                <a:latin typeface="Times"/>
                <a:ea typeface="Times"/>
                <a:cs typeface="Times"/>
                <a:sym typeface="Times"/>
              </a:rPr>
              <a:t>efektif</a:t>
            </a:r>
            <a:r>
              <a:rPr lang="en-US" sz="2000" dirty="0">
                <a:solidFill>
                  <a:srgbClr val="191919"/>
                </a:solidFill>
                <a:latin typeface="Times"/>
                <a:ea typeface="Times"/>
                <a:cs typeface="Times"/>
                <a:sym typeface="Times"/>
              </a:rPr>
              <a:t> dan </a:t>
            </a:r>
            <a:r>
              <a:rPr lang="en-US" sz="2000" dirty="0" err="1">
                <a:solidFill>
                  <a:srgbClr val="191919"/>
                </a:solidFill>
                <a:latin typeface="Times"/>
                <a:ea typeface="Times"/>
                <a:cs typeface="Times"/>
                <a:sym typeface="Times"/>
              </a:rPr>
              <a:t>preservasi</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bahan</a:t>
            </a:r>
            <a:r>
              <a:rPr lang="en-US" sz="2000" dirty="0">
                <a:solidFill>
                  <a:srgbClr val="191919"/>
                </a:solidFill>
                <a:latin typeface="Times"/>
                <a:ea typeface="Times"/>
                <a:cs typeface="Times"/>
                <a:sym typeface="Times"/>
              </a:rPr>
              <a:t> </a:t>
            </a:r>
            <a:r>
              <a:rPr lang="en-US" sz="2000" dirty="0" err="1">
                <a:solidFill>
                  <a:srgbClr val="191919"/>
                </a:solidFill>
                <a:latin typeface="Times"/>
                <a:ea typeface="Times"/>
                <a:cs typeface="Times"/>
                <a:sym typeface="Times"/>
              </a:rPr>
              <a:t>perpustakaan</a:t>
            </a:r>
            <a:r>
              <a:rPr lang="en-US" sz="2000" dirty="0">
                <a:solidFill>
                  <a:srgbClr val="191919"/>
                </a:solidFill>
                <a:latin typeface="Times"/>
                <a:ea typeface="Times"/>
                <a:cs typeface="Times"/>
                <a:sym typeface="Times"/>
              </a:rPr>
              <a:t> yang </a:t>
            </a:r>
            <a:r>
              <a:rPr lang="en-US" sz="2000" dirty="0" err="1">
                <a:solidFill>
                  <a:srgbClr val="191919"/>
                </a:solidFill>
                <a:latin typeface="Times"/>
                <a:ea typeface="Times"/>
                <a:cs typeface="Times"/>
                <a:sym typeface="Times"/>
              </a:rPr>
              <a:t>ada</a:t>
            </a:r>
            <a:r>
              <a:rPr lang="en-US" sz="2000" dirty="0">
                <a:solidFill>
                  <a:srgbClr val="191919"/>
                </a:solidFill>
                <a:latin typeface="Times"/>
                <a:ea typeface="Times"/>
                <a:cs typeface="Times"/>
                <a:sym typeface="Times"/>
              </a:rPr>
              <a:t> di </a:t>
            </a:r>
            <a:r>
              <a:rPr lang="en-US" sz="2000" dirty="0" err="1">
                <a:solidFill>
                  <a:srgbClr val="191919"/>
                </a:solidFill>
                <a:latin typeface="Times"/>
                <a:ea typeface="Times"/>
                <a:cs typeface="Times"/>
                <a:sym typeface="Times"/>
              </a:rPr>
              <a:t>Perpustakaan</a:t>
            </a:r>
            <a:r>
              <a:rPr lang="en-US" sz="2000" dirty="0">
                <a:solidFill>
                  <a:srgbClr val="191919"/>
                </a:solidFill>
                <a:latin typeface="Times"/>
                <a:ea typeface="Times"/>
                <a:cs typeface="Times"/>
                <a:sym typeface="Times"/>
              </a:rPr>
              <a:t> Universitas Botswana</a:t>
            </a:r>
            <a:endParaRPr lang="en-US" sz="2000" dirty="0">
              <a:solidFill>
                <a:srgbClr val="191919"/>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447195" y="423175"/>
            <a:ext cx="4571100" cy="1056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a:t>OBJEK PENELITIAN</a:t>
            </a:r>
            <a:endParaRPr/>
          </a:p>
        </p:txBody>
      </p:sp>
      <p:sp>
        <p:nvSpPr>
          <p:cNvPr id="133" name="Google Shape;133;p17"/>
          <p:cNvSpPr txBox="1">
            <a:spLocks noGrp="1"/>
          </p:cNvSpPr>
          <p:nvPr>
            <p:ph type="body" idx="1"/>
          </p:nvPr>
        </p:nvSpPr>
        <p:spPr>
          <a:xfrm>
            <a:off x="1447191" y="1213723"/>
            <a:ext cx="4645200" cy="1827427"/>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SzPts val="1800"/>
              <a:buNone/>
            </a:pPr>
            <a:r>
              <a:rPr lang="en-US" sz="2000" b="0" i="0" u="none" strike="noStrike" dirty="0" err="1">
                <a:solidFill>
                  <a:srgbClr val="000000"/>
                </a:solidFill>
                <a:latin typeface="Times"/>
                <a:ea typeface="Times"/>
                <a:cs typeface="Times"/>
                <a:sym typeface="Times"/>
              </a:rPr>
              <a:t>Penelitian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ini</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dilakukan</a:t>
            </a:r>
            <a:r>
              <a:rPr lang="en-US" sz="2000" b="0" i="0" u="none" strike="noStrike" dirty="0">
                <a:solidFill>
                  <a:srgbClr val="000000"/>
                </a:solidFill>
                <a:latin typeface="Times"/>
                <a:ea typeface="Times"/>
                <a:cs typeface="Times"/>
                <a:sym typeface="Times"/>
              </a:rPr>
              <a:t> pada </a:t>
            </a:r>
            <a:r>
              <a:rPr lang="en-US" sz="2000" b="0" i="0" u="none" strike="noStrike" dirty="0" err="1">
                <a:solidFill>
                  <a:srgbClr val="000000"/>
                </a:solidFill>
                <a:latin typeface="Times"/>
                <a:ea typeface="Times"/>
                <a:cs typeface="Times"/>
                <a:sym typeface="Times"/>
              </a:rPr>
              <a:t>praktek</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preservasi</a:t>
            </a:r>
            <a:r>
              <a:rPr lang="en-US" sz="2000" b="0" i="0" u="none" strike="noStrike" dirty="0">
                <a:solidFill>
                  <a:srgbClr val="000000"/>
                </a:solidFill>
                <a:latin typeface="Times"/>
                <a:ea typeface="Times"/>
                <a:cs typeface="Times"/>
                <a:sym typeface="Times"/>
              </a:rPr>
              <a:t> di </a:t>
            </a:r>
            <a:r>
              <a:rPr lang="en-US" sz="2000" b="0" i="0" u="none" strike="noStrike" dirty="0" err="1">
                <a:solidFill>
                  <a:srgbClr val="000000"/>
                </a:solidFill>
                <a:latin typeface="Times"/>
                <a:ea typeface="Times"/>
                <a:cs typeface="Times"/>
                <a:sym typeface="Times"/>
              </a:rPr>
              <a:t>Perpustakaan</a:t>
            </a:r>
            <a:r>
              <a:rPr lang="en-US" sz="2000" b="0" i="0" u="none" strike="noStrike" dirty="0">
                <a:solidFill>
                  <a:srgbClr val="000000"/>
                </a:solidFill>
                <a:latin typeface="Times"/>
                <a:ea typeface="Times"/>
                <a:cs typeface="Times"/>
                <a:sym typeface="Times"/>
              </a:rPr>
              <a:t> Utama Universitas Botswana di Gaborone,</a:t>
            </a:r>
            <a:r>
              <a:rPr lang="id-ID" sz="2000" b="0" i="0" u="none" strike="noStrike" dirty="0">
                <a:solidFill>
                  <a:srgbClr val="000000"/>
                </a:solidFill>
                <a:latin typeface="Times"/>
                <a:ea typeface="Times"/>
                <a:cs typeface="Times"/>
                <a:sym typeface="Times"/>
              </a:rPr>
              <a:t> </a:t>
            </a:r>
            <a:r>
              <a:rPr lang="en-US" sz="2000" b="0" i="0" u="none" strike="noStrike" dirty="0">
                <a:solidFill>
                  <a:srgbClr val="000000"/>
                </a:solidFill>
                <a:latin typeface="Times"/>
                <a:ea typeface="Times"/>
                <a:cs typeface="Times"/>
                <a:sym typeface="Times"/>
              </a:rPr>
              <a:t>Botswana.</a:t>
            </a:r>
            <a:endParaRPr sz="2000" dirty="0"/>
          </a:p>
        </p:txBody>
      </p:sp>
      <p:sp>
        <p:nvSpPr>
          <p:cNvPr id="134" name="Google Shape;134;p17"/>
          <p:cNvSpPr txBox="1">
            <a:spLocks noGrp="1"/>
          </p:cNvSpPr>
          <p:nvPr>
            <p:ph type="title"/>
          </p:nvPr>
        </p:nvSpPr>
        <p:spPr>
          <a:xfrm>
            <a:off x="6824727" y="426775"/>
            <a:ext cx="36918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a:t>METODE</a:t>
            </a:r>
            <a:endParaRPr/>
          </a:p>
        </p:txBody>
      </p:sp>
      <p:sp>
        <p:nvSpPr>
          <p:cNvPr id="135" name="Google Shape;135;p17"/>
          <p:cNvSpPr txBox="1">
            <a:spLocks noGrp="1"/>
          </p:cNvSpPr>
          <p:nvPr>
            <p:ph type="body" idx="1"/>
          </p:nvPr>
        </p:nvSpPr>
        <p:spPr>
          <a:xfrm>
            <a:off x="6824728" y="1213725"/>
            <a:ext cx="3691800" cy="34506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None/>
            </a:pPr>
            <a:r>
              <a:rPr lang="en-US" sz="2000" dirty="0" err="1">
                <a:solidFill>
                  <a:srgbClr val="000000"/>
                </a:solidFill>
                <a:latin typeface="Times"/>
                <a:ea typeface="Times"/>
                <a:cs typeface="Times"/>
                <a:sym typeface="Times"/>
              </a:rPr>
              <a:t>Pendekatan</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kualitatif</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dengan</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metode</a:t>
            </a:r>
            <a:r>
              <a:rPr lang="en-US" sz="2000" dirty="0">
                <a:solidFill>
                  <a:srgbClr val="000000"/>
                </a:solidFill>
                <a:latin typeface="Times"/>
                <a:ea typeface="Times"/>
                <a:cs typeface="Times"/>
                <a:sym typeface="Times"/>
              </a:rPr>
              <a:t> </a:t>
            </a:r>
            <a:r>
              <a:rPr lang="en-US" sz="2000" dirty="0" err="1">
                <a:solidFill>
                  <a:srgbClr val="000000"/>
                </a:solidFill>
                <a:latin typeface="Times"/>
                <a:ea typeface="Times"/>
                <a:cs typeface="Times"/>
                <a:sym typeface="Times"/>
              </a:rPr>
              <a:t>pengumpulan</a:t>
            </a:r>
            <a:r>
              <a:rPr lang="en-US" sz="2000" dirty="0">
                <a:solidFill>
                  <a:srgbClr val="000000"/>
                </a:solidFill>
                <a:latin typeface="Times"/>
                <a:ea typeface="Times"/>
                <a:cs typeface="Times"/>
                <a:sym typeface="Times"/>
              </a:rPr>
              <a:t> data, </a:t>
            </a:r>
            <a:r>
              <a:rPr lang="en-US" sz="2000" dirty="0" err="1">
                <a:solidFill>
                  <a:srgbClr val="000000"/>
                </a:solidFill>
                <a:latin typeface="Times"/>
                <a:ea typeface="Times"/>
                <a:cs typeface="Times"/>
                <a:sym typeface="Times"/>
              </a:rPr>
              <a:t>yaitu</a:t>
            </a:r>
            <a:r>
              <a:rPr lang="en-US" sz="2000" dirty="0">
                <a:solidFill>
                  <a:srgbClr val="000000"/>
                </a:solidFill>
                <a:latin typeface="Times"/>
                <a:ea typeface="Times"/>
                <a:cs typeface="Times"/>
                <a:sym typeface="Times"/>
              </a:rPr>
              <a:t> : </a:t>
            </a:r>
            <a:endParaRPr sz="2000" dirty="0">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a:buChar char="•"/>
            </a:pPr>
            <a:r>
              <a:rPr lang="en-US" sz="2000" b="0" i="0" u="none" strike="noStrike" dirty="0" err="1">
                <a:solidFill>
                  <a:srgbClr val="000000"/>
                </a:solidFill>
                <a:latin typeface="Times"/>
                <a:ea typeface="Times"/>
                <a:cs typeface="Times"/>
                <a:sym typeface="Times"/>
              </a:rPr>
              <a:t>Kuesioner</a:t>
            </a:r>
            <a:endParaRPr sz="2000" b="0" i="0" u="none" strike="noStrike" dirty="0">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a:buChar char="•"/>
            </a:pPr>
            <a:r>
              <a:rPr lang="en-US" sz="2000" b="0" i="0" u="none" strike="noStrike" dirty="0" err="1">
                <a:solidFill>
                  <a:srgbClr val="000000"/>
                </a:solidFill>
                <a:latin typeface="Times"/>
                <a:ea typeface="Times"/>
                <a:cs typeface="Times"/>
                <a:sym typeface="Times"/>
              </a:rPr>
              <a:t>Observasi</a:t>
            </a:r>
            <a:endParaRPr sz="2000" b="0" i="0" u="none" strike="noStrike" dirty="0">
              <a:solidFill>
                <a:srgbClr val="000000"/>
              </a:solidFill>
              <a:latin typeface="Times"/>
              <a:ea typeface="Times"/>
              <a:cs typeface="Times"/>
              <a:sym typeface="Times"/>
            </a:endParaRPr>
          </a:p>
          <a:p>
            <a:pPr marL="228600" lvl="0" indent="-241300" algn="just" rtl="0">
              <a:lnSpc>
                <a:spcPct val="120000"/>
              </a:lnSpc>
              <a:spcBef>
                <a:spcPts val="0"/>
              </a:spcBef>
              <a:spcAft>
                <a:spcPts val="0"/>
              </a:spcAft>
              <a:buSzPts val="2000"/>
              <a:buFont typeface="Arial"/>
              <a:buChar char="•"/>
            </a:pPr>
            <a:r>
              <a:rPr lang="en-US" sz="2000" b="0" i="0" u="none" strike="noStrike" dirty="0" err="1">
                <a:solidFill>
                  <a:srgbClr val="000000"/>
                </a:solidFill>
                <a:latin typeface="Times"/>
                <a:ea typeface="Times"/>
                <a:cs typeface="Times"/>
                <a:sym typeface="Times"/>
              </a:rPr>
              <a:t>Tinjauan</a:t>
            </a:r>
            <a:r>
              <a:rPr lang="en-US" sz="2000" b="0" i="0" u="none" strike="noStrike" dirty="0">
                <a:solidFill>
                  <a:srgbClr val="000000"/>
                </a:solidFill>
                <a:latin typeface="Times"/>
                <a:ea typeface="Times"/>
                <a:cs typeface="Times"/>
                <a:sym typeface="Times"/>
              </a:rPr>
              <a:t> </a:t>
            </a:r>
            <a:r>
              <a:rPr lang="en-US" sz="2000" b="0" i="0" u="none" strike="noStrike" dirty="0" err="1">
                <a:solidFill>
                  <a:srgbClr val="000000"/>
                </a:solidFill>
                <a:latin typeface="Times"/>
                <a:ea typeface="Times"/>
                <a:cs typeface="Times"/>
                <a:sym typeface="Times"/>
              </a:rPr>
              <a:t>pustaka</a:t>
            </a:r>
            <a:endParaRPr sz="2000" b="0" i="0" u="none" strike="noStrike" dirty="0">
              <a:solidFill>
                <a:srgbClr val="000000"/>
              </a:solidFill>
              <a:latin typeface="Times"/>
              <a:ea typeface="Times"/>
              <a:cs typeface="Times"/>
              <a:sym typeface="Times"/>
            </a:endParaRPr>
          </a:p>
          <a:p>
            <a:pPr marL="0" lvl="0" indent="0" algn="just" rtl="0">
              <a:lnSpc>
                <a:spcPct val="120000"/>
              </a:lnSpc>
              <a:spcBef>
                <a:spcPts val="1000"/>
              </a:spcBef>
              <a:spcAft>
                <a:spcPts val="0"/>
              </a:spcAft>
              <a:buSzPts val="2000"/>
              <a:buNone/>
            </a:pP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1451579" y="347319"/>
            <a:ext cx="9603300" cy="10491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Font typeface="Gill Sans"/>
              <a:buNone/>
            </a:pPr>
            <a:r>
              <a:rPr lang="en-US"/>
              <a:t>TEORI / TINJAUAN PUSTAKA</a:t>
            </a:r>
            <a:endParaRPr/>
          </a:p>
        </p:txBody>
      </p:sp>
      <p:sp>
        <p:nvSpPr>
          <p:cNvPr id="141" name="Google Shape;141;p18"/>
          <p:cNvSpPr txBox="1">
            <a:spLocks noGrp="1"/>
          </p:cNvSpPr>
          <p:nvPr>
            <p:ph type="body" idx="1"/>
          </p:nvPr>
        </p:nvSpPr>
        <p:spPr>
          <a:xfrm>
            <a:off x="674325" y="979425"/>
            <a:ext cx="35208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45700" rIns="91425" bIns="45700" anchor="t" anchorCtr="0">
            <a:noAutofit/>
          </a:bodyPr>
          <a:lstStyle/>
          <a:p>
            <a:pPr marL="127000" lvl="0" indent="0" algn="l" rtl="0">
              <a:lnSpc>
                <a:spcPct val="120000"/>
              </a:lnSpc>
              <a:spcBef>
                <a:spcPts val="0"/>
              </a:spcBef>
              <a:spcAft>
                <a:spcPts val="0"/>
              </a:spcAft>
              <a:buSzPts val="2000"/>
              <a:buNone/>
            </a:pPr>
            <a:r>
              <a:rPr lang="en-US">
                <a:latin typeface="Times"/>
                <a:ea typeface="Times"/>
                <a:cs typeface="Times"/>
                <a:sym typeface="Times"/>
              </a:rPr>
              <a:t>Preservasi adalah seluruh kegiatan manajerial dan keuangan termasuk penyimpanan, penyediaan akomodasi, penyusunan staf, kebijakan, teknik, dan metode digunakan dalam melindungi perpustakaan dan arsip dari kerusakan (Harvey, 1994)</a:t>
            </a:r>
            <a:endParaRPr>
              <a:latin typeface="Times"/>
              <a:ea typeface="Times"/>
              <a:cs typeface="Times"/>
              <a:sym typeface="Times"/>
            </a:endParaRPr>
          </a:p>
        </p:txBody>
      </p:sp>
      <p:sp>
        <p:nvSpPr>
          <p:cNvPr id="142" name="Google Shape;142;p18"/>
          <p:cNvSpPr txBox="1"/>
          <p:nvPr/>
        </p:nvSpPr>
        <p:spPr>
          <a:xfrm>
            <a:off x="4383725" y="979425"/>
            <a:ext cx="31890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Tujuan utama preservasi adalah untuk memperpanjang usia dokumen warisan dan memastikan aksesibilitas jangka panjang oleh lembaga pemerintah, institusi, organisasi bisnis, dan seluruh masyarakat (Forde, 2007; Millar &amp; Roper, 1999).</a:t>
            </a:r>
            <a:endParaRPr sz="2000">
              <a:latin typeface="Times"/>
              <a:ea typeface="Times"/>
              <a:cs typeface="Times"/>
              <a:sym typeface="Times"/>
            </a:endParaRPr>
          </a:p>
        </p:txBody>
      </p:sp>
      <p:sp>
        <p:nvSpPr>
          <p:cNvPr id="143" name="Google Shape;143;p18"/>
          <p:cNvSpPr txBox="1"/>
          <p:nvPr/>
        </p:nvSpPr>
        <p:spPr>
          <a:xfrm flipH="1">
            <a:off x="7761300" y="979425"/>
            <a:ext cx="4120500" cy="35136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Faktor utama yang menyebabkan buruknya preservasi dan konservasi di antaranya, kurangnya dana, peralatan tidak memadai, konservator kurang terlatih, kurangnya kebijakan preservasi, dan buruknya kualitas kertas dan tinta yang digunakan dalam produksi buku dan sumber informasi lainnya (ESARBICA (2002), Kemoni &amp; Wamukoya (2000), Ngulube (2001), Wamukoya &amp; Mutula (2005)).</a:t>
            </a:r>
            <a:endParaRPr sz="2000">
              <a:latin typeface="Times"/>
              <a:ea typeface="Times"/>
              <a:cs typeface="Times"/>
              <a:sym typeface="Times"/>
            </a:endParaRPr>
          </a:p>
        </p:txBody>
      </p:sp>
      <p:sp>
        <p:nvSpPr>
          <p:cNvPr id="144" name="Google Shape;144;p18"/>
          <p:cNvSpPr txBox="1"/>
          <p:nvPr/>
        </p:nvSpPr>
        <p:spPr>
          <a:xfrm>
            <a:off x="2258425" y="4716100"/>
            <a:ext cx="7989600" cy="1217400"/>
          </a:xfrm>
          <a:prstGeom prst="rect">
            <a:avLst/>
          </a:prstGeom>
          <a:noFill/>
          <a:ln w="9525" cap="flat" cmpd="sng">
            <a:solidFill>
              <a:srgbClr val="851530"/>
            </a:solidFill>
            <a:prstDash val="lgDashDot"/>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a:ea typeface="Times"/>
                <a:cs typeface="Times"/>
                <a:sym typeface="Times"/>
              </a:rPr>
              <a:t>Sebagian besar perpustakaan dan pusat informasi di Botswana masih akan mengembangkan kebijakan dan prosedur yang tepat apabila terjadi bencana, baik bencana alam atau ulah manusia (Hlabangaan &amp; Mnjama, 2008).</a:t>
            </a:r>
            <a:endParaRPr sz="2000">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451578" y="347325"/>
            <a:ext cx="2509200" cy="1049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HASIL</a:t>
            </a:r>
            <a:endParaRPr/>
          </a:p>
        </p:txBody>
      </p:sp>
      <p:sp>
        <p:nvSpPr>
          <p:cNvPr id="150" name="Google Shape;150;p19"/>
          <p:cNvSpPr txBox="1"/>
          <p:nvPr/>
        </p:nvSpPr>
        <p:spPr>
          <a:xfrm>
            <a:off x="413075" y="909875"/>
            <a:ext cx="5570700" cy="52791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Kebijakan konservasi &amp; preservasi belum diimplementasikan secara maksimal</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koleksi dalam bentuk kertas</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koleksi menunjukkan ketidakstabilan dari segi mekanis dan kimiawi</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Koleksi tidak dibedakan antara buku dan nonbuku serta disimpan dengan cara yang sama</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Sebagian besar tinta di dokumen kertas yang sudah tua telah memudar dan berubah warna </a:t>
            </a:r>
            <a:endParaRPr sz="2000">
              <a:latin typeface="Times"/>
              <a:ea typeface="Times"/>
              <a:cs typeface="Times"/>
              <a:sym typeface="Times"/>
            </a:endParaRPr>
          </a:p>
          <a:p>
            <a:pPr marL="457200" lvl="0" indent="-355600" algn="just" rtl="0">
              <a:lnSpc>
                <a:spcPct val="115000"/>
              </a:lnSpc>
              <a:spcBef>
                <a:spcPts val="0"/>
              </a:spcBef>
              <a:spcAft>
                <a:spcPts val="0"/>
              </a:spcAft>
              <a:buSzPts val="2000"/>
              <a:buFont typeface="Times"/>
              <a:buChar char="●"/>
            </a:pPr>
            <a:r>
              <a:rPr lang="en-US" sz="2000">
                <a:latin typeface="Times"/>
                <a:ea typeface="Times"/>
                <a:cs typeface="Times"/>
                <a:sym typeface="Times"/>
              </a:rPr>
              <a:t>Hampir 80% staff perpustakaan cenderung membawa makanan ke kantor</a:t>
            </a:r>
            <a:endParaRPr sz="2000">
              <a:latin typeface="Times"/>
              <a:ea typeface="Times"/>
              <a:cs typeface="Times"/>
              <a:sym typeface="Times"/>
            </a:endParaRPr>
          </a:p>
          <a:p>
            <a:pPr marL="0" lvl="0" indent="0" algn="just" rtl="0">
              <a:lnSpc>
                <a:spcPct val="115000"/>
              </a:lnSpc>
              <a:spcBef>
                <a:spcPts val="0"/>
              </a:spcBef>
              <a:spcAft>
                <a:spcPts val="0"/>
              </a:spcAft>
              <a:buNone/>
            </a:pPr>
            <a:endParaRPr sz="2000">
              <a:latin typeface="Times"/>
              <a:ea typeface="Times"/>
              <a:cs typeface="Times"/>
              <a:sym typeface="Times"/>
            </a:endParaRPr>
          </a:p>
        </p:txBody>
      </p:sp>
      <p:sp>
        <p:nvSpPr>
          <p:cNvPr id="151" name="Google Shape;151;p19"/>
          <p:cNvSpPr txBox="1"/>
          <p:nvPr/>
        </p:nvSpPr>
        <p:spPr>
          <a:xfrm>
            <a:off x="7424100" y="2193850"/>
            <a:ext cx="154200" cy="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Gill Sans"/>
              <a:ea typeface="Gill Sans"/>
              <a:cs typeface="Gill Sans"/>
              <a:sym typeface="Gill Sans"/>
            </a:endParaRPr>
          </a:p>
        </p:txBody>
      </p:sp>
      <p:sp>
        <p:nvSpPr>
          <p:cNvPr id="152" name="Google Shape;152;p19"/>
          <p:cNvSpPr txBox="1"/>
          <p:nvPr/>
        </p:nvSpPr>
        <p:spPr>
          <a:xfrm>
            <a:off x="6157275" y="909875"/>
            <a:ext cx="5709300" cy="7444200"/>
          </a:xfrm>
          <a:prstGeom prst="rect">
            <a:avLst/>
          </a:prstGeom>
          <a:noFill/>
          <a:ln>
            <a:noFill/>
          </a:ln>
        </p:spPr>
        <p:txBody>
          <a:bodyPr spcFirstLastPara="1" wrap="square" lIns="91425" tIns="91425" rIns="91425" bIns="91425" anchor="t" anchorCtr="0">
            <a:noAutofit/>
          </a:bodyPr>
          <a:lstStyle/>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Tidak memiliki sistem untuk mengawasi dampak polusi gas</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Kerusakan koleksi terjadi karena penyusunan yang terlalu padat di rak atau kesalahan </a:t>
            </a:r>
            <a:endParaRPr sz="2000">
              <a:solidFill>
                <a:schemeClr val="dk1"/>
              </a:solidFill>
              <a:latin typeface="Times"/>
              <a:ea typeface="Times"/>
              <a:cs typeface="Times"/>
              <a:sym typeface="Times"/>
            </a:endParaRPr>
          </a:p>
          <a:p>
            <a:pPr marL="457200" lvl="0" indent="0" algn="just" rtl="0">
              <a:lnSpc>
                <a:spcPct val="115000"/>
              </a:lnSpc>
              <a:spcBef>
                <a:spcPts val="0"/>
              </a:spcBef>
              <a:spcAft>
                <a:spcPts val="0"/>
              </a:spcAft>
              <a:buClr>
                <a:schemeClr val="dk1"/>
              </a:buClr>
              <a:buSzPts val="1100"/>
              <a:buFont typeface="Arial"/>
              <a:buNone/>
            </a:pPr>
            <a:r>
              <a:rPr lang="en-US" sz="2000">
                <a:solidFill>
                  <a:schemeClr val="dk1"/>
                </a:solidFill>
                <a:latin typeface="Times"/>
                <a:ea typeface="Times"/>
                <a:cs typeface="Times"/>
                <a:sym typeface="Times"/>
              </a:rPr>
              <a:t>dalam penggunaan sandaran buku (</a:t>
            </a:r>
            <a:r>
              <a:rPr lang="en-US" sz="2000" i="1">
                <a:solidFill>
                  <a:schemeClr val="dk1"/>
                </a:solidFill>
                <a:latin typeface="Times"/>
                <a:ea typeface="Times"/>
                <a:cs typeface="Times"/>
                <a:sym typeface="Times"/>
              </a:rPr>
              <a:t>book ends</a:t>
            </a:r>
            <a:r>
              <a:rPr lang="en-US" sz="2000">
                <a:solidFill>
                  <a:schemeClr val="dk1"/>
                </a:solidFill>
                <a:latin typeface="Times"/>
                <a:ea typeface="Times"/>
                <a:cs typeface="Times"/>
                <a:sym typeface="Times"/>
              </a:rPr>
              <a:t>)</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Pencurian bahan perpustakaan menjadi tantangan terbesar. Hal tersebut didukung dengan </a:t>
            </a:r>
            <a:endParaRPr sz="2000">
              <a:solidFill>
                <a:schemeClr val="dk1"/>
              </a:solidFill>
              <a:latin typeface="Times"/>
              <a:ea typeface="Times"/>
              <a:cs typeface="Times"/>
              <a:sym typeface="Times"/>
            </a:endParaRPr>
          </a:p>
          <a:p>
            <a:pPr marL="457200" lvl="0" indent="0" algn="just" rtl="0">
              <a:lnSpc>
                <a:spcPct val="115000"/>
              </a:lnSpc>
              <a:spcBef>
                <a:spcPts val="0"/>
              </a:spcBef>
              <a:spcAft>
                <a:spcPts val="0"/>
              </a:spcAft>
              <a:buClr>
                <a:schemeClr val="dk1"/>
              </a:buClr>
              <a:buSzPts val="1100"/>
              <a:buFont typeface="Arial"/>
              <a:buNone/>
            </a:pPr>
            <a:r>
              <a:rPr lang="en-US" sz="2000">
                <a:solidFill>
                  <a:schemeClr val="dk1"/>
                </a:solidFill>
                <a:latin typeface="Times"/>
                <a:ea typeface="Times"/>
                <a:cs typeface="Times"/>
                <a:sym typeface="Times"/>
              </a:rPr>
              <a:t>buruknya kualitas gambar dari CCTV</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Rancangan kebijakan kesiapsiagaan bencana masih akan disahkan oleh pihak manajemen perpustakaan</a:t>
            </a:r>
            <a:endParaRPr sz="2000">
              <a:solidFill>
                <a:schemeClr val="dk1"/>
              </a:solidFill>
              <a:latin typeface="Times"/>
              <a:ea typeface="Times"/>
              <a:cs typeface="Times"/>
              <a:sym typeface="Times"/>
            </a:endParaRPr>
          </a:p>
          <a:p>
            <a:pPr marL="457200" lvl="0" indent="-355600" algn="just" rtl="0">
              <a:lnSpc>
                <a:spcPct val="115000"/>
              </a:lnSpc>
              <a:spcBef>
                <a:spcPts val="0"/>
              </a:spcBef>
              <a:spcAft>
                <a:spcPts val="0"/>
              </a:spcAft>
              <a:buClr>
                <a:schemeClr val="dk1"/>
              </a:buClr>
              <a:buSzPts val="2000"/>
              <a:buFont typeface="Times"/>
              <a:buChar char="●"/>
            </a:pPr>
            <a:r>
              <a:rPr lang="en-US" sz="2000">
                <a:solidFill>
                  <a:schemeClr val="dk1"/>
                </a:solidFill>
                <a:latin typeface="Times"/>
                <a:ea typeface="Times"/>
                <a:cs typeface="Times"/>
                <a:sym typeface="Times"/>
              </a:rPr>
              <a:t>Pihak Perpustakaan tidak memperhatikan bahan kimia serta alat kebersihan</a:t>
            </a:r>
            <a:endParaRPr>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1451575" y="347322"/>
            <a:ext cx="9603300" cy="494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ANALISIS</a:t>
            </a:r>
            <a:endParaRPr/>
          </a:p>
        </p:txBody>
      </p:sp>
      <p:sp>
        <p:nvSpPr>
          <p:cNvPr id="158" name="Google Shape;158;p20"/>
          <p:cNvSpPr txBox="1">
            <a:spLocks noGrp="1"/>
          </p:cNvSpPr>
          <p:nvPr>
            <p:ph type="body" idx="1"/>
          </p:nvPr>
        </p:nvSpPr>
        <p:spPr>
          <a:xfrm>
            <a:off x="1294354" y="1229357"/>
            <a:ext cx="9603300" cy="3450600"/>
          </a:xfrm>
          <a:prstGeom prst="rect">
            <a:avLst/>
          </a:prstGeom>
        </p:spPr>
        <p:txBody>
          <a:bodyPr spcFirstLastPara="1" wrap="square" lIns="91425" tIns="45700" rIns="91425" bIns="45700" anchor="t" anchorCtr="0">
            <a:noAutofit/>
          </a:bodyPr>
          <a:lstStyle/>
          <a:p>
            <a:pPr marL="0" lvl="0" indent="0" algn="just" rtl="0">
              <a:lnSpc>
                <a:spcPct val="150000"/>
              </a:lnSpc>
              <a:spcBef>
                <a:spcPts val="1000"/>
              </a:spcBef>
              <a:spcAft>
                <a:spcPts val="0"/>
              </a:spcAft>
              <a:buNone/>
            </a:pPr>
            <a:r>
              <a:rPr lang="en-US">
                <a:latin typeface="Times"/>
                <a:ea typeface="Times"/>
                <a:cs typeface="Times"/>
                <a:sym typeface="Times"/>
              </a:rPr>
              <a:t>Adapun hal - hal yang harus dilakukan Universitas Botswana terkait dengan praktik preservasi yaitu mengembangkan kebijakan mengenai preservasi, mendidik petugas kebersihan, melakukan pengawasan temperatur dan kelembaban udara, meletakkan tempat koleksi pada tempat yang jauh dari sumber cahaya, menyimpan koleksi berdasarkan ciri khusus materialnya, membatasi membawa makanan &amp; minuman di ruang tertentu, serta membuat regulasi agar kehadiran pemustaka di ruang koleksi atau ruang baca dapat diketahui.</a:t>
            </a:r>
            <a:endParaRPr>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2015550" y="2513700"/>
            <a:ext cx="8160900" cy="152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000" b="1">
                <a:solidFill>
                  <a:srgbClr val="851530"/>
                </a:solidFill>
                <a:latin typeface="Gill Sans"/>
                <a:ea typeface="Gill Sans"/>
                <a:cs typeface="Gill Sans"/>
                <a:sym typeface="Gill Sans"/>
              </a:rPr>
              <a:t>SEKIAN DAN</a:t>
            </a:r>
            <a:endParaRPr sz="4000" b="1">
              <a:solidFill>
                <a:srgbClr val="851530"/>
              </a:solidFill>
              <a:latin typeface="Gill Sans"/>
              <a:ea typeface="Gill Sans"/>
              <a:cs typeface="Gill Sans"/>
              <a:sym typeface="Gill Sans"/>
            </a:endParaRPr>
          </a:p>
          <a:p>
            <a:pPr marL="0" lvl="0" indent="0" algn="ctr" rtl="0">
              <a:spcBef>
                <a:spcPts val="0"/>
              </a:spcBef>
              <a:spcAft>
                <a:spcPts val="0"/>
              </a:spcAft>
              <a:buNone/>
            </a:pPr>
            <a:r>
              <a:rPr lang="en-US" sz="5800" b="1">
                <a:solidFill>
                  <a:srgbClr val="851530"/>
                </a:solidFill>
                <a:latin typeface="Gill Sans"/>
                <a:ea typeface="Gill Sans"/>
                <a:cs typeface="Gill Sans"/>
                <a:sym typeface="Gill Sans"/>
              </a:rPr>
              <a:t>TERIMA KASIH</a:t>
            </a:r>
            <a:endParaRPr sz="5800" b="1">
              <a:solidFill>
                <a:srgbClr val="851530"/>
              </a:solidFill>
              <a:latin typeface="Gill Sans"/>
              <a:ea typeface="Gill Sans"/>
              <a:cs typeface="Gill Sans"/>
              <a:sym typeface="Gill Sans"/>
            </a:endParaRPr>
          </a:p>
        </p:txBody>
      </p:sp>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668</Words>
  <Application>Microsoft Office PowerPoint</Application>
  <PresentationFormat>Widescreen</PresentationFormat>
  <Paragraphs>59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Montserrat</vt:lpstr>
      <vt:lpstr>Arial</vt:lpstr>
      <vt:lpstr>Times</vt:lpstr>
      <vt:lpstr>Gill Sans</vt:lpstr>
      <vt:lpstr>Gallery</vt:lpstr>
      <vt:lpstr>REVIEW ARTIKEL “PRESERVATION OF LIBRARY MATERIALS AT THE UNIVERSITY OF BOTSWANA LIBRARY”</vt:lpstr>
      <vt:lpstr>IDENTITAS ARTIKEL</vt:lpstr>
      <vt:lpstr>LATAR BELAKANG MASALAH</vt:lpstr>
      <vt:lpstr>FOKUS PERMASALAHAN</vt:lpstr>
      <vt:lpstr>OBJEK PENELITIAN</vt:lpstr>
      <vt:lpstr>TEORI / TINJAUAN PUSTAKA</vt:lpstr>
      <vt:lpstr>HASIL</vt:lpstr>
      <vt:lpstr>ANALISIS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ARTIKEL “PRESERVATION OF LIBRARY MATERIALS AT THE UNIVERSITY OF BOTSWANA LIBRARY”</dc:title>
  <cp:lastModifiedBy>Nur Afiyah Nurulputri</cp:lastModifiedBy>
  <cp:revision>5</cp:revision>
  <dcterms:modified xsi:type="dcterms:W3CDTF">2020-09-29T21:32:07Z</dcterms:modified>
</cp:coreProperties>
</file>