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BzqnBQaHNvLtAjzzwMMHqqvuz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44015C-3031-4516-A52B-7C6ABEB3B49E}">
  <a:tblStyle styleId="{8844015C-3031-4516-A52B-7C6ABEB3B49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830E3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6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6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6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5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5"/>
          <p:cNvSpPr txBox="1">
            <a:spLocks noGrp="1"/>
          </p:cNvSpPr>
          <p:nvPr>
            <p:ph type="body" idx="1"/>
          </p:nvPr>
        </p:nvSpPr>
        <p:spPr>
          <a:xfrm rot="5400000">
            <a:off x="2306637" y="-31750"/>
            <a:ext cx="4530725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55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5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5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6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56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6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6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7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7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7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7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7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>
                <a:solidFill>
                  <a:srgbClr val="830E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8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>
                <a:solidFill>
                  <a:srgbClr val="830E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9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49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>
                <a:solidFill>
                  <a:srgbClr val="830E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>
                <a:solidFill>
                  <a:srgbClr val="830E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>
                <a:solidFill>
                  <a:srgbClr val="830E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2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>
                <a:solidFill>
                  <a:srgbClr val="830E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3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5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53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3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53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>
                <a:solidFill>
                  <a:srgbClr val="830E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5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54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4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54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>
                <a:solidFill>
                  <a:srgbClr val="830E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5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830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30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30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30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30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5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5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5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0E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5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SQL: Data Manipulation Language (DML) Part 1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SCSD2523 Database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Semester 1 </a:t>
            </a:r>
            <a:r>
              <a:rPr lang="en-MY" altLang="en-US">
                <a:sym typeface="+mn-ea"/>
              </a:rPr>
              <a:t>2021/2022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Attention: Inserting </a:t>
            </a:r>
            <a:r>
              <a:rPr lang="en-US">
                <a:solidFill>
                  <a:srgbClr val="0070C0"/>
                </a:solidFill>
              </a:rPr>
              <a:t>NULL</a:t>
            </a:r>
            <a:r>
              <a:rPr lang="en-US"/>
              <a:t> values</a:t>
            </a:r>
            <a:endParaRPr/>
          </a:p>
        </p:txBody>
      </p:sp>
      <p:sp>
        <p:nvSpPr>
          <p:cNvPr id="186" name="Google Shape;186;p10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Common errors that can occur during the user input are checked in the following order: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Mandatory value missing for a </a:t>
            </a:r>
            <a:r>
              <a:rPr lang="en-US" sz="2400" b="1">
                <a:solidFill>
                  <a:srgbClr val="0070C0"/>
                </a:solidFill>
              </a:rPr>
              <a:t>NOT NULL </a:t>
            </a:r>
            <a:r>
              <a:rPr lang="en-US" sz="2400"/>
              <a:t>column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Duplicate value violating any </a:t>
            </a:r>
            <a:r>
              <a:rPr lang="en-US" sz="2400" b="1">
                <a:solidFill>
                  <a:srgbClr val="0070C0"/>
                </a:solidFill>
              </a:rPr>
              <a:t>unique</a:t>
            </a:r>
            <a:r>
              <a:rPr lang="en-US" sz="2400"/>
              <a:t> or </a:t>
            </a:r>
            <a:r>
              <a:rPr lang="en-US" sz="2400" b="1">
                <a:solidFill>
                  <a:srgbClr val="0070C0"/>
                </a:solidFill>
              </a:rPr>
              <a:t>primary key </a:t>
            </a:r>
            <a:r>
              <a:rPr lang="en-US" sz="2400"/>
              <a:t>constraint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Any value violating a </a:t>
            </a:r>
            <a:r>
              <a:rPr lang="en-US" sz="2400" b="1">
                <a:solidFill>
                  <a:srgbClr val="0070C0"/>
                </a:solidFill>
              </a:rPr>
              <a:t>CHECK</a:t>
            </a:r>
            <a:r>
              <a:rPr lang="en-US" sz="2400"/>
              <a:t> constraint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 b="1">
                <a:solidFill>
                  <a:srgbClr val="0070C0"/>
                </a:solidFill>
              </a:rPr>
              <a:t>Referential integrity maintained </a:t>
            </a:r>
            <a:r>
              <a:rPr lang="en-US" sz="2400"/>
              <a:t>for a foreign key constraint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Data </a:t>
            </a:r>
            <a:r>
              <a:rPr lang="en-US" sz="2400" b="1">
                <a:solidFill>
                  <a:srgbClr val="0070C0"/>
                </a:solidFill>
              </a:rPr>
              <a:t>type mismatch </a:t>
            </a:r>
            <a:r>
              <a:rPr lang="en-US" sz="2400"/>
              <a:t>or values too wide to fit in column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187" name="Google Shape;187;p10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Attention: Inserting </a:t>
            </a:r>
            <a:r>
              <a:rPr lang="en-US">
                <a:solidFill>
                  <a:srgbClr val="0070C0"/>
                </a:solidFill>
              </a:rPr>
              <a:t>NULL</a:t>
            </a:r>
            <a:r>
              <a:rPr lang="en-US"/>
              <a:t> values</a:t>
            </a:r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Any value violating a CHECK constraint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CHECK is a constraint that set a specific condition for the input data to follow. E.g.: DDL statement below: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Example above: the column “Manager_Id” has a CHECK constraint that checks if the input is larger than zero,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Therefore only input that is larger than zero is allowed to enter into the column. Error example in Oracle: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197" name="Google Shape;197;p11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pic>
        <p:nvPicPr>
          <p:cNvPr id="199" name="Google Shape;19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742" y="2731971"/>
            <a:ext cx="3617738" cy="127812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/>
          <p:nvPr/>
        </p:nvSpPr>
        <p:spPr>
          <a:xfrm>
            <a:off x="1460789" y="3429000"/>
            <a:ext cx="3213572" cy="183647"/>
          </a:xfrm>
          <a:prstGeom prst="rect">
            <a:avLst/>
          </a:prstGeom>
          <a:solidFill>
            <a:srgbClr val="FF0000">
              <a:alpha val="14901"/>
            </a:srgbClr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5830366" y="2420422"/>
            <a:ext cx="2913592" cy="1529476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BUT!!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constraint </a:t>
            </a:r>
            <a:r>
              <a:rPr lang="en-US" sz="18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doesn’t work in MySQL.</a:t>
            </a: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You can insert the constraint but MySQL will not execute it.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59" y="5366372"/>
            <a:ext cx="9052781" cy="96854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/>
          <p:nvPr/>
        </p:nvSpPr>
        <p:spPr>
          <a:xfrm>
            <a:off x="1058888" y="6026768"/>
            <a:ext cx="4391952" cy="230191"/>
          </a:xfrm>
          <a:prstGeom prst="rect">
            <a:avLst/>
          </a:prstGeom>
          <a:solidFill>
            <a:srgbClr val="FF0000">
              <a:alpha val="14901"/>
            </a:srgbClr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Attention: Inserting </a:t>
            </a:r>
            <a:r>
              <a:rPr lang="en-US">
                <a:solidFill>
                  <a:srgbClr val="0070C0"/>
                </a:solidFill>
              </a:rPr>
              <a:t>NULL</a:t>
            </a:r>
            <a:r>
              <a:rPr lang="en-US"/>
              <a:t> values</a:t>
            </a:r>
            <a:endParaRPr/>
          </a:p>
        </p:txBody>
      </p:sp>
      <p:sp>
        <p:nvSpPr>
          <p:cNvPr id="209" name="Google Shape;209;p12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800" b="1">
                <a:solidFill>
                  <a:srgbClr val="0070C0"/>
                </a:solidFill>
              </a:rPr>
              <a:t>Referential integrity maintained</a:t>
            </a:r>
            <a:r>
              <a:rPr lang="en-US" sz="2800"/>
              <a:t> for a foreign key constraint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Whenever the foreign key exists in the table, according to </a:t>
            </a:r>
            <a:r>
              <a:rPr lang="en-US" sz="2400" b="1">
                <a:solidFill>
                  <a:srgbClr val="0070C0"/>
                </a:solidFill>
              </a:rPr>
              <a:t>Referential Integrity constraint</a:t>
            </a:r>
            <a:r>
              <a:rPr lang="en-US" sz="2400"/>
              <a:t>, the value can either be: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Values exist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/>
              <a:t>in the parent table foreign key refers to. OR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Wholly </a:t>
            </a:r>
            <a:r>
              <a:rPr lang="en-US" sz="2000" b="1">
                <a:solidFill>
                  <a:srgbClr val="0070C0"/>
                </a:solidFill>
              </a:rPr>
              <a:t>NULL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Therefore, non-NULL values that does not exist at the table where the foreign key refers to are not allowed to enter in the column. Error example in Oracle: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210" name="Google Shape;210;p12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211" name="Google Shape;211;p12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12" name="Google Shape;212;p12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5283384"/>
            <a:ext cx="8648700" cy="78259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/>
          <p:nvPr/>
        </p:nvSpPr>
        <p:spPr>
          <a:xfrm>
            <a:off x="1081748" y="5835791"/>
            <a:ext cx="6004852" cy="230191"/>
          </a:xfrm>
          <a:prstGeom prst="rect">
            <a:avLst/>
          </a:prstGeom>
          <a:solidFill>
            <a:srgbClr val="FF0000">
              <a:alpha val="14901"/>
            </a:srgbClr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Recommendation: Inserting </a:t>
            </a:r>
            <a:r>
              <a:rPr lang="en-US">
                <a:solidFill>
                  <a:srgbClr val="0070C0"/>
                </a:solidFill>
              </a:rPr>
              <a:t>NULL</a:t>
            </a:r>
            <a:r>
              <a:rPr lang="en-US"/>
              <a:t> values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Use of the column list is </a:t>
            </a:r>
            <a:r>
              <a:rPr lang="en-US" b="1">
                <a:solidFill>
                  <a:srgbClr val="0070C0"/>
                </a:solidFill>
              </a:rPr>
              <a:t>recommended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because it makes the INSERT statement more readable and reliable, or less prone to mistakes. Example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571500" y="2831746"/>
            <a:ext cx="8001000" cy="779699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tableName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column1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column2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column3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value3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Inserting Special Values</a:t>
            </a:r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SYSDATE function records the current date and time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234" name="Google Shape;234;p14"/>
          <p:cNvSpPr/>
          <p:nvPr/>
        </p:nvSpPr>
        <p:spPr>
          <a:xfrm>
            <a:off x="514350" y="2246350"/>
            <a:ext cx="8001000" cy="182273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 </a:t>
            </a:r>
            <a:r>
              <a:rPr lang="en-US" sz="1800">
                <a:solidFill>
                  <a:srgbClr val="E2A22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employee_id, first_name, last_name, email, phone_number, </a:t>
            </a:r>
            <a:r>
              <a:rPr lang="en-US" sz="1800" b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hire_date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job_id, salary, commission_pct, manager_id, department_id</a:t>
            </a:r>
            <a:r>
              <a:rPr lang="en-US" sz="1800">
                <a:solidFill>
                  <a:srgbClr val="E2A22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113, ‘Harraz’, ‘Ahmad Faizal’, ‘HAHMMADFAIZAL’, ’07-5531234’, </a:t>
            </a:r>
            <a:r>
              <a:rPr lang="en-US" sz="1800" b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SYSDATE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‘AC_ACCOUNT’, 7000, NULL, 205,110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Inserting specific Date and Time</a:t>
            </a:r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DD-MON-RR format is generally used to insert a date value.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You may also supply the date value in DD-MON-YYYY format.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is recommended because it clearly specifies the century and does not depend on the internal RR format logic specifying the correct century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241" name="Google Shape;241;p15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1110270" y="5287645"/>
            <a:ext cx="7197868" cy="48409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MySQL, use “YYYY-MM-DD” format for DATE datatype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708704" y="3549370"/>
            <a:ext cx="8001000" cy="160175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employees </a:t>
            </a:r>
            <a:r>
              <a:rPr lang="en-US" sz="1800">
                <a:solidFill>
                  <a:srgbClr val="E2A22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employee_id, first_name, last_name, email, phone_number, hire_date, job_id, salary, commission_pct, manager_id, department_id</a:t>
            </a:r>
            <a:r>
              <a:rPr lang="en-US" sz="1800">
                <a:solidFill>
                  <a:srgbClr val="E2A22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114, ‘Yusuf’, ‘Syarin’, ‘YSYARIN’, ‘07-5534567’, </a:t>
            </a:r>
            <a:r>
              <a:rPr lang="en-US" sz="1800" b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‘09-NOV-2016’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‘SA_REP’, 8000, 0.2, 100, 60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INTO … SELECT</a:t>
            </a:r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insert data </a:t>
            </a:r>
            <a:r>
              <a:rPr lang="en-US" b="1">
                <a:solidFill>
                  <a:srgbClr val="0070C0"/>
                </a:solidFill>
              </a:rPr>
              <a:t>from an existing table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Write the INSERT statement with a </a:t>
            </a:r>
            <a:r>
              <a:rPr lang="en-US" b="1">
                <a:solidFill>
                  <a:srgbClr val="0070C0"/>
                </a:solidFill>
              </a:rPr>
              <a:t>subquery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 NOT use the VALUES clause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Match the number of columns in the INSERT clause to those in the subquery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52" name="Google Shape;252;p16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54" name="Google Shape;254;p16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728662" y="3896043"/>
            <a:ext cx="8001000" cy="160175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sales_reps </a:t>
            </a:r>
            <a:r>
              <a:rPr lang="en-US" sz="18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id, name, salary, commission_pct</a:t>
            </a:r>
            <a:r>
              <a:rPr lang="en-US" sz="18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employee_id, last_name, salary, commission_pct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employees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job_id LIKE ‘%REP%’;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… SET</a:t>
            </a:r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Purpose: To modify existing values in a table.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Syntax: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Update the department ID of employee with the ID of 113 to 50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265" name="Google Shape;265;p17"/>
          <p:cNvSpPr/>
          <p:nvPr/>
        </p:nvSpPr>
        <p:spPr>
          <a:xfrm>
            <a:off x="571500" y="2644139"/>
            <a:ext cx="8001000" cy="1078193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table-name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col1 = update-value</a:t>
            </a: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,col2 = update-value</a:t>
            </a: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search-condition</a:t>
            </a: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571500" y="4720233"/>
            <a:ext cx="8001000" cy="1078193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department_id = 50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 = 113;</a:t>
            </a:r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6931025" y="2313939"/>
            <a:ext cx="1641475" cy="33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]</a:t>
            </a: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OPTIONAL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Two Columns with a </a:t>
            </a:r>
            <a:r>
              <a:rPr lang="en-US">
                <a:solidFill>
                  <a:srgbClr val="0070C0"/>
                </a:solidFill>
              </a:rPr>
              <a:t>Subquery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73" name="Google Shape;273;p18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also be done for multiple subqueries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571500" y="2221052"/>
            <a:ext cx="8001000" cy="2441296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UPDATE 	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SET 		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= (SELECT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		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		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column2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= (SELECT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		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		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6931025" y="1890852"/>
            <a:ext cx="1641475" cy="33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]</a:t>
            </a: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OPTIONAL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Two Columns with Subquery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Update employee 113’s job and salary to match those of employee 205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571500" y="2518232"/>
            <a:ext cx="8001000" cy="1512748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SET 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job_id, salary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) = (SELECT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job_id, salary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 = 205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 = 113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Objective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 the end of the topic, students will be able to: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Write DML statements to add data into table, update data, and delete data using following commands: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b="1">
                <a:solidFill>
                  <a:srgbClr val="0070C0"/>
                </a:solidFill>
              </a:rPr>
              <a:t>INSERT INTO … VALUES …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b="1">
                <a:solidFill>
                  <a:srgbClr val="0070C0"/>
                </a:solidFill>
              </a:rPr>
              <a:t>INSERT INTO … SELECT …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b="1">
                <a:solidFill>
                  <a:srgbClr val="0070C0"/>
                </a:solidFill>
              </a:rPr>
              <a:t>UPDATE … SET … [WHERE] …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b="1">
                <a:solidFill>
                  <a:srgbClr val="0070C0"/>
                </a:solidFill>
              </a:rPr>
              <a:t>DELETE FROM … [WHERE] …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Write DML statement to display records in tables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b="1">
                <a:solidFill>
                  <a:srgbClr val="0070C0"/>
                </a:solidFill>
              </a:rPr>
              <a:t>SELECT … FROM …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b="1">
                <a:solidFill>
                  <a:srgbClr val="0070C0"/>
                </a:solidFill>
              </a:rPr>
              <a:t>SELECT … FROM … WHERE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b="1">
                <a:solidFill>
                  <a:srgbClr val="0070C0"/>
                </a:solidFill>
              </a:rPr>
              <a:t>SELECT … FROM … WHERE … BETWEEN … AND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b="1">
                <a:solidFill>
                  <a:srgbClr val="0070C0"/>
                </a:solidFill>
              </a:rPr>
              <a:t>SELECT … FROM … WHERE … IN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b="1">
                <a:solidFill>
                  <a:srgbClr val="0070C0"/>
                </a:solidFill>
              </a:rPr>
              <a:t>SELECT … FROM … WHERE … LIKE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 FROM</a:t>
            </a:r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Purpose: To delete existing rows from table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Syntax: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Delete the record of department Finance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rows in the table are deleted if you omit the WHERE clause.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571500" y="2501900"/>
            <a:ext cx="8001000" cy="9271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table-name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search-condition</a:t>
            </a: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571500" y="3875881"/>
            <a:ext cx="8001000" cy="9271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department_name = ‘Finance’;</a:t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571500" y="5591651"/>
            <a:ext cx="8001000" cy="458152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</a:t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6931025" y="2171700"/>
            <a:ext cx="1641475" cy="33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]</a:t>
            </a: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OPTIONAL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… FROM</a:t>
            </a:r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retrieve and display data from one or more tables.</a:t>
            </a:r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571500" y="2518232"/>
            <a:ext cx="8001000" cy="1863268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col1, col2, … coln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FROM TableName </a:t>
            </a: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,TableName</a:t>
            </a: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columnList</a:t>
            </a: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HAVING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columnList</a:t>
            </a: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6931025" y="2171700"/>
            <a:ext cx="1641475" cy="33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]</a:t>
            </a: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OPTIONAL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… FROM</a:t>
            </a:r>
            <a:endParaRPr/>
          </a:p>
        </p:txBody>
      </p:sp>
      <p:sp>
        <p:nvSpPr>
          <p:cNvPr id="318" name="Google Shape;318;p22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28003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Retrieve all columns and all rows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List the full details of the DEPARTMENTS table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19" name="Google Shape;319;p22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320" name="Google Shape;320;p22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174353" y="4337050"/>
            <a:ext cx="3802380" cy="51054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-US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departments;</a:t>
            </a:r>
            <a:endParaRPr sz="18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  <p:pic>
        <p:nvPicPr>
          <p:cNvPr id="323" name="Google Shape;32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1638" y="1216025"/>
            <a:ext cx="4829175" cy="2981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24" name="Google Shape;32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1638" y="4337050"/>
            <a:ext cx="4724400" cy="2076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… FROM</a:t>
            </a:r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429387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Retrieve specific columns, all rows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Produce a list of salaries for all staff, displaying only the employee ID, first name and salary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33" name="Google Shape;333;p23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pic>
        <p:nvPicPr>
          <p:cNvPr id="334" name="Google Shape;33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6525" y="968376"/>
            <a:ext cx="3825875" cy="52085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5" name="Google Shape;335;p23"/>
          <p:cNvSpPr/>
          <p:nvPr/>
        </p:nvSpPr>
        <p:spPr>
          <a:xfrm>
            <a:off x="692558" y="4359910"/>
            <a:ext cx="4023495" cy="105791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employee_id, first_name, salary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departments;</a:t>
            </a:r>
            <a:endParaRPr sz="18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INTO … SELECT</a:t>
            </a:r>
            <a:endParaRPr/>
          </a:p>
        </p:txBody>
      </p:sp>
      <p:sp>
        <p:nvSpPr>
          <p:cNvPr id="341" name="Google Shape;341;p24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549783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Copy multiple row of records into a different table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Create a new table name MYDEPT with the same structure as table DEPT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Copy all records from DEPT table to MYDEPT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42" name="Google Shape;342;p24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343" name="Google Shape;343;p24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pic>
        <p:nvPicPr>
          <p:cNvPr id="345" name="Google Shape;345;p24"/>
          <p:cNvPicPr preferRelativeResize="0"/>
          <p:nvPr/>
        </p:nvPicPr>
        <p:blipFill rotWithShape="1">
          <a:blip r:embed="rId3">
            <a:alphaModFix/>
          </a:blip>
          <a:srcRect l="18747" t="21001" r="48125" b="28986"/>
          <a:stretch/>
        </p:blipFill>
        <p:spPr>
          <a:xfrm>
            <a:off x="6263015" y="2064589"/>
            <a:ext cx="2686050" cy="339557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46" name="Google Shape;346;p24"/>
          <p:cNvSpPr/>
          <p:nvPr/>
        </p:nvSpPr>
        <p:spPr>
          <a:xfrm>
            <a:off x="710134" y="3561080"/>
            <a:ext cx="5334862" cy="105791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MYDEPT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DEPTNO, INT NOT NULL, DNAME 	VARCHAR(20), LOC VARCHAR(20)</a:t>
            </a:r>
            <a:r>
              <a:rPr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  <p:sp>
        <p:nvSpPr>
          <p:cNvPr id="347" name="Google Shape;347;p24"/>
          <p:cNvSpPr/>
          <p:nvPr/>
        </p:nvSpPr>
        <p:spPr>
          <a:xfrm>
            <a:off x="710134" y="5119053"/>
            <a:ext cx="5334862" cy="105791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MYDEPT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(SELECT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DEPT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new table by copying the structure of an existing table</a:t>
            </a:r>
            <a:endParaRPr/>
          </a:p>
        </p:txBody>
      </p:sp>
      <p:sp>
        <p:nvSpPr>
          <p:cNvPr id="353" name="Google Shape;353;p25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575691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Create a new table name DEPT_BARU with the same structure as table DEPARTMENTS.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would create a new table called DEPT_BARU that includes all columns from the DEPARTMENTS table WITHOUT the data from DEPARTMENTS 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54" name="Google Shape;354;p25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355" name="Google Shape;355;p25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pic>
        <p:nvPicPr>
          <p:cNvPr id="357" name="Google Shape;35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5530" y="2185617"/>
            <a:ext cx="2644947" cy="200155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5"/>
          <p:cNvSpPr/>
          <p:nvPr/>
        </p:nvSpPr>
        <p:spPr>
          <a:xfrm>
            <a:off x="891960" y="2850833"/>
            <a:ext cx="4746421" cy="105791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dept_baru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AS (SELECT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1=2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new table by copying the structure of an existing table (and data)</a:t>
            </a:r>
            <a:endParaRPr/>
          </a:p>
        </p:txBody>
      </p:sp>
      <p:sp>
        <p:nvSpPr>
          <p:cNvPr id="364" name="Google Shape;364;p26"/>
          <p:cNvSpPr txBox="1">
            <a:spLocks noGrp="1"/>
          </p:cNvSpPr>
          <p:nvPr>
            <p:ph type="body" idx="1"/>
          </p:nvPr>
        </p:nvSpPr>
        <p:spPr>
          <a:xfrm>
            <a:off x="628651" y="1646238"/>
            <a:ext cx="563499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Create a new table name NEW_DEPT with the same structure as table DEPARTMENTS.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would create a new table called NEW_DEPT that includes all columns from the DEPARTMENTS table INCLUDING all the data from DEPARTMENTS 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65" name="Google Shape;365;p26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366" name="Google Shape;366;p26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67" name="Google Shape;367;p26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pic>
        <p:nvPicPr>
          <p:cNvPr id="368" name="Google Shape;36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5970" y="2456898"/>
            <a:ext cx="3176332" cy="194420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69" name="Google Shape;369;p26"/>
          <p:cNvSpPr/>
          <p:nvPr/>
        </p:nvSpPr>
        <p:spPr>
          <a:xfrm>
            <a:off x="869100" y="2871003"/>
            <a:ext cx="4746421" cy="105791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new_dept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AS (SELECT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SELECT…FROM…WHERE (1)</a:t>
            </a:r>
            <a:endParaRPr/>
          </a:p>
        </p:txBody>
      </p:sp>
      <p:sp>
        <p:nvSpPr>
          <p:cNvPr id="375" name="Google Shape;375;p27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list only selected row of records based on conditions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Conditions involve comparison operators and/or logical operators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Comparison operators: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=  &lt;&gt;   &lt;   &gt;   &lt;=   &gt;=   !=  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BETWEEN..AND    LIKE    IN(set)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Logical operators: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AND   OR   NOT 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76" name="Google Shape;376;p27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78" name="Google Shape;378;p27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2198789" y="4748054"/>
            <a:ext cx="4746421" cy="105791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list-of-columns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list of tables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search-condition</a:t>
            </a:r>
            <a:r>
              <a:rPr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SELECT…FROM…WHERE…BETWEEN…AND</a:t>
            </a:r>
            <a:endParaRPr sz="2400"/>
          </a:p>
        </p:txBody>
      </p:sp>
      <p:sp>
        <p:nvSpPr>
          <p:cNvPr id="385" name="Google Shape;385;p28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List all employee ID, last_name, salary where salary is between 2000 and 5000</a:t>
            </a:r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387" name="Google Shape;387;p28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88" name="Google Shape;388;p28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pic>
        <p:nvPicPr>
          <p:cNvPr id="389" name="Google Shape;38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0172" y="4288089"/>
            <a:ext cx="3283655" cy="198729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90" name="Google Shape;390;p28"/>
          <p:cNvSpPr/>
          <p:nvPr/>
        </p:nvSpPr>
        <p:spPr>
          <a:xfrm>
            <a:off x="1838533" y="2747486"/>
            <a:ext cx="5466931" cy="1363028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employee_id, last_name, salary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BETWEEN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SELECT…FROM…WHERE…IN</a:t>
            </a:r>
            <a:endParaRPr/>
          </a:p>
        </p:txBody>
      </p:sp>
      <p:sp>
        <p:nvSpPr>
          <p:cNvPr id="396" name="Google Shape;396;p29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search values in a list set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List all employees whose salaries are 17000, 2500, 8600, 1000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398" name="Google Shape;398;p29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99" name="Google Shape;399;p29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1551726" y="2930366"/>
            <a:ext cx="6040547" cy="1363028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employee_id, last_name, salary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17000, 2500, 8600, 1000</a:t>
            </a:r>
            <a:r>
              <a:rPr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  <p:pic>
        <p:nvPicPr>
          <p:cNvPr id="401" name="Google Shape;40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49" y="4348794"/>
            <a:ext cx="4225291" cy="191071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02" name="Google Shape;402;p29"/>
          <p:cNvSpPr/>
          <p:nvPr/>
        </p:nvSpPr>
        <p:spPr>
          <a:xfrm>
            <a:off x="5862181" y="4782351"/>
            <a:ext cx="239758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 employee with a salary of 1000. Therefore, it does not return a value.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Statements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graphicFrame>
        <p:nvGraphicFramePr>
          <p:cNvPr id="108" name="Google Shape;108;p3"/>
          <p:cNvGraphicFramePr/>
          <p:nvPr/>
        </p:nvGraphicFramePr>
        <p:xfrm>
          <a:off x="285750" y="13207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{8844015C-3031-4516-A52B-7C6ABEB3B49E}</a:tableStyleId>
              </a:tblPr>
              <a:tblGrid>
                <a:gridCol w="207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STATEMENTS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TYPE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MERGE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DATA MANIPULATION LANGUAGE (DML)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Retrieves data from database, enters new rows, changes existing rows, and removes unwanted rows from tables in the database, respectively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ALTER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DROP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RENAME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TRUNCATE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DATA DEFINITION LANGUAGE (DDL)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Sets up, changes, and removes data structures from tables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GRANT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REVOKE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DATA CONTROL LANGUAGE (DCL)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Provides or removes access rights to both the Database and the structures within it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ROLLBACK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SAVEPOINT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TRANSACTION CONTROL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Manages the changes made by DML statements. Changes to the data can be grouped together into logical transactions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SELECT…FROM…WHERE…LIKE (1)</a:t>
            </a:r>
            <a:endParaRPr/>
          </a:p>
        </p:txBody>
      </p:sp>
      <p:sp>
        <p:nvSpPr>
          <p:cNvPr id="408" name="Google Shape;408;p30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perform wild card searchers of valid search string values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_   (underscore symbol) denotes one character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%   denotes zero or many character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List all employee whose first name starts with a J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410" name="Google Shape;410;p30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11" name="Google Shape;411;p30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pic>
        <p:nvPicPr>
          <p:cNvPr id="412" name="Google Shape;41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323" y="4733717"/>
            <a:ext cx="3201354" cy="160120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13" name="Google Shape;413;p30"/>
          <p:cNvSpPr/>
          <p:nvPr/>
        </p:nvSpPr>
        <p:spPr>
          <a:xfrm>
            <a:off x="1551726" y="3607517"/>
            <a:ext cx="6040547" cy="989675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employee_id, first_name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first_name </a:t>
            </a:r>
            <a:r>
              <a:rPr lang="en-US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‘J%’;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SELECT…FROM…WHERE…LIKE (2)</a:t>
            </a:r>
            <a:endParaRPr/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List all employees whose first name’s third letter is an 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20" name="Google Shape;420;p31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22" name="Google Shape;422;p31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1551726" y="2655017"/>
            <a:ext cx="6040547" cy="989675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employee_id, first_name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LIKE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‘__e%’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424" name="Google Shape;424;p31"/>
          <p:cNvSpPr txBox="1"/>
          <p:nvPr/>
        </p:nvSpPr>
        <p:spPr>
          <a:xfrm>
            <a:off x="2220589" y="4002636"/>
            <a:ext cx="34884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 underscore symbols) </a:t>
            </a:r>
            <a:endParaRPr/>
          </a:p>
        </p:txBody>
      </p:sp>
      <p:cxnSp>
        <p:nvCxnSpPr>
          <p:cNvPr id="425" name="Google Shape;425;p31"/>
          <p:cNvCxnSpPr/>
          <p:nvPr/>
        </p:nvCxnSpPr>
        <p:spPr>
          <a:xfrm rot="10800000" flipH="1">
            <a:off x="4518985" y="3571249"/>
            <a:ext cx="367731" cy="41868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426" name="Google Shape;42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5667" y="3757808"/>
            <a:ext cx="3073724" cy="259695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SELECT…FROM…WHERE…IS NULL</a:t>
            </a:r>
            <a:endParaRPr/>
          </a:p>
        </p:txBody>
      </p:sp>
      <p:sp>
        <p:nvSpPr>
          <p:cNvPr id="432" name="Google Shape;432;p32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411861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search for columns with </a:t>
            </a:r>
            <a:r>
              <a:rPr lang="en-US" b="1">
                <a:solidFill>
                  <a:srgbClr val="0070C0"/>
                </a:solidFill>
              </a:rPr>
              <a:t>null value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List all employees who has not receive any  commission.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33" name="Google Shape;433;p32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434" name="Google Shape;434;p32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35" name="Google Shape;435;p32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pic>
        <p:nvPicPr>
          <p:cNvPr id="436" name="Google Shape;43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0743" y="1876393"/>
            <a:ext cx="3371042" cy="3771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37" name="Google Shape;437;p32"/>
          <p:cNvSpPr/>
          <p:nvPr/>
        </p:nvSpPr>
        <p:spPr>
          <a:xfrm>
            <a:off x="1083309" y="3513104"/>
            <a:ext cx="3916681" cy="1736759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employee_id, first_name, commission_pct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commission_pct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IS NULL;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SELECT…FROM…WHERE…IS NOT NULL</a:t>
            </a:r>
            <a:endParaRPr/>
          </a:p>
        </p:txBody>
      </p:sp>
      <p:sp>
        <p:nvSpPr>
          <p:cNvPr id="443" name="Google Shape;443;p33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search for columns with value is not NULL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List all employees who have received any  commissions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44" name="Google Shape;444;p33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445" name="Google Shape;445;p33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46" name="Google Shape;446;p33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pic>
        <p:nvPicPr>
          <p:cNvPr id="447" name="Google Shape;44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9068" y="4344631"/>
            <a:ext cx="4485863" cy="190613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48" name="Google Shape;448;p33"/>
          <p:cNvSpPr/>
          <p:nvPr/>
        </p:nvSpPr>
        <p:spPr>
          <a:xfrm>
            <a:off x="1036953" y="3044770"/>
            <a:ext cx="7070091" cy="1141905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employee_id, first_name, commission_pct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commission_pct 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IS NOT NULL;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SELECT…FROM…WHERE…AND</a:t>
            </a:r>
            <a:endParaRPr/>
          </a:p>
        </p:txBody>
      </p:sp>
      <p:sp>
        <p:nvSpPr>
          <p:cNvPr id="454" name="Google Shape;454;p34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AND requires both component conditions to be true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55" name="Google Shape;455;p34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456" name="Google Shape;456;p34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57" name="Google Shape;457;p34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458" name="Google Shape;458;p34"/>
          <p:cNvSpPr/>
          <p:nvPr/>
        </p:nvSpPr>
        <p:spPr>
          <a:xfrm>
            <a:off x="1036954" y="2145610"/>
            <a:ext cx="7070091" cy="1538884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employee_id, last_name, job_id, salary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salary &gt;= 10000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job_id 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LIKE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‘%MAN%’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459" name="Google Shape;459;p34"/>
          <p:cNvSpPr/>
          <p:nvPr/>
        </p:nvSpPr>
        <p:spPr>
          <a:xfrm>
            <a:off x="4496693" y="2940069"/>
            <a:ext cx="1641475" cy="209122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 1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4"/>
          <p:cNvSpPr/>
          <p:nvPr/>
        </p:nvSpPr>
        <p:spPr>
          <a:xfrm>
            <a:off x="4496694" y="3241067"/>
            <a:ext cx="1641475" cy="209122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 2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Google Shape;46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3524" y="3949215"/>
            <a:ext cx="60769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SELECT…FROM…WHERE…OR</a:t>
            </a:r>
            <a:endParaRPr/>
          </a:p>
        </p:txBody>
      </p:sp>
      <p:sp>
        <p:nvSpPr>
          <p:cNvPr id="467" name="Google Shape;467;p35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 requires either component conditions to be true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68" name="Google Shape;468;p35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469" name="Google Shape;469;p35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70" name="Google Shape;470;p35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471" name="Google Shape;471;p35"/>
          <p:cNvSpPr/>
          <p:nvPr/>
        </p:nvSpPr>
        <p:spPr>
          <a:xfrm>
            <a:off x="1036954" y="2145610"/>
            <a:ext cx="7070091" cy="1538884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employee_id, last_name, job_id, salary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salary &gt;= 10000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job_id 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LIKE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‘%MAN%’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pic>
        <p:nvPicPr>
          <p:cNvPr id="472" name="Google Shape;47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4306" y="3911600"/>
            <a:ext cx="4152899" cy="255630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73" name="Google Shape;473;p35"/>
          <p:cNvSpPr/>
          <p:nvPr/>
        </p:nvSpPr>
        <p:spPr>
          <a:xfrm>
            <a:off x="4496693" y="2940069"/>
            <a:ext cx="1641475" cy="209122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 1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5"/>
          <p:cNvSpPr/>
          <p:nvPr/>
        </p:nvSpPr>
        <p:spPr>
          <a:xfrm>
            <a:off x="4496694" y="3241067"/>
            <a:ext cx="1641475" cy="209122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 2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operator</a:t>
            </a:r>
            <a:endParaRPr/>
          </a:p>
        </p:txBody>
      </p:sp>
      <p:sp>
        <p:nvSpPr>
          <p:cNvPr id="480" name="Google Shape;480;p36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Display the last name and job ID of employees whose job ID is not IT_PROG, ST_CLERK, or SA_REP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81" name="Google Shape;481;p36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482" name="Google Shape;482;p36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83" name="Google Shape;483;p36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pic>
        <p:nvPicPr>
          <p:cNvPr id="484" name="Google Shape;48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4458" y="2913285"/>
            <a:ext cx="3300620" cy="293539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85" name="Google Shape;485;p36"/>
          <p:cNvSpPr/>
          <p:nvPr/>
        </p:nvSpPr>
        <p:spPr>
          <a:xfrm>
            <a:off x="851647" y="2842099"/>
            <a:ext cx="4332474" cy="1538884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last_name, job_id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job_id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NOT IN 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‘IT_PROG’, ‘ST_CLERK’, ‘SA_REP’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7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of precedence</a:t>
            </a:r>
            <a:endParaRPr/>
          </a:p>
        </p:txBody>
      </p:sp>
      <p:sp>
        <p:nvSpPr>
          <p:cNvPr id="491" name="Google Shape;491;p37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can use parenthesis to override rules of precedence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92" name="Google Shape;492;p37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94" name="Google Shape;494;p37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pic>
        <p:nvPicPr>
          <p:cNvPr id="495" name="Google Shape;49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541" y="2342247"/>
            <a:ext cx="5236918" cy="3834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of Precedence</a:t>
            </a:r>
            <a:endParaRPr/>
          </a:p>
        </p:txBody>
      </p:sp>
      <p:sp>
        <p:nvSpPr>
          <p:cNvPr id="501" name="Google Shape;501;p38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502" name="Google Shape;502;p38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503" name="Google Shape;503;p38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504" name="Google Shape;504;p38"/>
          <p:cNvSpPr/>
          <p:nvPr/>
        </p:nvSpPr>
        <p:spPr>
          <a:xfrm>
            <a:off x="956271" y="3868637"/>
            <a:ext cx="4432640" cy="1538884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last_name, job_id,salary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job_id = ‘SA_REP’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OR 	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job_id = ‘AD_PRES’</a:t>
            </a:r>
            <a:r>
              <a:rPr lang="en-US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salary &gt; 15000;</a:t>
            </a:r>
            <a:endParaRPr/>
          </a:p>
        </p:txBody>
      </p:sp>
      <p:sp>
        <p:nvSpPr>
          <p:cNvPr id="505" name="Google Shape;505;p38"/>
          <p:cNvSpPr/>
          <p:nvPr/>
        </p:nvSpPr>
        <p:spPr>
          <a:xfrm>
            <a:off x="956271" y="1825625"/>
            <a:ext cx="4432639" cy="1538884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last_name, job_id,salary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job_id = ‘SA_REP’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OR 	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job_id = ‘AD_PRES’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salary &gt; 15000;</a:t>
            </a:r>
            <a:endParaRPr/>
          </a:p>
        </p:txBody>
      </p:sp>
      <p:sp>
        <p:nvSpPr>
          <p:cNvPr id="506" name="Google Shape;506;p38"/>
          <p:cNvSpPr/>
          <p:nvPr/>
        </p:nvSpPr>
        <p:spPr>
          <a:xfrm>
            <a:off x="272565" y="2022806"/>
            <a:ext cx="5357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272565" y="4031490"/>
            <a:ext cx="5357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08" name="Google Shape;508;p38"/>
          <p:cNvSpPr/>
          <p:nvPr/>
        </p:nvSpPr>
        <p:spPr>
          <a:xfrm>
            <a:off x="1457326" y="4449862"/>
            <a:ext cx="2774016" cy="60658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8"/>
          <p:cNvSpPr/>
          <p:nvPr/>
        </p:nvSpPr>
        <p:spPr>
          <a:xfrm>
            <a:off x="956270" y="4787153"/>
            <a:ext cx="501055" cy="26929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8"/>
          <p:cNvSpPr/>
          <p:nvPr/>
        </p:nvSpPr>
        <p:spPr>
          <a:xfrm>
            <a:off x="1457326" y="2668497"/>
            <a:ext cx="2774016" cy="60658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8"/>
          <p:cNvSpPr/>
          <p:nvPr/>
        </p:nvSpPr>
        <p:spPr>
          <a:xfrm>
            <a:off x="956270" y="3005788"/>
            <a:ext cx="501055" cy="26929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8"/>
          <p:cNvSpPr/>
          <p:nvPr/>
        </p:nvSpPr>
        <p:spPr>
          <a:xfrm>
            <a:off x="1387938" y="3319389"/>
            <a:ext cx="2843404" cy="263525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this condition first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8"/>
          <p:cNvSpPr/>
          <p:nvPr/>
        </p:nvSpPr>
        <p:spPr>
          <a:xfrm>
            <a:off x="956270" y="5463827"/>
            <a:ext cx="3691006" cy="280985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the one with parenthesis first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4159" y="1633049"/>
            <a:ext cx="3406122" cy="185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4159" y="3868637"/>
            <a:ext cx="3406122" cy="138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9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DISTINCT (1)</a:t>
            </a:r>
            <a:endParaRPr/>
          </a:p>
        </p:txBody>
      </p:sp>
      <p:sp>
        <p:nvSpPr>
          <p:cNvPr id="521" name="Google Shape;521;p39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6298841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default display of queries is all rows, including duplicate rows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the DISTINCT keyword immediately after the SELECT keyword to eliminate duplicate rows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22" name="Google Shape;522;p39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523" name="Google Shape;523;p39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24" name="Google Shape;524;p39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pic>
        <p:nvPicPr>
          <p:cNvPr id="525" name="Google Shape;52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0178" y="1569417"/>
            <a:ext cx="1906109" cy="478693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26" name="Google Shape;52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4237512"/>
            <a:ext cx="2355491" cy="216266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27" name="Google Shape;527;p39"/>
          <p:cNvSpPr/>
          <p:nvPr/>
        </p:nvSpPr>
        <p:spPr>
          <a:xfrm>
            <a:off x="1892673" y="3191436"/>
            <a:ext cx="4149538" cy="909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department_id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Writing SQL Statements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SQL statements are </a:t>
            </a:r>
            <a:r>
              <a:rPr lang="en-US" b="1">
                <a:solidFill>
                  <a:srgbClr val="0070C0"/>
                </a:solidFill>
              </a:rPr>
              <a:t>not case sensitive </a:t>
            </a:r>
            <a:r>
              <a:rPr lang="en-US"/>
              <a:t>(unless indicated).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SQL statements can be entered on </a:t>
            </a:r>
            <a:r>
              <a:rPr lang="en-US" b="1">
                <a:solidFill>
                  <a:srgbClr val="0070C0"/>
                </a:solidFill>
              </a:rPr>
              <a:t>one or more lines.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Keywords cannot be abbreviated or split across lines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Clauses are usually placed on separate lines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b="1">
                <a:solidFill>
                  <a:srgbClr val="0070C0"/>
                </a:solidFill>
              </a:rPr>
              <a:t>Indents</a:t>
            </a:r>
            <a:r>
              <a:rPr lang="en-US"/>
              <a:t> are used to enhance readability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0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DISTINCT (2)</a:t>
            </a:r>
            <a:endParaRPr/>
          </a:p>
        </p:txBody>
      </p:sp>
      <p:sp>
        <p:nvSpPr>
          <p:cNvPr id="533" name="Google Shape;533;p40"/>
          <p:cNvSpPr txBox="1">
            <a:spLocks noGrp="1"/>
          </p:cNvSpPr>
          <p:nvPr>
            <p:ph type="body" idx="1"/>
          </p:nvPr>
        </p:nvSpPr>
        <p:spPr>
          <a:xfrm>
            <a:off x="628651" y="1646238"/>
            <a:ext cx="4287382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Multiply columns can be specified after the DISTINCT qualifier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affects all the selected columns, and the result is every distinct combination of the columns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34" name="Google Shape;534;p40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535" name="Google Shape;535;p40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36" name="Google Shape;536;p40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pic>
        <p:nvPicPr>
          <p:cNvPr id="537" name="Google Shape;53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9261" y="1586109"/>
            <a:ext cx="3789036" cy="435253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38" name="Google Shape;538;p40"/>
          <p:cNvSpPr/>
          <p:nvPr/>
        </p:nvSpPr>
        <p:spPr>
          <a:xfrm>
            <a:off x="465423" y="4319171"/>
            <a:ext cx="4313652" cy="909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department_id, job_id 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1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DESCRIBE </a:t>
            </a:r>
            <a:endParaRPr/>
          </a:p>
        </p:txBody>
      </p:sp>
      <p:sp>
        <p:nvSpPr>
          <p:cNvPr id="544" name="Google Shape;544;p41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the DESCRIBE command to </a:t>
            </a:r>
            <a:r>
              <a:rPr lang="en-US" b="1">
                <a:solidFill>
                  <a:srgbClr val="0070C0"/>
                </a:solidFill>
              </a:rPr>
              <a:t>display</a:t>
            </a:r>
            <a:r>
              <a:rPr lang="en-US"/>
              <a:t> the </a:t>
            </a:r>
            <a:r>
              <a:rPr lang="en-US" b="1">
                <a:solidFill>
                  <a:srgbClr val="0070C0"/>
                </a:solidFill>
              </a:rPr>
              <a:t>structure</a:t>
            </a:r>
            <a:r>
              <a:rPr lang="en-US"/>
              <a:t> of a table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45" name="Google Shape;545;p41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546" name="Google Shape;546;p41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47" name="Google Shape;547;p41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pic>
        <p:nvPicPr>
          <p:cNvPr id="548" name="Google Shape;54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462" y="2587625"/>
            <a:ext cx="7839075" cy="36877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2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54" name="Google Shape;554;p42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b="1">
                <a:solidFill>
                  <a:srgbClr val="0070C0"/>
                </a:solidFill>
              </a:rPr>
              <a:t>INSERT INTO </a:t>
            </a:r>
            <a:r>
              <a:rPr lang="en-US"/>
              <a:t>: To add new values (data) into a table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b="1">
                <a:solidFill>
                  <a:srgbClr val="0070C0"/>
                </a:solidFill>
              </a:rPr>
              <a:t>UPDATE … SET </a:t>
            </a:r>
            <a:r>
              <a:rPr lang="en-US"/>
              <a:t>:  To update existing value of a column with a new value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b="1">
                <a:solidFill>
                  <a:srgbClr val="0070C0"/>
                </a:solidFill>
              </a:rPr>
              <a:t>SELECT … FROM </a:t>
            </a:r>
            <a:r>
              <a:rPr lang="en-US"/>
              <a:t>:  To retrieve records in table(s)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b="1">
                <a:solidFill>
                  <a:srgbClr val="0070C0"/>
                </a:solidFill>
              </a:rPr>
              <a:t>SELECT … FROM …. WHERE </a:t>
            </a:r>
            <a:r>
              <a:rPr lang="en-US"/>
              <a:t>: To retrieve record that match certain condition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55" name="Google Shape;555;p42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556" name="Google Shape;556;p42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57" name="Google Shape;557;p42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3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Handwritten Exercise</a:t>
            </a:r>
            <a:endParaRPr/>
          </a:p>
        </p:txBody>
      </p:sp>
      <p:sp>
        <p:nvSpPr>
          <p:cNvPr id="563" name="Google Shape;563;p43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Given the following relation schemas, construct the SQL statement for following tasks: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64" name="Google Shape;564;p43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565" name="Google Shape;565;p43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66" name="Google Shape;566;p43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pic>
        <p:nvPicPr>
          <p:cNvPr id="567" name="Google Shape;56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4639" y="2404039"/>
            <a:ext cx="5792894" cy="255149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3"/>
          <p:cNvSpPr txBox="1"/>
          <p:nvPr/>
        </p:nvSpPr>
        <p:spPr>
          <a:xfrm>
            <a:off x="628650" y="4825357"/>
            <a:ext cx="78867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films title, rental duration and rental rate.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customers’ details who registered to store with ID of ST_002.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a new film in database which has the film ID ‘F_0099’, title ‘My Neighbour Totoro’, description ‘Is a 1998 Japanese animated film by Hayao Miyazaki’, rental duration 14 days, and rental rate of RM8.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4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Handwritten Exercise (Answer)</a:t>
            </a:r>
            <a:endParaRPr/>
          </a:p>
        </p:txBody>
      </p:sp>
      <p:sp>
        <p:nvSpPr>
          <p:cNvPr id="574" name="Google Shape;574;p44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List all films title, rental duration and rental rate.</a:t>
            </a:r>
            <a:br>
              <a:rPr lang="en-US" sz="2000"/>
            </a:br>
            <a:br>
              <a:rPr lang="en-US" sz="2000"/>
            </a:br>
            <a:endParaRPr sz="200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List all customers’ details who registered to store with ID of ST_002.</a:t>
            </a:r>
            <a:br>
              <a:rPr lang="en-US" sz="2000"/>
            </a:br>
            <a:br>
              <a:rPr lang="en-US" sz="2000"/>
            </a:br>
            <a:endParaRPr sz="200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Insert a new film in database which has the film ID ‘F_0099’, title ‘My Neighbour Totoro’, description ‘Is a 1998 Japanese animated film by Hayao Miyazaki’, rental duration 14 days, and rental rate of RM8.</a:t>
            </a:r>
            <a:br>
              <a:rPr lang="en-US" sz="2000"/>
            </a:br>
            <a:endParaRPr sz="2000"/>
          </a:p>
        </p:txBody>
      </p:sp>
      <p:sp>
        <p:nvSpPr>
          <p:cNvPr id="575" name="Google Shape;575;p44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2-Oct-19</a:t>
            </a:r>
            <a:endParaRPr/>
          </a:p>
        </p:txBody>
      </p:sp>
      <p:sp>
        <p:nvSpPr>
          <p:cNvPr id="576" name="Google Shape;576;p44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577" name="Google Shape;577;p44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578" name="Google Shape;578;p44"/>
          <p:cNvSpPr/>
          <p:nvPr/>
        </p:nvSpPr>
        <p:spPr>
          <a:xfrm>
            <a:off x="628650" y="4591186"/>
            <a:ext cx="7886699" cy="1317354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FILM 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film_id, title, description, rental_duration, rental_rate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VALUES 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‘F_0099’, ‘My Neighbour Totoro’, ‘Is a 1998 Japanese animated film by Hayao Miyazaki’, 14, 8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579" name="Google Shape;579;p44"/>
          <p:cNvSpPr/>
          <p:nvPr/>
        </p:nvSpPr>
        <p:spPr>
          <a:xfrm>
            <a:off x="628650" y="3023427"/>
            <a:ext cx="7886699" cy="506277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store_id=‘ST_002’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580" name="Google Shape;580;p44"/>
          <p:cNvSpPr/>
          <p:nvPr/>
        </p:nvSpPr>
        <p:spPr>
          <a:xfrm>
            <a:off x="628649" y="2013675"/>
            <a:ext cx="7886699" cy="506277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title,</a:t>
            </a:r>
            <a:r>
              <a:rPr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rental_duration,</a:t>
            </a:r>
            <a:r>
              <a:rPr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rental_rate</a:t>
            </a:r>
            <a:r>
              <a:rPr lang="en-US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FILM</a:t>
            </a: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Resource (HR) schema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the HR records, each employee has an identification number, email address, job identification code, salary, and manager. Some employees earn commissions in addition to their salary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company also tracks information about jobs within the organization. Each job has an identification code, job title, and a minimum and maximum salary range for the job. Some employees have been with the company for a long time and have held different positions within the company. When an employee resigns, the duration the employee was working for, the job identification number, and the department are recorded.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24" name="Google Shape;124;p5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Resource (HR) schema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sample company is regionally diverse, so it tracks the locations of its warehouses and departments. Each employee is assigned to a department, and each department is identified by a unique department number or short name. Each department is associated with one location, and each location has a full address that includes the street name, postal code, city, state or province, and the country code.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places where the departments and warehouses are located, the company records details such as the country name, currency symbol, currency name, and the region where the country is located geographically.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33" name="Google Shape;133;p6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INTO … VALUES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Purpose: To </a:t>
            </a:r>
            <a:r>
              <a:rPr lang="en-US" sz="2400" b="1">
                <a:solidFill>
                  <a:srgbClr val="0070C0"/>
                </a:solidFill>
              </a:rPr>
              <a:t>insert a row of data </a:t>
            </a:r>
            <a:r>
              <a:rPr lang="en-US" sz="2400"/>
              <a:t>into a table.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Syntax: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Example: Insert a new row into table Department: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43" name="Google Shape;143;p7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571500" y="2600088"/>
            <a:ext cx="8001000" cy="779699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tableName </a:t>
            </a:r>
            <a:r>
              <a:rPr lang="en-US" sz="1800" b="0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column1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column2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column3</a:t>
            </a:r>
            <a:r>
              <a:rPr lang="en-US" sz="1800" b="0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value3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571500" y="3911600"/>
            <a:ext cx="8001000" cy="779699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70,’Public Relations’,100,70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571500" y="5096230"/>
            <a:ext cx="8001000" cy="998537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 </a:t>
            </a:r>
            <a:r>
              <a:rPr lang="en-US" sz="1800">
                <a:solidFill>
                  <a:srgbClr val="E2A22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department_id, department_name, manager_id, location_id</a:t>
            </a:r>
            <a:r>
              <a:rPr lang="en-US" sz="1800">
                <a:solidFill>
                  <a:srgbClr val="E2A22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70,’Public Relations’,100,70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3708400" y="4725253"/>
            <a:ext cx="863600" cy="33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3575050" y="6130252"/>
            <a:ext cx="4997450" cy="333487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Use single quote (‘) for string / character data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Inserting rows with </a:t>
            </a:r>
            <a:r>
              <a:rPr lang="en-US">
                <a:solidFill>
                  <a:srgbClr val="0070C0"/>
                </a:solidFill>
              </a:rPr>
              <a:t>NULL</a:t>
            </a:r>
            <a:r>
              <a:rPr lang="en-US"/>
              <a:t> values</a:t>
            </a: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Implicit method: Omit the column from the column list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Explicit method: Specify the NULL keyword in the VALUES clause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514350" y="2246350"/>
            <a:ext cx="8001000" cy="998537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 </a:t>
            </a:r>
            <a:r>
              <a:rPr lang="en-US" sz="1800">
                <a:solidFill>
                  <a:srgbClr val="E2A22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department_id, department_name</a:t>
            </a:r>
            <a:r>
              <a:rPr lang="en-US" sz="1800">
                <a:solidFill>
                  <a:srgbClr val="E2A22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30, ‘Purchasing’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514350" y="4328338"/>
            <a:ext cx="8001000" cy="998537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 </a:t>
            </a:r>
            <a:r>
              <a:rPr lang="en-US" sz="1800">
                <a:solidFill>
                  <a:srgbClr val="E2A22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department_id, department_name</a:t>
            </a:r>
            <a:r>
              <a:rPr lang="en-US" sz="1800">
                <a:solidFill>
                  <a:srgbClr val="E2A22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30, ‘Purchasing’, NULL, NULL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2" name="Google Shape;162;p8"/>
          <p:cNvGraphicFramePr/>
          <p:nvPr/>
        </p:nvGraphicFramePr>
        <p:xfrm>
          <a:off x="571500" y="548948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{8844015C-3031-4516-A52B-7C6ABEB3B49E}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department_id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department_name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manager_id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location_id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Purchasing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Attention: Inserting </a:t>
            </a:r>
            <a:r>
              <a:rPr lang="en-US">
                <a:solidFill>
                  <a:srgbClr val="0070C0"/>
                </a:solidFill>
              </a:rPr>
              <a:t>NULL</a:t>
            </a:r>
            <a:r>
              <a:rPr lang="en-US"/>
              <a:t> values</a:t>
            </a:r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 sure that you can use the </a:t>
            </a:r>
            <a:r>
              <a:rPr lang="en-US" b="1">
                <a:solidFill>
                  <a:srgbClr val="0070C0"/>
                </a:solidFill>
              </a:rPr>
              <a:t>NULL</a:t>
            </a:r>
            <a:r>
              <a:rPr lang="en-US"/>
              <a:t> value in the targeted column by verifying the NULL status with the </a:t>
            </a:r>
            <a:r>
              <a:rPr lang="en-US" b="1">
                <a:solidFill>
                  <a:srgbClr val="0070C0"/>
                </a:solidFill>
              </a:rPr>
              <a:t>DESCRIBE</a:t>
            </a:r>
            <a:r>
              <a:rPr lang="en-US"/>
              <a:t> command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69" name="Google Shape;169;p9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457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1-Oct-19</a:t>
            </a:r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sldNum" idx="12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ft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SCSD2523 Database - SQL DML Part I </a:t>
            </a:r>
            <a:endParaRPr/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r="21718"/>
          <a:stretch/>
        </p:blipFill>
        <p:spPr>
          <a:xfrm>
            <a:off x="913141" y="2746112"/>
            <a:ext cx="4073388" cy="13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140" y="4289686"/>
            <a:ext cx="4073388" cy="185582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/>
          <p:nvPr/>
        </p:nvSpPr>
        <p:spPr>
          <a:xfrm>
            <a:off x="5271018" y="3128653"/>
            <a:ext cx="2341890" cy="735075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of DESCRIBE in MySQL 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5271018" y="4776097"/>
            <a:ext cx="2341890" cy="735075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of DESCRIBE in Oracle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2840736" y="3264406"/>
            <a:ext cx="536448" cy="23178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2840736" y="3836390"/>
            <a:ext cx="536448" cy="23178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1859280" y="5084988"/>
            <a:ext cx="981456" cy="313899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1859280" y="5681747"/>
            <a:ext cx="981456" cy="313899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3292</Words>
  <Application>Microsoft Office PowerPoint</Application>
  <PresentationFormat>On-screen Show (4:3)</PresentationFormat>
  <Paragraphs>505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Courier New</vt:lpstr>
      <vt:lpstr>Office Theme</vt:lpstr>
      <vt:lpstr>SQL: Data Manipulation Language (DML) Part 1</vt:lpstr>
      <vt:lpstr>Learning Objective</vt:lpstr>
      <vt:lpstr>SQL Statements</vt:lpstr>
      <vt:lpstr>Writing SQL Statements</vt:lpstr>
      <vt:lpstr>Human Resource (HR) schema</vt:lpstr>
      <vt:lpstr>Human Resource (HR) schema</vt:lpstr>
      <vt:lpstr>INSERT INTO … VALUES</vt:lpstr>
      <vt:lpstr>Inserting rows with NULL values</vt:lpstr>
      <vt:lpstr>Attention: Inserting NULL values</vt:lpstr>
      <vt:lpstr>Attention: Inserting NULL values</vt:lpstr>
      <vt:lpstr>Attention: Inserting NULL values</vt:lpstr>
      <vt:lpstr>Attention: Inserting NULL values</vt:lpstr>
      <vt:lpstr>Recommendation: Inserting NULL values</vt:lpstr>
      <vt:lpstr>Inserting Special Values</vt:lpstr>
      <vt:lpstr>Inserting specific Date and Time</vt:lpstr>
      <vt:lpstr>INSERT INTO … SELECT</vt:lpstr>
      <vt:lpstr>UPDATE … SET</vt:lpstr>
      <vt:lpstr>Update Two Columns with a Subquery</vt:lpstr>
      <vt:lpstr>Update Two Columns with Subquery</vt:lpstr>
      <vt:lpstr>DELETE FROM</vt:lpstr>
      <vt:lpstr>SELECT … FROM</vt:lpstr>
      <vt:lpstr>SELECT … FROM</vt:lpstr>
      <vt:lpstr>SELECT … FROM</vt:lpstr>
      <vt:lpstr>INSERT INTO … SELECT</vt:lpstr>
      <vt:lpstr>Create new table by copying the structure of an existing table</vt:lpstr>
      <vt:lpstr>Create new table by copying the structure of an existing table (and data)</vt:lpstr>
      <vt:lpstr>SELECT…FROM…WHERE (1)</vt:lpstr>
      <vt:lpstr>SELECT…FROM…WHERE…BETWEEN…AND</vt:lpstr>
      <vt:lpstr>SELECT…FROM…WHERE…IN</vt:lpstr>
      <vt:lpstr>SELECT…FROM…WHERE…LIKE (1)</vt:lpstr>
      <vt:lpstr>SELECT…FROM…WHERE…LIKE (2)</vt:lpstr>
      <vt:lpstr>SELECT…FROM…WHERE…IS NULL</vt:lpstr>
      <vt:lpstr>SELECT…FROM…WHERE…IS NOT NULL</vt:lpstr>
      <vt:lpstr>SELECT…FROM…WHERE…AND</vt:lpstr>
      <vt:lpstr>SELECT…FROM…WHERE…OR</vt:lpstr>
      <vt:lpstr>NOT operator</vt:lpstr>
      <vt:lpstr>Rules of precedence</vt:lpstr>
      <vt:lpstr>Rules of Precedence</vt:lpstr>
      <vt:lpstr>DISTINCT (1)</vt:lpstr>
      <vt:lpstr>DISTINCT (2)</vt:lpstr>
      <vt:lpstr>DESCRIBE </vt:lpstr>
      <vt:lpstr>SUMMARY</vt:lpstr>
      <vt:lpstr>Simple Handwritten Exercise</vt:lpstr>
      <vt:lpstr>Simple Handwritten Exercise (Answer)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Data Manipulation Language (DML) Part 1</dc:title>
  <dc:creator>acidfed</dc:creator>
  <cp:lastModifiedBy>HASLINA BINTI HASHIM</cp:lastModifiedBy>
  <cp:revision>1</cp:revision>
  <dcterms:created xsi:type="dcterms:W3CDTF">2019-01-07T08:53:08Z</dcterms:created>
  <dcterms:modified xsi:type="dcterms:W3CDTF">2021-10-19T04:08:13Z</dcterms:modified>
</cp:coreProperties>
</file>