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472C4"/>
    <a:srgbClr val="FFFFCC"/>
    <a:srgbClr val="830E3E"/>
    <a:srgbClr val="FFC000"/>
    <a:srgbClr val="E2A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01B227-C5DD-42A9-885A-868F9890B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FA1B-0D92-44F8-9D7E-4D924C2E87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CB005FD-FC8B-4FF4-955B-7EA50B8B0663}" type="datetimeFigureOut">
              <a:rPr lang="en-MY"/>
              <a:pPr>
                <a:defRPr/>
              </a:pPr>
              <a:t>9/11/2019</a:t>
            </a:fld>
            <a:endParaRPr lang="en-MY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26FF30-1EDB-4B9A-9004-59CE60D11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8D1CDA5-0683-4ACB-BE1F-D5412D570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5E67-C759-4F49-A274-211144B76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6AEF6-2055-4B1F-9EC0-AB730726B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7D76A01-9653-4E88-A0A9-E9EA91B8AD2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000" b="1">
                <a:solidFill>
                  <a:srgbClr val="830E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DD27-DA1F-487E-817E-399ACBA0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D98F-4FF1-4E31-BF13-0F3B8624999A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98ED-FDF2-4B39-88F6-5187562E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87A3-A2D5-4F63-A954-9D3C224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02A6F-F68E-42AE-AE2F-753F71817D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624F-2133-4FB1-B246-F7DD5614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7011A-8400-4447-BA69-00D51957148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AE3E-155E-400D-B4B7-8FFF061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SCSD2523 Database - SQL:DML Part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1D4B-D698-4153-91A5-0E69E808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142B-9149-44AD-9D92-D86EB0C2B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5F60-B9B9-4574-A727-7CC1432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4E7E-A563-40E9-A633-5F854D6CBDA2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E341-8449-4B72-8E7D-BD25BECD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SCSD2523 Database - SQL:DML Part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0A1B-1C21-4568-93F0-80A76170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1EE60-E854-4E7C-BF7C-54A65C2A0E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49C5-03BF-4162-AE89-C5DF2DF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A835-549D-4400-A0B5-AFCBD902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EF2DB-3D68-4EFF-B92B-90C34555B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AE1058-8EE2-49BA-A59A-9752C21F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0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C453-5DCC-4FDD-93D6-46B4D94E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4EB82-6D9A-4472-B2CA-F7C9C4288566}" type="datetime1">
              <a:rPr lang="en-US" smtClean="0"/>
              <a:t>09-Nov-19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2C87-880B-4005-94A7-87592F5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D5586-745C-4D1D-AC0D-50A29C310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1A77CA-9506-4B5A-8B71-48B482725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E1E2D5-E474-4176-BC16-12C1A0EA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7B1E9-58C3-422C-A00D-D78FCF4B778A}" type="datetime1">
              <a:rPr lang="en-US" smtClean="0"/>
              <a:t>09-Nov-19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5D20D-E09B-4B2B-B71A-50B1C40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69A2C-1C93-4A5E-AA86-D928C00BC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982DBB-C883-4892-88FA-FA17BDF21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3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F86404-7EB6-43E2-9ED0-4D6E5432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D7B9-702D-41DC-8AB3-7068DBBE3785}" type="datetime1">
              <a:rPr lang="en-US" smtClean="0"/>
              <a:t>09-Nov-19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C459ED-8DD4-4C80-9E30-C282075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7D458-EF61-4B7E-AFE9-875D2476F5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33EB583-3B05-4690-8EC8-104C8F2072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385378-D36F-4CA0-B4E6-0D64D90D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34EDA-8EDB-405D-98E3-7FBD1663B1FA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FA8B4B-8553-4B63-A1A5-CDBF9C54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5FEE-A042-4E46-858D-E255F286AF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E98A5D-D61A-455C-85B5-17072AFF2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1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FC7E19-8E31-44CA-A200-4706B3B8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20C5D-8FE0-45EC-B2E6-AA27E9681B7D}" type="datetime1">
              <a:rPr lang="en-US" smtClean="0"/>
              <a:t>09-Nov-19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86ACD4-7958-4067-B2A3-63A41876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2C836-3674-4059-90D2-D86E3DE58A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4349-B572-475D-A87F-4CB822C2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2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77D0C8-CD7E-45CC-BA3B-147E6C76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AA7D-40BC-45B4-A4AA-2E579790540F}" type="datetime1">
              <a:rPr lang="en-US" smtClean="0"/>
              <a:t>09-Nov-19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846B8B-EA1E-46B5-B006-BB938D77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6BA56-7896-42D5-8307-DADE9CA668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713F4E-4145-476F-B9CD-97976D749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9B96D3-6585-48A0-ACA3-05D1D32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CE05-1289-4A5B-812D-7100AB5B2020}" type="datetime1">
              <a:rPr lang="en-US" smtClean="0"/>
              <a:t>09-Nov-19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C74A05-5B6F-4412-9E03-E3B6C2B9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12DB0-978D-4D16-877F-1B531896CD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0B067D8-7D56-493C-B98A-37A7F11F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D3998E24-2500-4EE8-8DF6-49EE2D074E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C80267F-A92A-4204-B744-CC62DD797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96B58B4-B809-42E1-BAFB-FC8242078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D9BC-4A37-40FD-9C1F-03BD4BB2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D37FB72-CF5B-4B24-85C1-8D56D5C546A2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B9F2-66D7-4B3C-B584-01E90ABDD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4EFB-7E5F-491F-AC54-4A69FD602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378DD1A9-E041-452A-A8AB-5B84301EF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830E3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89861A8-3AE3-4E57-96FA-A873E9ECC5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MY" altLang="en-US" sz="3200" dirty="0"/>
              <a:t>SQL: DML (Part 2)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5F7B744B-CD24-4AA1-9632-D58B9C0122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MY" altLang="en-US" dirty="0"/>
              <a:t>SCSD2523 Database</a:t>
            </a:r>
          </a:p>
          <a:p>
            <a:pPr eaLnBrk="1" hangingPunct="1"/>
            <a:r>
              <a:rPr lang="en-MY" altLang="en-US" dirty="0"/>
              <a:t>Semester 1 2019/2020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DF00-6604-4DB6-AD9E-C1D0A8B1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Simple Join / Traditional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D36B-C750-4876-8059-55C34227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3:</a:t>
            </a:r>
          </a:p>
          <a:p>
            <a:r>
              <a:rPr lang="en-US" dirty="0"/>
              <a:t>List all employee id, first name, last name, department id and department name.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3690-C4A0-49A1-9D45-56537B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CECFE-3699-418D-9665-2ED6FADC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5EA0-6A9F-4493-8600-83274CB1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96016-3278-4FC0-9400-1172764CFC80}"/>
              </a:ext>
            </a:extLst>
          </p:cNvPr>
          <p:cNvSpPr txBox="1"/>
          <p:nvPr/>
        </p:nvSpPr>
        <p:spPr>
          <a:xfrm>
            <a:off x="836840" y="2984803"/>
            <a:ext cx="7886700" cy="7386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department_id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employees, departments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96C4E-3410-4543-A31D-4985D69A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0" y="4050124"/>
            <a:ext cx="3906913" cy="1199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6181FD-7A6B-4B4A-A422-E0A035E1BC1C}"/>
              </a:ext>
            </a:extLst>
          </p:cNvPr>
          <p:cNvSpPr/>
          <p:nvPr/>
        </p:nvSpPr>
        <p:spPr>
          <a:xfrm>
            <a:off x="4047444" y="5457149"/>
            <a:ext cx="458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Lucida Sans Unicode" panose="020B0602030504020204" pitchFamily="34" charset="0"/>
              </a:rPr>
              <a:t>Why error occur?</a:t>
            </a:r>
          </a:p>
          <a:p>
            <a:r>
              <a:rPr lang="en-US" dirty="0">
                <a:solidFill>
                  <a:srgbClr val="FF0000"/>
                </a:solidFill>
                <a:latin typeface="Lucida Sans Unicode" panose="020B0602030504020204" pitchFamily="34" charset="0"/>
              </a:rPr>
              <a:t>How to correct the error?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349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DF00-6604-4DB6-AD9E-C1D0A8B1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Simple Join / Traditional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D36B-C750-4876-8059-55C34227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3:</a:t>
            </a:r>
          </a:p>
          <a:p>
            <a:r>
              <a:rPr lang="en-US" dirty="0"/>
              <a:t>List all employee id, first name, last name, department id and department name.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3690-C4A0-49A1-9D45-56537B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CECFE-3699-418D-9665-2ED6FADC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5EA0-6A9F-4493-8600-83274CB1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96016-3278-4FC0-9400-1172764CFC80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</a:t>
            </a:r>
            <a:r>
              <a:rPr lang="en-MY" sz="1400" dirty="0" err="1">
                <a:solidFill>
                  <a:srgbClr val="C00000"/>
                </a:solidFill>
                <a:highlight>
                  <a:srgbClr val="00FFFF"/>
                </a:highlight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employee.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department_id</a:t>
            </a:r>
            <a:endParaRPr lang="en-MY" sz="1400" dirty="0">
              <a:solidFill>
                <a:srgbClr val="C00000"/>
              </a:solidFill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employees, departments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F91CD-2AF6-44F7-A61B-1AEB3B2EFCC0}"/>
              </a:ext>
            </a:extLst>
          </p:cNvPr>
          <p:cNvSpPr/>
          <p:nvPr/>
        </p:nvSpPr>
        <p:spPr>
          <a:xfrm>
            <a:off x="5608861" y="4198967"/>
            <a:ext cx="3241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To solve the ambiguous column</a:t>
            </a:r>
          </a:p>
          <a:p>
            <a:r>
              <a:rPr lang="en-US" dirty="0">
                <a:solidFill>
                  <a:srgbClr val="000000"/>
                </a:solidFill>
              </a:rPr>
              <a:t>issue, use </a:t>
            </a:r>
            <a:r>
              <a:rPr lang="en-US" b="1" dirty="0">
                <a:solidFill>
                  <a:srgbClr val="C00000"/>
                </a:solidFill>
              </a:rPr>
              <a:t>Table prefix </a:t>
            </a:r>
            <a:r>
              <a:rPr lang="en-US" dirty="0">
                <a:solidFill>
                  <a:srgbClr val="000000"/>
                </a:solidFill>
              </a:rPr>
              <a:t>to correct the error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5AEBDA-7A06-43B4-8EF0-415CE779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" y="4106571"/>
            <a:ext cx="4917442" cy="20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1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DD5C-32BC-48B3-B552-95F86161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Joining Tables Using SQL:1999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9BA7-3A2B-4D86-95E4-CE0159B7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613581"/>
            <a:ext cx="7886700" cy="4530725"/>
          </a:xfrm>
        </p:spPr>
        <p:txBody>
          <a:bodyPr/>
          <a:lstStyle/>
          <a:p>
            <a:r>
              <a:rPr lang="en-US" dirty="0"/>
              <a:t>Use a join to query data from more than one table: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CD54-F05C-4339-B403-A6C6A1C4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EC5D5-A723-4958-A90E-86B0075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31CF8-8692-4FAD-B15A-0B620F57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FBBC6-0B00-425C-85AA-5CCB5CEF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4" y="2128325"/>
            <a:ext cx="7413171" cy="280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15287-4317-4198-8D3F-5C71655AF47C}"/>
              </a:ext>
            </a:extLst>
          </p:cNvPr>
          <p:cNvSpPr txBox="1"/>
          <p:nvPr/>
        </p:nvSpPr>
        <p:spPr>
          <a:xfrm>
            <a:off x="6899105" y="4984515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[ ] = optional</a:t>
            </a:r>
          </a:p>
        </p:txBody>
      </p:sp>
    </p:spTree>
    <p:extLst>
      <p:ext uri="{BB962C8B-B14F-4D97-AF65-F5344CB8AC3E}">
        <p14:creationId xmlns:p14="http://schemas.microsoft.com/office/powerpoint/2010/main" val="100682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8D81-F141-447E-8B78-971398C3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Equijoins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2AB4-9518-414B-820A-0775869F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That is where a column (or multiple columns) in two or more tables match</a:t>
            </a:r>
          </a:p>
          <a:p>
            <a:r>
              <a:rPr lang="en-MY" dirty="0"/>
              <a:t>Can write using:</a:t>
            </a:r>
          </a:p>
          <a:p>
            <a:pPr lvl="1"/>
            <a:r>
              <a:rPr lang="en-MY" dirty="0"/>
              <a:t>Simple join:</a:t>
            </a:r>
          </a:p>
          <a:p>
            <a:pPr lvl="2"/>
            <a:r>
              <a:rPr lang="en-MY" b="1" dirty="0">
                <a:solidFill>
                  <a:srgbClr val="4472C4"/>
                </a:solidFill>
              </a:rPr>
              <a:t>SELECT…FROM…WHERE</a:t>
            </a:r>
          </a:p>
          <a:p>
            <a:pPr lvl="1"/>
            <a:r>
              <a:rPr lang="en-MY" dirty="0"/>
              <a:t>ANSI syntax:</a:t>
            </a:r>
          </a:p>
          <a:p>
            <a:pPr lvl="2"/>
            <a:r>
              <a:rPr lang="en-MY" b="1" dirty="0">
                <a:solidFill>
                  <a:srgbClr val="4472C4"/>
                </a:solidFill>
              </a:rPr>
              <a:t>NATURAL JOIN</a:t>
            </a:r>
          </a:p>
          <a:p>
            <a:pPr lvl="2"/>
            <a:r>
              <a:rPr lang="en-MY" b="1" dirty="0">
                <a:solidFill>
                  <a:srgbClr val="4472C4"/>
                </a:solidFill>
              </a:rPr>
              <a:t>JOIN…USING</a:t>
            </a:r>
          </a:p>
          <a:p>
            <a:pPr lvl="2"/>
            <a:r>
              <a:rPr lang="en-MY" b="1" dirty="0">
                <a:solidFill>
                  <a:srgbClr val="4472C4"/>
                </a:solidFill>
              </a:rPr>
              <a:t>JOIN…ON</a:t>
            </a:r>
          </a:p>
          <a:p>
            <a:pPr lvl="2"/>
            <a:r>
              <a:rPr lang="en-MY" b="1" dirty="0">
                <a:solidFill>
                  <a:srgbClr val="4472C4"/>
                </a:solidFill>
              </a:rPr>
              <a:t>INNER JOIN…ON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18A8-188B-44D3-B2B9-E92FE3A0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E83A7-8F4C-4C84-BAB6-0ECCEF90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8585B-B121-4AB6-945C-DA431A7E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2B5F1-C0CB-43A2-B075-02AAC8E6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94" y="2680913"/>
            <a:ext cx="3540784" cy="24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1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683A-BE6C-475D-BF47-0C69C737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NATURAL JOIN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9B40-5FF7-4048-828B-7EC04129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472C4"/>
                </a:solidFill>
              </a:rPr>
              <a:t>NATURAL JOIN </a:t>
            </a:r>
            <a:r>
              <a:rPr lang="en-US" dirty="0"/>
              <a:t>clause is based on all columns in the two tables that have the </a:t>
            </a:r>
            <a:r>
              <a:rPr lang="en-US" b="1" dirty="0"/>
              <a:t>same name</a:t>
            </a:r>
            <a:r>
              <a:rPr lang="en-US" dirty="0"/>
              <a:t>.</a:t>
            </a:r>
          </a:p>
          <a:p>
            <a:r>
              <a:rPr lang="en-US" dirty="0"/>
              <a:t>It selects rows from the two tables that have </a:t>
            </a:r>
            <a:r>
              <a:rPr lang="en-US" b="1" dirty="0"/>
              <a:t>equal values </a:t>
            </a:r>
            <a:r>
              <a:rPr lang="en-US" dirty="0"/>
              <a:t>in all matched columns.</a:t>
            </a:r>
          </a:p>
          <a:p>
            <a:r>
              <a:rPr lang="en-US" dirty="0"/>
              <a:t>If the columns having the same names have different data types, an error is returned.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1A3A-1DEA-45AF-A3D8-0690BCF4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A6442-2881-41A0-9C0E-AB5B54A4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F0AC-C9C0-48E5-A7C8-DD575BCEF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390A-D182-4EDA-BBBF-D516235E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NATURAL JOIN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A5CE-9CB1-4F52-AB7F-2A8CD6C1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2:</a:t>
            </a:r>
          </a:p>
          <a:p>
            <a:r>
              <a:rPr lang="en-US" dirty="0"/>
              <a:t>List all employees id, first name, last name and department name.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E254-CEFD-4211-B9FF-C84B7F87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29BA5-81C3-49EE-AEE5-783C3E10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E67D-2FFF-44BC-8EF0-EC67BB94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53DB4-2C48-492E-9C86-52FCA8943D5F}"/>
              </a:ext>
            </a:extLst>
          </p:cNvPr>
          <p:cNvSpPr txBox="1"/>
          <p:nvPr/>
        </p:nvSpPr>
        <p:spPr>
          <a:xfrm>
            <a:off x="951139" y="3001780"/>
            <a:ext cx="7241721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</a:t>
            </a:r>
          </a:p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NATURAL JOIN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departments;</a:t>
            </a:r>
            <a:endParaRPr lang="en-MY" sz="16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78E45-3912-4CCD-B417-1576413A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3" y="3969119"/>
            <a:ext cx="4052942" cy="23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5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F7E-DA02-4ED6-A528-060D8EED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NATURAL JOIN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A7B5-A71C-4743-8302-695BE27E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3:</a:t>
            </a:r>
          </a:p>
          <a:p>
            <a:r>
              <a:rPr lang="en-US" dirty="0"/>
              <a:t>List all employee id, first name, last name, department id and department name.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3D03-CDE6-4C20-8C37-366E1A24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B8F5B-CC4D-48C8-A2B2-6AE374C1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79A5-DB69-43FB-9BBA-976EF7FA4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480CF-FD1D-49BE-9B10-8EC4F897EED3}"/>
              </a:ext>
            </a:extLst>
          </p:cNvPr>
          <p:cNvSpPr txBox="1"/>
          <p:nvPr/>
        </p:nvSpPr>
        <p:spPr>
          <a:xfrm>
            <a:off x="836840" y="2984803"/>
            <a:ext cx="7886700" cy="7386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department_id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NATURAL 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E8BCC-71F1-4079-ADBA-C2A9AC91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09" y="3859992"/>
            <a:ext cx="4845182" cy="22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F7E-DA02-4ED6-A528-060D8EED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A7B5-A71C-4743-8302-695BE27E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4:</a:t>
            </a:r>
          </a:p>
          <a:p>
            <a:r>
              <a:rPr lang="en-US" dirty="0"/>
              <a:t>List all employee id, first name, last name, department name and department location id.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3D03-CDE6-4C20-8C37-366E1A24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B8F5B-CC4D-48C8-A2B2-6AE374C1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79A5-DB69-43FB-9BBA-976EF7FA4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480CF-FD1D-49BE-9B10-8EC4F897EED3}"/>
              </a:ext>
            </a:extLst>
          </p:cNvPr>
          <p:cNvSpPr txBox="1"/>
          <p:nvPr/>
        </p:nvSpPr>
        <p:spPr>
          <a:xfrm>
            <a:off x="836840" y="2984803"/>
            <a:ext cx="7886700" cy="7386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location_id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NATURAL 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3DB80F-9538-4745-AEEE-B2A58D63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74" y="3859992"/>
            <a:ext cx="4661252" cy="21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5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F7E-DA02-4ED6-A528-060D8EED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A7B5-A71C-4743-8302-695BE27E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36" y="1642912"/>
            <a:ext cx="7886700" cy="4530725"/>
          </a:xfrm>
        </p:spPr>
        <p:txBody>
          <a:bodyPr/>
          <a:lstStyle/>
          <a:p>
            <a:pPr marL="0" indent="0">
              <a:buNone/>
            </a:pPr>
            <a:r>
              <a:rPr lang="en-MY" b="1" dirty="0"/>
              <a:t>Query 4b:</a:t>
            </a:r>
          </a:p>
          <a:p>
            <a:r>
              <a:rPr lang="en-US" dirty="0"/>
              <a:t>List all employee id, first name, last name, department name and city.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3D03-CDE6-4C20-8C37-366E1A24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B8F5B-CC4D-48C8-A2B2-6AE374C1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79A5-DB69-43FB-9BBA-976EF7FA4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480CF-FD1D-49BE-9B10-8EC4F897EED3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city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NATURAL 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NATURAL JOIN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locations;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FC81C-7CB5-404E-B501-CE685B6A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4075435"/>
            <a:ext cx="4835549" cy="20598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EC12F5-5755-46C2-8B47-9E8AD4899255}"/>
              </a:ext>
            </a:extLst>
          </p:cNvPr>
          <p:cNvSpPr/>
          <p:nvPr/>
        </p:nvSpPr>
        <p:spPr>
          <a:xfrm>
            <a:off x="6984581" y="4001259"/>
            <a:ext cx="20688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Natural join with multiple tables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3060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2486-414D-48C7-83BF-D599A190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4472C4"/>
                </a:solidFill>
              </a:rPr>
              <a:t>JOIN…USING </a:t>
            </a:r>
            <a:r>
              <a:rPr lang="en-MY" dirty="0"/>
              <a:t>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21CC-59A0-40C6-A2CD-C0C237C9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several columns have the same names but the data types do not match, use the </a:t>
            </a:r>
            <a:r>
              <a:rPr lang="en-US" b="1" dirty="0">
                <a:solidFill>
                  <a:srgbClr val="4472C4"/>
                </a:solidFill>
              </a:rPr>
              <a:t>USING</a:t>
            </a:r>
            <a:r>
              <a:rPr lang="en-US" dirty="0"/>
              <a:t> clause to </a:t>
            </a:r>
            <a:r>
              <a:rPr lang="en-US" dirty="0">
                <a:solidFill>
                  <a:srgbClr val="C00000"/>
                </a:solidFill>
              </a:rPr>
              <a:t>specify the columns </a:t>
            </a:r>
            <a:r>
              <a:rPr lang="en-US" dirty="0"/>
              <a:t>for the equijoin.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4472C4"/>
                </a:solidFill>
              </a:rPr>
              <a:t>USING</a:t>
            </a:r>
            <a:r>
              <a:rPr lang="en-US" dirty="0"/>
              <a:t> clause to </a:t>
            </a:r>
            <a:r>
              <a:rPr lang="en-US" dirty="0">
                <a:solidFill>
                  <a:srgbClr val="C00000"/>
                </a:solidFill>
              </a:rPr>
              <a:t>match only one column </a:t>
            </a:r>
            <a:r>
              <a:rPr lang="en-US" dirty="0"/>
              <a:t>when more than one column matches.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0675-8022-4E2A-B8E8-305B859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ECF66-0EB3-4588-8077-668850E6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D56C9-1468-4CA7-9DD4-9843555CE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1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2D7C-6AE9-4223-ACD5-0FF559D9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6595-E448-444E-A2E8-6920B4F7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topic, students will be able to construct SQL statements for data manipulations with multiple tables</a:t>
            </a:r>
          </a:p>
          <a:p>
            <a:pPr lvl="1"/>
            <a:r>
              <a:rPr lang="en-US" dirty="0"/>
              <a:t>Subqueries</a:t>
            </a:r>
          </a:p>
          <a:p>
            <a:pPr lvl="1"/>
            <a:r>
              <a:rPr lang="en-US" dirty="0"/>
              <a:t>Simple Join</a:t>
            </a:r>
          </a:p>
          <a:p>
            <a:pPr lvl="1"/>
            <a:r>
              <a:rPr lang="en-US" dirty="0"/>
              <a:t>Equijoin: </a:t>
            </a:r>
          </a:p>
          <a:p>
            <a:pPr lvl="2"/>
            <a:r>
              <a:rPr lang="en-US" dirty="0"/>
              <a:t>NATURAL JOIN;  </a:t>
            </a:r>
          </a:p>
          <a:p>
            <a:pPr lvl="2"/>
            <a:r>
              <a:rPr lang="en-US" dirty="0"/>
              <a:t>JOIN … ON;  </a:t>
            </a:r>
          </a:p>
          <a:p>
            <a:pPr lvl="2"/>
            <a:r>
              <a:rPr lang="en-US" dirty="0"/>
              <a:t>INNER JOIN ON</a:t>
            </a:r>
          </a:p>
          <a:p>
            <a:pPr lvl="1"/>
            <a:r>
              <a:rPr lang="en-US" dirty="0"/>
              <a:t>Outer join:</a:t>
            </a:r>
          </a:p>
          <a:p>
            <a:pPr lvl="2"/>
            <a:r>
              <a:rPr lang="en-US" dirty="0"/>
              <a:t>LEFT OUTER JOIN; </a:t>
            </a:r>
          </a:p>
          <a:p>
            <a:pPr lvl="2"/>
            <a:r>
              <a:rPr lang="en-US" dirty="0"/>
              <a:t>RIGHT OUTER JOIN;  </a:t>
            </a:r>
          </a:p>
          <a:p>
            <a:pPr lvl="2"/>
            <a:r>
              <a:rPr lang="en-US" dirty="0"/>
              <a:t>FULL OUTER JOIN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AEA0-A597-4B84-AA46-E9DBE853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ED550E-39EF-43AA-9B7E-B4747ED1B59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C0544-3C57-406C-875F-67E03240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B3EBB-6E5B-4CD9-810C-21FEC92E1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0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443-CF69-4479-BBA3-228EBF6B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4472C4"/>
                </a:solidFill>
              </a:rPr>
              <a:t>JOIN…USING </a:t>
            </a:r>
            <a:r>
              <a:rPr lang="en-MY" dirty="0"/>
              <a:t>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CB32-849A-44E7-8B77-4BF0D492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3:</a:t>
            </a:r>
          </a:p>
          <a:p>
            <a:r>
              <a:rPr lang="en-US" dirty="0"/>
              <a:t>List all employee id, first name, last name, department id and department name.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F4D4-996D-44E1-8859-80DF8057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7B560-2853-4112-8210-D13C3430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37F0-3160-4151-8338-64416874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1BEC-9EF6-414F-AF95-B7D95526029C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department_id, department_name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USING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(department_id);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1D700-31F0-461C-8AFA-D59FCA1A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99" y="4052582"/>
            <a:ext cx="4831514" cy="21243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D00773-1C07-4367-ABCE-DDC94130EA1B}"/>
              </a:ext>
            </a:extLst>
          </p:cNvPr>
          <p:cNvSpPr/>
          <p:nvPr/>
        </p:nvSpPr>
        <p:spPr>
          <a:xfrm>
            <a:off x="178282" y="4052582"/>
            <a:ext cx="1832327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Join based on the </a:t>
            </a:r>
            <a:r>
              <a:rPr lang="en-US" b="1" dirty="0">
                <a:solidFill>
                  <a:srgbClr val="000000"/>
                </a:solidFill>
              </a:rPr>
              <a:t>department_id </a:t>
            </a:r>
            <a:r>
              <a:rPr lang="en-US" dirty="0">
                <a:solidFill>
                  <a:srgbClr val="000000"/>
                </a:solidFill>
              </a:rPr>
              <a:t>attribute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796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E25A-A7AD-4C99-8CED-B2EC82E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JOIN…ON </a:t>
            </a:r>
            <a:r>
              <a:rPr lang="en-MY" dirty="0"/>
              <a:t>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AA4A-EE0C-4674-8233-C886C0D5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472C4"/>
                </a:solidFill>
              </a:rPr>
              <a:t>JOIN</a:t>
            </a:r>
            <a:r>
              <a:rPr lang="en-US" dirty="0"/>
              <a:t> condition for the </a:t>
            </a:r>
            <a:r>
              <a:rPr lang="en-US" b="1" dirty="0">
                <a:solidFill>
                  <a:srgbClr val="4472C4"/>
                </a:solidFill>
              </a:rPr>
              <a:t>NATURAL JOIN </a:t>
            </a:r>
            <a:r>
              <a:rPr lang="en-US" dirty="0"/>
              <a:t>is basically an equijoin of all columns with the same name.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4472C4"/>
                </a:solidFill>
              </a:rPr>
              <a:t>ON</a:t>
            </a:r>
            <a:r>
              <a:rPr lang="en-US" dirty="0"/>
              <a:t> clause to specify </a:t>
            </a:r>
            <a:r>
              <a:rPr lang="en-US" dirty="0">
                <a:solidFill>
                  <a:srgbClr val="C00000"/>
                </a:solidFill>
              </a:rPr>
              <a:t>arbitrary conditions </a:t>
            </a:r>
            <a:r>
              <a:rPr lang="en-US" dirty="0"/>
              <a:t>or specify columns to join.</a:t>
            </a:r>
          </a:p>
          <a:p>
            <a:r>
              <a:rPr lang="en-US" dirty="0"/>
              <a:t>The join condition is separated from other search conditions.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472C4"/>
                </a:solidFill>
              </a:rPr>
              <a:t>ON</a:t>
            </a:r>
            <a:r>
              <a:rPr lang="en-US" dirty="0"/>
              <a:t> clause makes code easy to understand.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ED51-2E26-4B25-BF28-F78FE2B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13396-833F-43C6-B00E-12CB4D3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37CD-2CEB-4403-9B24-FD6249E49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2385-7F32-4EE9-9212-6F827020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JOIN…ON </a:t>
            </a:r>
            <a:r>
              <a:rPr lang="en-MY" dirty="0"/>
              <a:t>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19ED-6762-4DCF-BEB3-30ABC94B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3:</a:t>
            </a:r>
          </a:p>
          <a:p>
            <a:r>
              <a:rPr lang="en-US" dirty="0"/>
              <a:t>List all employee id, first name, last name, department id and department name.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4559-88EA-4F40-BC8E-ADAE6264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48AF-8AEC-42DB-B8A5-921D25C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06A75-D1C8-45FC-9250-98A353582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F89E3-6197-4D08-B7FC-4CDB545DFF5B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department_id, department_name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56998-4719-467A-B5EA-BA7D3717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07" y="4075435"/>
            <a:ext cx="4779539" cy="21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CF5F-DFE5-4102-9BC2-EF1191DF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JOIN…ON </a:t>
            </a:r>
            <a:r>
              <a:rPr lang="en-MY" dirty="0"/>
              <a:t>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2C63-D75B-4FEC-BB46-B046C294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4:</a:t>
            </a:r>
          </a:p>
          <a:p>
            <a:r>
              <a:rPr lang="en-US" dirty="0"/>
              <a:t>List all employee id, first name, last name, department name and department location id.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1717-3022-4B99-BF9D-7FC2F71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F56FA-E637-40D2-AA79-C02096EA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9DCC-5031-4052-B355-B9A366029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86FD5-CFD0-4926-A9A2-0CF744E0EA4B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location_id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JOIN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departments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DDC34-C301-43A0-B294-DBB3BF71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73" y="4075435"/>
            <a:ext cx="4548484" cy="21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9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2C45-C499-4532-88E8-97677B9D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JOIN…ON </a:t>
            </a:r>
            <a:r>
              <a:rPr lang="en-MY" dirty="0"/>
              <a:t>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FB57-C014-4679-82A0-DAE0C4B9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4b:</a:t>
            </a:r>
          </a:p>
          <a:p>
            <a:r>
              <a:rPr lang="en-US" dirty="0"/>
              <a:t>List all employee id, first name, last name, department name and city.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2547-9F2F-4C24-B95E-2721D941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5996B-D16B-499C-B934-D1F03987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5B4BB-905D-43E0-8B74-E3790B677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C84B8-D955-4BBB-B8FE-C9A34F1738F9}"/>
              </a:ext>
            </a:extLst>
          </p:cNvPr>
          <p:cNvSpPr txBox="1"/>
          <p:nvPr/>
        </p:nvSpPr>
        <p:spPr>
          <a:xfrm>
            <a:off x="836840" y="2984803"/>
            <a:ext cx="7886700" cy="138499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city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 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 d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d.department_id</a:t>
            </a:r>
            <a:endParaRPr lang="en-MY" sz="1400" dirty="0">
              <a:solidFill>
                <a:srgbClr val="C00000"/>
              </a:solidFill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JOIN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locations l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d.location_id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l.location_id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293389-90E6-4380-A338-218108E1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56" y="4453369"/>
            <a:ext cx="4417088" cy="1881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6F62C4-EEEA-4F3F-A9A0-8E808A5A3103}"/>
              </a:ext>
            </a:extLst>
          </p:cNvPr>
          <p:cNvSpPr/>
          <p:nvPr/>
        </p:nvSpPr>
        <p:spPr>
          <a:xfrm>
            <a:off x="322939" y="4506323"/>
            <a:ext cx="1832327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Using </a:t>
            </a:r>
            <a:r>
              <a:rPr lang="en-US" b="1" dirty="0">
                <a:solidFill>
                  <a:srgbClr val="0070C0"/>
                </a:solidFill>
              </a:rPr>
              <a:t>JOIN…ON </a:t>
            </a:r>
            <a:r>
              <a:rPr lang="en-US" dirty="0">
                <a:solidFill>
                  <a:srgbClr val="000000"/>
                </a:solidFill>
              </a:rPr>
              <a:t>with multiple tables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05892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A6A2-31E6-4982-815A-EE562FC4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Additional Conditions to a Join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EC18-5575-44CD-AC32-D9924EC5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rgbClr val="0070C0"/>
                </a:solidFill>
              </a:rPr>
              <a:t>AND</a:t>
            </a:r>
            <a:r>
              <a:rPr lang="en-US" dirty="0"/>
              <a:t> clause or the </a:t>
            </a:r>
            <a:r>
              <a:rPr lang="en-US" b="1" dirty="0">
                <a:solidFill>
                  <a:srgbClr val="0070C0"/>
                </a:solidFill>
              </a:rPr>
              <a:t>WHERE</a:t>
            </a:r>
            <a:r>
              <a:rPr lang="en-US" dirty="0"/>
              <a:t> clause to apply additional conditions: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350F-A089-4C0F-B3B3-FA0F9B30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BB7F0-D95E-4C09-B86F-8683F84B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6844-482E-47A3-A362-D544177A6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811A7-E465-49F6-9993-45AE505B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02" y="2407920"/>
            <a:ext cx="6857595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9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85C4-F27A-4857-B9FA-98A95443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D1B0-BDB4-4604-AB39-B92F2734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 join is a special form of equijoin or </a:t>
            </a:r>
            <a:r>
              <a:rPr lang="en-US" b="1" dirty="0">
                <a:solidFill>
                  <a:srgbClr val="0070C0"/>
                </a:solidFill>
              </a:rPr>
              <a:t>INNER JOIN </a:t>
            </a:r>
            <a:r>
              <a:rPr lang="en-US" dirty="0"/>
              <a:t>where a table is </a:t>
            </a:r>
            <a:r>
              <a:rPr lang="en-US" b="1" dirty="0"/>
              <a:t>joined against itself</a:t>
            </a:r>
            <a:r>
              <a:rPr lang="en-US" dirty="0"/>
              <a:t>.</a:t>
            </a:r>
          </a:p>
          <a:p>
            <a:r>
              <a:rPr lang="en-US" dirty="0"/>
              <a:t>This means that the table </a:t>
            </a:r>
            <a:r>
              <a:rPr lang="en-US" b="1" dirty="0"/>
              <a:t>must exists two times </a:t>
            </a:r>
            <a:r>
              <a:rPr lang="en-US" dirty="0"/>
              <a:t>in the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/>
              <a:t> clause of the SQL query.</a:t>
            </a:r>
          </a:p>
          <a:p>
            <a:r>
              <a:rPr lang="en-US" dirty="0"/>
              <a:t>Note that when joining a table to itself </a:t>
            </a:r>
            <a:r>
              <a:rPr lang="en-US" b="1" dirty="0">
                <a:solidFill>
                  <a:srgbClr val="C00000"/>
                </a:solidFill>
              </a:rPr>
              <a:t>an alias must be used</a:t>
            </a:r>
            <a:r>
              <a:rPr lang="en-US" dirty="0"/>
              <a:t> for each of the tables in the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/>
              <a:t> clause and then also used in the select list and </a:t>
            </a:r>
            <a:r>
              <a:rPr lang="en-US" b="1" dirty="0">
                <a:solidFill>
                  <a:srgbClr val="0070C0"/>
                </a:solidFill>
              </a:rPr>
              <a:t>WHERE</a:t>
            </a:r>
            <a:r>
              <a:rPr lang="en-US" dirty="0"/>
              <a:t> clause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D31B-61D1-473E-855A-DE366BEC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36E-B8D2-4E8E-AFE4-0AE6E1B5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76A9-8856-4D18-B10C-FC1F6EA4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3492D-0E61-4CA9-8575-086D4A36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53" y="4334667"/>
            <a:ext cx="3048413" cy="20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175-B3AB-4F9B-8D0D-FCB6403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Self join using </a:t>
            </a:r>
            <a:r>
              <a:rPr lang="en-MY" dirty="0">
                <a:solidFill>
                  <a:srgbClr val="0070C0"/>
                </a:solidFill>
              </a:rPr>
              <a:t>INNER JOIN…ON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AC16-F791-48A4-A24F-82C47F4D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5:</a:t>
            </a:r>
          </a:p>
          <a:p>
            <a:r>
              <a:rPr lang="en-US" dirty="0"/>
              <a:t>List all employee id, first name, last name and their manager’s id and first name, last name.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D152-5F6C-416E-BB5E-84540B0E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D2C46-3424-4EB1-BB20-EBB4A99B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0C7A-CB27-48C2-A222-FA81A4D39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6E0AD-5D99-4CFD-B820-F81CD937E307}"/>
              </a:ext>
            </a:extLst>
          </p:cNvPr>
          <p:cNvSpPr txBox="1"/>
          <p:nvPr/>
        </p:nvSpPr>
        <p:spPr>
          <a:xfrm>
            <a:off x="836840" y="2984803"/>
            <a:ext cx="7886700" cy="116955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746125" indent="-746125"/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e.employee_id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m.employee_id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MANAGER_ID,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MANAGER_FNAME,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MANAGER_LNAME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 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INNER 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 m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e.manager_id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m.employee_id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D1F63-3765-4CD7-A830-647D822C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02" y="4290879"/>
            <a:ext cx="5443595" cy="18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5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6175-B3AB-4F9B-8D0D-FCB6403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Self join using </a:t>
            </a:r>
            <a:r>
              <a:rPr lang="en-MY" dirty="0">
                <a:solidFill>
                  <a:srgbClr val="0070C0"/>
                </a:solidFill>
              </a:rPr>
              <a:t>INNER JOIN…ON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AC16-F791-48A4-A24F-82C47F4D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5:</a:t>
            </a:r>
          </a:p>
          <a:p>
            <a:r>
              <a:rPr lang="en-US" dirty="0"/>
              <a:t>List all employee id, first name, last name and their manager’s id and first name, last name.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D152-5F6C-416E-BB5E-84540B0E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D2C46-3424-4EB1-BB20-EBB4A99B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0C7A-CB27-48C2-A222-FA81A4D39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6E0AD-5D99-4CFD-B820-F81CD937E307}"/>
              </a:ext>
            </a:extLst>
          </p:cNvPr>
          <p:cNvSpPr txBox="1"/>
          <p:nvPr/>
        </p:nvSpPr>
        <p:spPr>
          <a:xfrm>
            <a:off x="836840" y="2984803"/>
            <a:ext cx="7886700" cy="116955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746125" indent="-746125"/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e.employee_id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m.employee_id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MANAGER_ID,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MANAGER_FNAME,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MANAGER_LNAME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 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 m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e.manager_id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m.employee_id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D1F63-3765-4CD7-A830-647D822C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02" y="4290879"/>
            <a:ext cx="5443595" cy="186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59893-0FA9-49E2-B07C-FCF56545947C}"/>
              </a:ext>
            </a:extLst>
          </p:cNvPr>
          <p:cNvSpPr/>
          <p:nvPr/>
        </p:nvSpPr>
        <p:spPr>
          <a:xfrm>
            <a:off x="100519" y="4470266"/>
            <a:ext cx="1752996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JOIN </a:t>
            </a:r>
            <a:r>
              <a:rPr lang="en-US" sz="1400" dirty="0"/>
              <a:t>and</a:t>
            </a:r>
            <a:r>
              <a:rPr lang="en-US" sz="1400" b="1" dirty="0">
                <a:solidFill>
                  <a:srgbClr val="0070C0"/>
                </a:solidFill>
              </a:rPr>
              <a:t> INNER JOIN </a:t>
            </a:r>
            <a:r>
              <a:rPr lang="en-US" sz="1400" dirty="0"/>
              <a:t>are functionally equivalent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7951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3B98-857F-47B2-AE06-60D18D0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Self join using </a:t>
            </a:r>
            <a:r>
              <a:rPr lang="en-MY" dirty="0">
                <a:solidFill>
                  <a:srgbClr val="0070C0"/>
                </a:solidFill>
              </a:rPr>
              <a:t>INNER JOIN…ON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9D66-5C47-4EEE-9A4C-892963B6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6:</a:t>
            </a:r>
          </a:p>
          <a:p>
            <a:r>
              <a:rPr lang="en-US" dirty="0"/>
              <a:t>List all employee </a:t>
            </a:r>
            <a:r>
              <a:rPr lang="en-MY" dirty="0"/>
              <a:t>who are the manager.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9AB0-C7E6-4C8C-9393-AE1B1ABA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A867-22A7-4891-A93D-2C5C08C5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EFB8-6B2E-47EF-8879-C872D7EB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95C7D-80E4-4B1B-85EB-FD3B180CC543}"/>
              </a:ext>
            </a:extLst>
          </p:cNvPr>
          <p:cNvSpPr txBox="1"/>
          <p:nvPr/>
        </p:nvSpPr>
        <p:spPr>
          <a:xfrm>
            <a:off x="853316" y="2742049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746125" indent="-746125"/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 DISTINCT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e.manager_id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m.last_name</a:t>
            </a:r>
            <a:endParaRPr lang="en-MY" sz="1400" dirty="0">
              <a:solidFill>
                <a:srgbClr val="C00000"/>
              </a:solidFill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 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INNER 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 m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e.manager_id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m.employee_id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78463-A327-4871-85D4-2FD393C8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52" y="3911600"/>
            <a:ext cx="3072296" cy="22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BF5-6891-46E3-B7E2-1DD0399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4A4A-2507-4138-BFC7-21CE164E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>
                <a:solidFill>
                  <a:srgbClr val="830E3E"/>
                </a:solidFill>
              </a:rPr>
              <a:t>Nested query</a:t>
            </a:r>
          </a:p>
          <a:p>
            <a:pPr lvl="1"/>
            <a:r>
              <a:rPr lang="en-MY" dirty="0"/>
              <a:t>Contains outer &amp; inner </a:t>
            </a:r>
            <a:r>
              <a:rPr lang="en-MY" b="1" dirty="0">
                <a:solidFill>
                  <a:srgbClr val="0070C0"/>
                </a:solidFill>
              </a:rPr>
              <a:t>SELECT</a:t>
            </a:r>
            <a:r>
              <a:rPr lang="en-MY" dirty="0"/>
              <a:t> statements.</a:t>
            </a:r>
          </a:p>
          <a:p>
            <a:pPr lvl="1"/>
            <a:r>
              <a:rPr lang="en-MY" dirty="0"/>
              <a:t>The result of inner </a:t>
            </a:r>
            <a:r>
              <a:rPr lang="en-MY" b="1" dirty="0">
                <a:solidFill>
                  <a:srgbClr val="0070C0"/>
                </a:solidFill>
              </a:rPr>
              <a:t>SELECT</a:t>
            </a:r>
            <a:r>
              <a:rPr lang="en-MY" dirty="0"/>
              <a:t> (subquery) is used by the outer query to determine the final output.</a:t>
            </a:r>
          </a:p>
          <a:p>
            <a:pPr lvl="1"/>
            <a:r>
              <a:rPr lang="en-MY" dirty="0"/>
              <a:t>Subqueries written at:</a:t>
            </a:r>
          </a:p>
          <a:p>
            <a:pPr lvl="2"/>
            <a:r>
              <a:rPr lang="en-MY" b="1" dirty="0">
                <a:solidFill>
                  <a:srgbClr val="0070C0"/>
                </a:solidFill>
              </a:rPr>
              <a:t>WHERE</a:t>
            </a:r>
            <a:r>
              <a:rPr lang="en-MY" dirty="0"/>
              <a:t> or </a:t>
            </a:r>
            <a:r>
              <a:rPr lang="en-MY" b="1" dirty="0">
                <a:solidFill>
                  <a:srgbClr val="0070C0"/>
                </a:solidFill>
              </a:rPr>
              <a:t>HAVING</a:t>
            </a:r>
            <a:r>
              <a:rPr lang="en-MY" dirty="0"/>
              <a:t> clause</a:t>
            </a:r>
          </a:p>
          <a:p>
            <a:pPr lvl="2"/>
            <a:r>
              <a:rPr lang="en-MY" b="1" dirty="0">
                <a:solidFill>
                  <a:srgbClr val="0070C0"/>
                </a:solidFill>
              </a:rPr>
              <a:t>SELECT</a:t>
            </a:r>
            <a:r>
              <a:rPr lang="en-MY" dirty="0"/>
              <a:t> or </a:t>
            </a:r>
            <a:r>
              <a:rPr lang="en-MY" b="1" dirty="0">
                <a:solidFill>
                  <a:srgbClr val="0070C0"/>
                </a:solidFill>
              </a:rPr>
              <a:t>FROM</a:t>
            </a:r>
            <a:r>
              <a:rPr lang="en-MY" dirty="0"/>
              <a:t> clause</a:t>
            </a:r>
          </a:p>
          <a:p>
            <a:pPr lvl="1"/>
            <a:r>
              <a:rPr lang="en-MY" dirty="0"/>
              <a:t>When subquery written at </a:t>
            </a:r>
            <a:r>
              <a:rPr lang="en-MY" b="1" dirty="0">
                <a:solidFill>
                  <a:srgbClr val="0070C0"/>
                </a:solidFill>
              </a:rPr>
              <a:t>SELECT</a:t>
            </a:r>
            <a:r>
              <a:rPr lang="en-MY" dirty="0"/>
              <a:t> clause, the subquery output is a single value.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478A-A2AB-4163-9AFF-83300918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87B36-9A82-4B0C-A8D5-0E232F92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9D1B-0EF8-4D7F-AE7D-69224D608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7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DEB5-64AC-4546-9193-F8441840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INNER JOIN…ON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3751-04A9-4626-ACD7-26A67946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3:</a:t>
            </a:r>
          </a:p>
          <a:p>
            <a:r>
              <a:rPr lang="en-US" dirty="0"/>
              <a:t>List all employee id, first name, last name, department id and department name.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AFF3-175F-4EAC-B3F4-AAB4BFCE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3B46D-70EE-4BD2-BE88-22945F03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6635F-E31A-468D-9489-9892CE828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D123F-B400-4D09-9439-7490EDF9BF33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department_id, department_name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INNER JOIN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88C26-E33D-49C4-86AD-013E1D0E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0" y="4121049"/>
            <a:ext cx="4675799" cy="2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00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DEB5-64AC-4546-9193-F8441840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INNER JOIN…ON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3751-04A9-4626-ACD7-26A67946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4:</a:t>
            </a:r>
          </a:p>
          <a:p>
            <a:r>
              <a:rPr lang="en-US" dirty="0"/>
              <a:t>List all employee id, first name, last name, department name and department location id.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AFF3-175F-4EAC-B3F4-AAB4BFCE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3B46D-70EE-4BD2-BE88-22945F03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6635F-E31A-468D-9489-9892CE828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F2D5-DE96-4599-A1A7-332831312F9B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department_name, location_id</a:t>
            </a: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INNER JOIN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departments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2628E-835C-4ADB-B344-B74B79FA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35" y="4085776"/>
            <a:ext cx="4526102" cy="20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3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357-C452-45CF-B64D-F2F75DD4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04AB-57AB-44E7-BE63-044D9F59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times we need to return rows from one table even if there are no matching rows that are produced through a join condition. For this situation, we use outer joins.</a:t>
            </a:r>
          </a:p>
          <a:p>
            <a:r>
              <a:rPr lang="en-US" dirty="0"/>
              <a:t>Outer joins: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LEFT OUTER JOIN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RIGHT OUTER JOIN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FULL OUTER JOIN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1E30-68B4-40F0-AA5C-2ACC3C06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FF8E4-19CF-40E3-8822-B0CCB0B6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B6FB0-1D4E-4C3B-A5C0-0B1044655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7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C6B3-F8CA-4A98-934F-732F410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02C5-B7F6-4C70-9785-97001255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left outer join is where the table, on the left of a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/>
              <a:t> clause is required to </a:t>
            </a:r>
            <a:r>
              <a:rPr lang="en-US" b="1" dirty="0">
                <a:solidFill>
                  <a:srgbClr val="C00000"/>
                </a:solidFill>
              </a:rPr>
              <a:t>return all of its rows </a:t>
            </a:r>
            <a:r>
              <a:rPr lang="en-US" dirty="0"/>
              <a:t>regardless of having matching rows from the table it is being joined on.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3D42-C9F4-4577-BE62-5A7C9CE4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9881-7DCA-4F70-BB52-36B4AA88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E6589-4DF4-4F71-807D-1C28DC64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C103C-8273-46F1-8FFE-4C422641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22" y="3295135"/>
            <a:ext cx="3048413" cy="21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C4F7-0C41-4DCD-BD65-DF96CC10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0CD5-A660-4E91-8583-BC04432D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7:</a:t>
            </a:r>
          </a:p>
          <a:p>
            <a:r>
              <a:rPr lang="en-US" dirty="0"/>
              <a:t>List all department with all its employees, including all department without employee.</a:t>
            </a:r>
            <a:endParaRPr lang="en-MY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A93B-1508-4813-B9C8-87264ED2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C1954-3AFE-43B0-8CD5-B1C9E46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CDAF-F040-4D9E-AAB9-117CB188E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33AEE-ED84-4E3D-8978-D9A339FD3E1C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department_name,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endParaRPr lang="en-MY" sz="1400" dirty="0">
              <a:solidFill>
                <a:srgbClr val="C00000"/>
              </a:solidFill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LEFT OUTER JOIN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7B574-380A-4FC7-809D-DC71F90C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71" y="4133821"/>
            <a:ext cx="4010658" cy="21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7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C6B3-F8CA-4A98-934F-732F410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02C5-B7F6-4C70-9785-97001255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right outer join is just the opposite of a left outer join. It states that you would like all rows from the right table in the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/>
              <a:t> clause to be returned regardless of having a true match defined in the WHERE clause against the left side table in the FROM clause.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3D42-C9F4-4577-BE62-5A7C9CE4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9881-7DCA-4F70-BB52-36B4AA88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E6589-4DF4-4F71-807D-1C28DC647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BC5DF-F3E9-46EF-B263-685A79E5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93" y="3739979"/>
            <a:ext cx="3048413" cy="19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8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476B-6E55-4B8B-A26B-8294463C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15BA-EE2F-45B3-A4A5-C4BC9D61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8:</a:t>
            </a:r>
          </a:p>
          <a:p>
            <a:r>
              <a:rPr lang="en-US" dirty="0"/>
              <a:t>List all employees with their departments, including all employees without department.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1498-E854-4C99-9AF6-829E0AF2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ADD0A-00A4-4E6C-9AE1-CDDCD335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F129-F93D-4DD0-99B4-D787C506D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5533F-6D49-47B8-9293-E28E715A1815}"/>
              </a:ext>
            </a:extLst>
          </p:cNvPr>
          <p:cNvSpPr txBox="1"/>
          <p:nvPr/>
        </p:nvSpPr>
        <p:spPr>
          <a:xfrm>
            <a:off x="836840" y="2984803"/>
            <a:ext cx="7886700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department_name,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endParaRPr lang="en-MY" sz="1400" dirty="0">
              <a:solidFill>
                <a:srgbClr val="C00000"/>
              </a:solidFill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RIGHT OUTER JOIN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1FE6B-59FC-456D-957F-96E3BCCD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64" y="4075435"/>
            <a:ext cx="3459043" cy="19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73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F591-1F3E-47E9-A5EE-39F6D7C0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0857-2E98-4665-AAA8-2C096CBE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both left and right sides of a query regardless of having a match.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2AC3-ABD1-452E-AFF2-6E6A959D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8AD98-4EEF-4BFD-9C2C-E5C01BAA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5B17-0FBA-4572-9431-BF848D9C2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A0144-E0EA-404C-963B-7174A41C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39" y="2764787"/>
            <a:ext cx="3048413" cy="22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7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3864-A1C0-4324-A83A-9585DA7C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</a:t>
            </a:r>
            <a:r>
              <a:rPr lang="en-MY" dirty="0">
                <a:solidFill>
                  <a:srgbClr val="0070C0"/>
                </a:solidFill>
              </a:rPr>
              <a:t>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1BB-7E9F-41BD-B94A-061FCC3A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38"/>
            <a:ext cx="6013899" cy="4530725"/>
          </a:xfrm>
        </p:spPr>
        <p:txBody>
          <a:bodyPr/>
          <a:lstStyle/>
          <a:p>
            <a:r>
              <a:rPr lang="en-US" dirty="0"/>
              <a:t>How can we get the records for all employees AND all departments whether they are missing data or not?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3EAC-8F2D-48D8-8106-BACB1C18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10-Nov-19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3048-0132-4C99-AB98-68C540BE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D61D-E634-41D4-AF3A-D9529B37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3358C-2AE4-4F4B-B61A-AC179C6204D0}"/>
              </a:ext>
            </a:extLst>
          </p:cNvPr>
          <p:cNvSpPr txBox="1"/>
          <p:nvPr/>
        </p:nvSpPr>
        <p:spPr>
          <a:xfrm>
            <a:off x="209700" y="2811487"/>
            <a:ext cx="6322906" cy="95410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department_name,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endParaRPr lang="en-MY" sz="1400" dirty="0">
              <a:solidFill>
                <a:srgbClr val="C00000"/>
              </a:solidFill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  <a:p>
            <a:r>
              <a:rPr lang="en-MY" sz="14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4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FULL OUTER JOIN 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sz="1400" b="1" dirty="0">
                <a:solidFill>
                  <a:srgbClr val="0070C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ON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(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4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4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);</a:t>
            </a:r>
            <a:endParaRPr lang="en-MY" sz="14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BFD0C-04E5-4BB9-8CFC-98DD5615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49" y="707290"/>
            <a:ext cx="2224177" cy="56339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B0E7A1-51A8-4306-83FB-8CC944827E84}"/>
              </a:ext>
            </a:extLst>
          </p:cNvPr>
          <p:cNvSpPr/>
          <p:nvPr/>
        </p:nvSpPr>
        <p:spPr>
          <a:xfrm>
            <a:off x="6642549" y="1309817"/>
            <a:ext cx="1727094" cy="241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06140-E6B3-4EC0-B6BD-DB7B5E117CAA}"/>
              </a:ext>
            </a:extLst>
          </p:cNvPr>
          <p:cNvSpPr/>
          <p:nvPr/>
        </p:nvSpPr>
        <p:spPr>
          <a:xfrm>
            <a:off x="6642549" y="5307096"/>
            <a:ext cx="1727094" cy="103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072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1EEB42-43AA-4B37-A49B-943B0429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Example 1:</a:t>
            </a:r>
          </a:p>
          <a:p>
            <a:pPr lvl="1"/>
            <a:r>
              <a:rPr lang="en-MY" dirty="0"/>
              <a:t>List employee id and salary of all</a:t>
            </a:r>
            <a:br>
              <a:rPr lang="en-MY" dirty="0"/>
            </a:br>
            <a:r>
              <a:rPr lang="en-MY" dirty="0"/>
              <a:t>employees who are working in the</a:t>
            </a:r>
            <a:br>
              <a:rPr lang="en-MY" dirty="0"/>
            </a:br>
            <a:r>
              <a:rPr lang="en-MY" dirty="0"/>
              <a:t>sales department.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7BCC3-A6B3-4C01-B6D8-9C0DAF29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A681-023F-45E9-945B-E6768612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6C2B9-65D9-428B-AED2-55EB2A03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3BA8-10E4-47A5-A16D-D277233ED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F4A1D-9E6B-47D1-A73D-3E8D7926BA7C}"/>
              </a:ext>
            </a:extLst>
          </p:cNvPr>
          <p:cNvSpPr txBox="1"/>
          <p:nvPr/>
        </p:nvSpPr>
        <p:spPr>
          <a:xfrm>
            <a:off x="326571" y="3224893"/>
            <a:ext cx="4941773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salary</a:t>
            </a:r>
          </a:p>
          <a:p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department_id =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(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department_id</a:t>
            </a:r>
          </a:p>
          <a:p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 </a:t>
            </a:r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 </a:t>
            </a:r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department_name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=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“</a:t>
            </a:r>
            <a:r>
              <a:rPr lang="en-MY" dirty="0">
                <a:solidFill>
                  <a:srgbClr val="00B05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Sales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”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4661968-212E-46F0-AD64-1BCCB0D2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906" y="1509713"/>
            <a:ext cx="3446574" cy="328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45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98C-794C-4A11-B5EB-1CA9EB87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864B-2FC1-4F8E-B7DD-357ECB00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also display the department name in the result? How should the statement be written?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this query execute correctly???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5AA4-9B0A-49AE-ACF6-8783C2BA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01EB-A783-41C3-B6F6-10C24484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206D-E184-4714-B5AD-D38A38923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8F2E6-E57C-4881-9D24-EA6A00690745}"/>
              </a:ext>
            </a:extLst>
          </p:cNvPr>
          <p:cNvSpPr txBox="1"/>
          <p:nvPr/>
        </p:nvSpPr>
        <p:spPr>
          <a:xfrm>
            <a:off x="1364881" y="2625316"/>
            <a:ext cx="6414237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salary, department_name</a:t>
            </a:r>
          </a:p>
          <a:p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</a:t>
            </a:r>
          </a:p>
          <a:p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department_id =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(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department_id</a:t>
            </a:r>
          </a:p>
          <a:p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 </a:t>
            </a:r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</a:t>
            </a:r>
          </a:p>
          <a:p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 </a:t>
            </a:r>
            <a:r>
              <a:rPr lang="en-MY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department_name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=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“</a:t>
            </a:r>
            <a:r>
              <a:rPr lang="en-MY" dirty="0">
                <a:solidFill>
                  <a:srgbClr val="00B05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Sales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” </a:t>
            </a:r>
            <a:r>
              <a:rPr lang="en-MY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)</a:t>
            </a:r>
            <a:r>
              <a:rPr lang="en-MY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0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071-8A1E-42C6-84C9-DE179E7E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Obtaining Data From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7885-8E2C-4F01-838D-301D22D2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use and display  data from more than one table. </a:t>
            </a:r>
          </a:p>
          <a:p>
            <a:pPr lvl="1"/>
            <a:r>
              <a:rPr lang="en-US" dirty="0"/>
              <a:t>Employee IDs exist in the EMPLOYEES table.</a:t>
            </a:r>
          </a:p>
          <a:p>
            <a:pPr lvl="1"/>
            <a:r>
              <a:rPr lang="en-US" dirty="0"/>
              <a:t>Department IDs exist in both the EMPLOYEES and DEPARTMENTS tables.</a:t>
            </a:r>
          </a:p>
          <a:p>
            <a:pPr lvl="1"/>
            <a:r>
              <a:rPr lang="en-US" dirty="0"/>
              <a:t>Department names exist in the DEPARTMENTS table.</a:t>
            </a:r>
          </a:p>
          <a:p>
            <a:r>
              <a:rPr lang="en-US" dirty="0"/>
              <a:t>To produce the report, you need to </a:t>
            </a:r>
            <a:r>
              <a:rPr lang="en-US" b="1" dirty="0">
                <a:solidFill>
                  <a:srgbClr val="C00000"/>
                </a:solidFill>
              </a:rPr>
              <a:t>join</a:t>
            </a:r>
            <a:r>
              <a:rPr lang="en-US" dirty="0"/>
              <a:t> the EMPLOYEES and DEPARTMENTS tables, and access data from </a:t>
            </a:r>
            <a:r>
              <a:rPr lang="en-US" b="1" dirty="0">
                <a:solidFill>
                  <a:srgbClr val="C00000"/>
                </a:solidFill>
              </a:rPr>
              <a:t>both of them</a:t>
            </a:r>
            <a:r>
              <a:rPr lang="en-US" dirty="0"/>
              <a:t>.</a:t>
            </a:r>
          </a:p>
          <a:p>
            <a:pPr lvl="1"/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A6B9-BA5F-4007-B069-680880EE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86A96-0976-48C7-A1C6-6EEB8755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E139-564A-459D-98F5-D2F823A34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5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071-8A1E-42C6-84C9-DE179E7E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Obtaining Data From Multiple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A6B9-BA5F-4007-B069-680880EE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86A96-0976-48C7-A1C6-6EEB8755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E139-564A-459D-98F5-D2F823A34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861C3-B43A-4A40-A23C-290E41C7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509713"/>
            <a:ext cx="7573551" cy="43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DF00-6604-4DB6-AD9E-C1D0A8B1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Simple Join / Traditional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D36B-C750-4876-8059-55C34227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1:</a:t>
            </a:r>
          </a:p>
          <a:p>
            <a:r>
              <a:rPr lang="en-US" dirty="0"/>
              <a:t>List the employee first name, last name and employee salary for the SALES department.</a:t>
            </a:r>
            <a:r>
              <a:rPr lang="en-MY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3690-C4A0-49A1-9D45-56537B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CECFE-3699-418D-9665-2ED6FADC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5EA0-6A9F-4493-8600-83274CB1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96016-3278-4FC0-9400-1172764CFC80}"/>
              </a:ext>
            </a:extLst>
          </p:cNvPr>
          <p:cNvSpPr txBox="1"/>
          <p:nvPr/>
        </p:nvSpPr>
        <p:spPr>
          <a:xfrm>
            <a:off x="951139" y="3001780"/>
            <a:ext cx="7241721" cy="107721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salary</a:t>
            </a:r>
          </a:p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employees, departments</a:t>
            </a:r>
          </a:p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endParaRPr lang="en-MY" sz="1600" dirty="0">
              <a:solidFill>
                <a:srgbClr val="C00000"/>
              </a:solidFill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AND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departments.department_name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‘Sales’;</a:t>
            </a:r>
            <a:endParaRPr lang="en-MY" sz="16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0E4BD-1C0F-43F7-8F0B-59A02BFC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93" y="4215523"/>
            <a:ext cx="3816760" cy="1874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F90403-6F7C-498F-BC30-AD96D858ECC3}"/>
              </a:ext>
            </a:extLst>
          </p:cNvPr>
          <p:cNvSpPr/>
          <p:nvPr/>
        </p:nvSpPr>
        <p:spPr>
          <a:xfrm>
            <a:off x="1869620" y="4394910"/>
            <a:ext cx="2106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This is a simple join</a:t>
            </a:r>
          </a:p>
          <a:p>
            <a:r>
              <a:rPr lang="en-US" dirty="0">
                <a:solidFill>
                  <a:srgbClr val="000000"/>
                </a:solidFill>
              </a:rPr>
              <a:t>*without the use of any </a:t>
            </a:r>
            <a:r>
              <a:rPr lang="en-US" b="1" dirty="0">
                <a:solidFill>
                  <a:srgbClr val="C00000"/>
                </a:solidFill>
              </a:rPr>
              <a:t>special syntax </a:t>
            </a:r>
            <a:r>
              <a:rPr lang="en-US" dirty="0">
                <a:solidFill>
                  <a:srgbClr val="000000"/>
                </a:solidFill>
              </a:rPr>
              <a:t>in SQL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276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DF00-6604-4DB6-AD9E-C1D0A8B1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Simple Join / Traditional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D36B-C750-4876-8059-55C34227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Query 2:</a:t>
            </a:r>
          </a:p>
          <a:p>
            <a:r>
              <a:rPr lang="en-US" dirty="0"/>
              <a:t>List all employees id, first name, last name and department name.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3690-C4A0-49A1-9D45-56537B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07CF-527F-4BFE-81AC-B06B1A570A4B}" type="datetime1">
              <a:rPr lang="en-US" smtClean="0"/>
              <a:t>09-Nov-19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CECFE-3699-418D-9665-2ED6FADC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5EA0-6A9F-4493-8600-83274CB1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SQL:DML Part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96016-3278-4FC0-9400-1172764CFC80}"/>
              </a:ext>
            </a:extLst>
          </p:cNvPr>
          <p:cNvSpPr txBox="1"/>
          <p:nvPr/>
        </p:nvSpPr>
        <p:spPr>
          <a:xfrm>
            <a:off x="951139" y="3001780"/>
            <a:ext cx="7241721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SELECT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employee_id,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first_name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last_name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, department_name</a:t>
            </a:r>
          </a:p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FROM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employees, departments</a:t>
            </a:r>
          </a:p>
          <a:p>
            <a:r>
              <a:rPr lang="en-MY" sz="1600" b="1" dirty="0">
                <a:solidFill>
                  <a:srgbClr val="4472C4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WHERE</a:t>
            </a:r>
            <a:r>
              <a:rPr lang="en-MY" sz="1600" dirty="0"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 = </a:t>
            </a:r>
            <a:r>
              <a:rPr lang="en-MY" sz="1600" dirty="0" err="1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departments.department_id</a:t>
            </a:r>
            <a:r>
              <a:rPr lang="en-MY" sz="1600" dirty="0">
                <a:solidFill>
                  <a:srgbClr val="C00000"/>
                </a:solidFill>
                <a:latin typeface="Cascadia Code" panose="020B0509020204030204" pitchFamily="49" charset="0"/>
                <a:ea typeface="Fira Code Light" panose="020B0409050000020004" pitchFamily="49" charset="0"/>
                <a:cs typeface="Courier New" panose="02070309020205020404" pitchFamily="49" charset="0"/>
              </a:rPr>
              <a:t>;</a:t>
            </a:r>
            <a:endParaRPr lang="en-MY" sz="1600" dirty="0">
              <a:latin typeface="Cascadia Code" panose="020B0509020204030204" pitchFamily="49" charset="0"/>
              <a:ea typeface="Fira Code Light" panose="020B04090500000200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6E214-B8DA-48E6-95CA-AAB80F89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77" y="4039379"/>
            <a:ext cx="3855435" cy="21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2445</Words>
  <Application>Microsoft Office PowerPoint</Application>
  <PresentationFormat>On-screen Show (4:3)</PresentationFormat>
  <Paragraphs>352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Cascadia Code</vt:lpstr>
      <vt:lpstr>Lucida Sans Unicode</vt:lpstr>
      <vt:lpstr>Office Theme</vt:lpstr>
      <vt:lpstr>SQL: DML (Part 2)</vt:lpstr>
      <vt:lpstr>Learning Objective</vt:lpstr>
      <vt:lpstr>Subqueries</vt:lpstr>
      <vt:lpstr>Subqueries</vt:lpstr>
      <vt:lpstr>Subqueries</vt:lpstr>
      <vt:lpstr>Obtaining Data From Multiple Tables</vt:lpstr>
      <vt:lpstr>Obtaining Data From Multiple Tables</vt:lpstr>
      <vt:lpstr>Simple Join / Traditional Method</vt:lpstr>
      <vt:lpstr>Simple Join / Traditional Method</vt:lpstr>
      <vt:lpstr>Simple Join / Traditional Method</vt:lpstr>
      <vt:lpstr>Simple Join / Traditional Method</vt:lpstr>
      <vt:lpstr>Joining Tables Using SQL:1999 syntax</vt:lpstr>
      <vt:lpstr>Equijoins</vt:lpstr>
      <vt:lpstr>Using NATURAL JOIN</vt:lpstr>
      <vt:lpstr>Using NATURAL JOIN</vt:lpstr>
      <vt:lpstr>Using NATURAL JOIN</vt:lpstr>
      <vt:lpstr>Using NATURAL JOIN</vt:lpstr>
      <vt:lpstr>Using NATURAL JOIN</vt:lpstr>
      <vt:lpstr>Using JOIN…USING clause</vt:lpstr>
      <vt:lpstr>Using JOIN…USING clause</vt:lpstr>
      <vt:lpstr>Using JOIN…ON clause</vt:lpstr>
      <vt:lpstr>Using JOIN…ON clause</vt:lpstr>
      <vt:lpstr>Using JOIN…ON clause</vt:lpstr>
      <vt:lpstr>Using JOIN…ON clause</vt:lpstr>
      <vt:lpstr>Applying Additional Conditions to a Join</vt:lpstr>
      <vt:lpstr>Self Join</vt:lpstr>
      <vt:lpstr>Self join using INNER JOIN…ON</vt:lpstr>
      <vt:lpstr>Self join using INNER JOIN…ON</vt:lpstr>
      <vt:lpstr>Self join using INNER JOIN…ON</vt:lpstr>
      <vt:lpstr>Using INNER JOIN…ON</vt:lpstr>
      <vt:lpstr>Using INNER JOIN…ON</vt:lpstr>
      <vt:lpstr>OUTER JOIN</vt:lpstr>
      <vt:lpstr>LEFT OUTER JOIN</vt:lpstr>
      <vt:lpstr>Using LEFT OUTER JOIN</vt:lpstr>
      <vt:lpstr>RIGHT OUTER JOIN</vt:lpstr>
      <vt:lpstr>Using RIGHT OUTER JOIN</vt:lpstr>
      <vt:lpstr>FULL OUTER JOIN</vt:lpstr>
      <vt:lpstr>Using FULL OUTER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acidfed</dc:creator>
  <cp:lastModifiedBy>Weng Howe Chan</cp:lastModifiedBy>
  <cp:revision>148</cp:revision>
  <dcterms:created xsi:type="dcterms:W3CDTF">2019-01-07T08:53:08Z</dcterms:created>
  <dcterms:modified xsi:type="dcterms:W3CDTF">2019-11-09T16:22:50Z</dcterms:modified>
</cp:coreProperties>
</file>