
<file path=[Content_Types].xml><?xml version="1.0" encoding="utf-8"?>
<Types xmlns="http://schemas.openxmlformats.org/package/2006/content-types">
  <Default Extension="tmp" ContentType="image/png"/>
  <Default Extension="png" ContentType="image/png"/>
  <Default Extension="webp" ContentType="image/jpe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5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87" r:id="rId33"/>
    <p:sldId id="290" r:id="rId34"/>
    <p:sldId id="288" r:id="rId35"/>
    <p:sldId id="289" r:id="rId36"/>
    <p:sldId id="291" r:id="rId37"/>
    <p:sldId id="294" r:id="rId38"/>
    <p:sldId id="295" r:id="rId39"/>
    <p:sldId id="296" r:id="rId40"/>
    <p:sldId id="297" r:id="rId41"/>
    <p:sldId id="292" r:id="rId42"/>
    <p:sldId id="298" r:id="rId43"/>
    <p:sldId id="300" r:id="rId44"/>
    <p:sldId id="299" r:id="rId45"/>
    <p:sldId id="302" r:id="rId46"/>
    <p:sldId id="301" r:id="rId47"/>
    <p:sldId id="304" r:id="rId48"/>
    <p:sldId id="305" r:id="rId49"/>
    <p:sldId id="308" r:id="rId50"/>
    <p:sldId id="306" r:id="rId51"/>
    <p:sldId id="30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66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00189C-C722-4C6E-BF49-965D53646F93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D899D1E0-3079-450D-A46A-BFFA6703C9FA}">
      <dgm:prSet phldrT="[Text]"/>
      <dgm:spPr/>
      <dgm:t>
        <a:bodyPr/>
        <a:lstStyle/>
        <a:p>
          <a:r>
            <a:rPr lang="en-US" smtClean="0"/>
            <a:t>input</a:t>
          </a:r>
          <a:endParaRPr lang="en-US"/>
        </a:p>
      </dgm:t>
    </dgm:pt>
    <dgm:pt modelId="{9212EEC2-C2B6-4C5D-A206-BD12B38FC9D8}" type="parTrans" cxnId="{5F55F44D-4AC1-4221-9F20-77B7D24CF01F}">
      <dgm:prSet/>
      <dgm:spPr/>
      <dgm:t>
        <a:bodyPr/>
        <a:lstStyle/>
        <a:p>
          <a:endParaRPr lang="en-US"/>
        </a:p>
      </dgm:t>
    </dgm:pt>
    <dgm:pt modelId="{D5CCA1E0-6449-4D11-A3B4-9D22A7BED25F}" type="sibTrans" cxnId="{5F55F44D-4AC1-4221-9F20-77B7D24CF01F}">
      <dgm:prSet/>
      <dgm:spPr/>
      <dgm:t>
        <a:bodyPr/>
        <a:lstStyle/>
        <a:p>
          <a:endParaRPr lang="en-US"/>
        </a:p>
      </dgm:t>
    </dgm:pt>
    <dgm:pt modelId="{1B5B8B6A-AC03-414E-8893-156189AB74B4}">
      <dgm:prSet phldrT="[Text]"/>
      <dgm:spPr/>
      <dgm:t>
        <a:bodyPr/>
        <a:lstStyle/>
        <a:p>
          <a:r>
            <a:rPr lang="en-US" smtClean="0"/>
            <a:t>proses</a:t>
          </a:r>
          <a:endParaRPr lang="en-US"/>
        </a:p>
      </dgm:t>
    </dgm:pt>
    <dgm:pt modelId="{5A9C15E5-152E-464C-8D95-D860C8D3E6B0}" type="parTrans" cxnId="{90479670-4FD9-4118-8AFF-00E430B13BC6}">
      <dgm:prSet/>
      <dgm:spPr/>
      <dgm:t>
        <a:bodyPr/>
        <a:lstStyle/>
        <a:p>
          <a:endParaRPr lang="en-US"/>
        </a:p>
      </dgm:t>
    </dgm:pt>
    <dgm:pt modelId="{159F5BBC-A85B-48C5-BA35-13384471AACE}" type="sibTrans" cxnId="{90479670-4FD9-4118-8AFF-00E430B13BC6}">
      <dgm:prSet/>
      <dgm:spPr/>
      <dgm:t>
        <a:bodyPr/>
        <a:lstStyle/>
        <a:p>
          <a:endParaRPr lang="en-US"/>
        </a:p>
      </dgm:t>
    </dgm:pt>
    <dgm:pt modelId="{40891151-B1D4-48EC-B1EE-3C31C144A594}">
      <dgm:prSet phldrT="[Text]"/>
      <dgm:spPr/>
      <dgm:t>
        <a:bodyPr/>
        <a:lstStyle/>
        <a:p>
          <a:r>
            <a:rPr lang="en-US" smtClean="0"/>
            <a:t>output</a:t>
          </a:r>
          <a:endParaRPr lang="en-US"/>
        </a:p>
      </dgm:t>
    </dgm:pt>
    <dgm:pt modelId="{9D7B339C-A2C2-495E-A3C9-9C19D66DFDF7}" type="parTrans" cxnId="{C14DB6D4-74DE-4F1B-91F6-53293F204375}">
      <dgm:prSet/>
      <dgm:spPr/>
      <dgm:t>
        <a:bodyPr/>
        <a:lstStyle/>
        <a:p>
          <a:endParaRPr lang="en-US"/>
        </a:p>
      </dgm:t>
    </dgm:pt>
    <dgm:pt modelId="{6E23EBC5-F035-48DE-BF6C-D8606B8C0421}" type="sibTrans" cxnId="{C14DB6D4-74DE-4F1B-91F6-53293F204375}">
      <dgm:prSet/>
      <dgm:spPr/>
      <dgm:t>
        <a:bodyPr/>
        <a:lstStyle/>
        <a:p>
          <a:endParaRPr lang="en-US"/>
        </a:p>
      </dgm:t>
    </dgm:pt>
    <dgm:pt modelId="{2DF18DA6-ACF7-4F50-ADF8-0BB957F8C9A2}" type="pres">
      <dgm:prSet presAssocID="{5D00189C-C722-4C6E-BF49-965D53646F93}" presName="Name0" presStyleCnt="0">
        <dgm:presLayoutVars>
          <dgm:dir/>
          <dgm:resizeHandles val="exact"/>
        </dgm:presLayoutVars>
      </dgm:prSet>
      <dgm:spPr/>
    </dgm:pt>
    <dgm:pt modelId="{F708D043-5671-44D1-BF68-5A6A6FD4B434}" type="pres">
      <dgm:prSet presAssocID="{D899D1E0-3079-450D-A46A-BFFA6703C9F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68D21B-F471-4EF5-969D-58DCAE673768}" type="pres">
      <dgm:prSet presAssocID="{D5CCA1E0-6449-4D11-A3B4-9D22A7BED25F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E02E626-454F-4F2C-9334-FE350FC5172F}" type="pres">
      <dgm:prSet presAssocID="{D5CCA1E0-6449-4D11-A3B4-9D22A7BED25F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31D3BD60-6769-48D1-98ED-6FB52575789C}" type="pres">
      <dgm:prSet presAssocID="{1B5B8B6A-AC03-414E-8893-156189AB74B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C7B3EA-3B96-49D1-9C31-A768C04F7A8B}" type="pres">
      <dgm:prSet presAssocID="{159F5BBC-A85B-48C5-BA35-13384471AACE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6401BFE-14E6-46B4-87D2-2D85E2E29064}" type="pres">
      <dgm:prSet presAssocID="{159F5BBC-A85B-48C5-BA35-13384471AACE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8633EC6-5AEA-40D6-818B-D2E36EB141C9}" type="pres">
      <dgm:prSet presAssocID="{40891151-B1D4-48EC-B1EE-3C31C144A59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87A845-F1F9-4142-B7C0-506D5F832756}" type="presOf" srcId="{159F5BBC-A85B-48C5-BA35-13384471AACE}" destId="{36401BFE-14E6-46B4-87D2-2D85E2E29064}" srcOrd="1" destOrd="0" presId="urn:microsoft.com/office/officeart/2005/8/layout/process1"/>
    <dgm:cxn modelId="{B1D818D9-E2F1-4371-892E-50C276C6952B}" type="presOf" srcId="{D5CCA1E0-6449-4D11-A3B4-9D22A7BED25F}" destId="{2E02E626-454F-4F2C-9334-FE350FC5172F}" srcOrd="1" destOrd="0" presId="urn:microsoft.com/office/officeart/2005/8/layout/process1"/>
    <dgm:cxn modelId="{73893768-A2FF-4231-92E7-D0E6933D4AE7}" type="presOf" srcId="{1B5B8B6A-AC03-414E-8893-156189AB74B4}" destId="{31D3BD60-6769-48D1-98ED-6FB52575789C}" srcOrd="0" destOrd="0" presId="urn:microsoft.com/office/officeart/2005/8/layout/process1"/>
    <dgm:cxn modelId="{F7C8E45F-F9D4-458E-B68F-924EFA0E67A5}" type="presOf" srcId="{D899D1E0-3079-450D-A46A-BFFA6703C9FA}" destId="{F708D043-5671-44D1-BF68-5A6A6FD4B434}" srcOrd="0" destOrd="0" presId="urn:microsoft.com/office/officeart/2005/8/layout/process1"/>
    <dgm:cxn modelId="{2B2BCE25-033E-45DF-9176-C2CE81A7AC1B}" type="presOf" srcId="{159F5BBC-A85B-48C5-BA35-13384471AACE}" destId="{4CC7B3EA-3B96-49D1-9C31-A768C04F7A8B}" srcOrd="0" destOrd="0" presId="urn:microsoft.com/office/officeart/2005/8/layout/process1"/>
    <dgm:cxn modelId="{2D2BB028-C601-45B8-AEAA-E54794446367}" type="presOf" srcId="{D5CCA1E0-6449-4D11-A3B4-9D22A7BED25F}" destId="{3268D21B-F471-4EF5-969D-58DCAE673768}" srcOrd="0" destOrd="0" presId="urn:microsoft.com/office/officeart/2005/8/layout/process1"/>
    <dgm:cxn modelId="{90479670-4FD9-4118-8AFF-00E430B13BC6}" srcId="{5D00189C-C722-4C6E-BF49-965D53646F93}" destId="{1B5B8B6A-AC03-414E-8893-156189AB74B4}" srcOrd="1" destOrd="0" parTransId="{5A9C15E5-152E-464C-8D95-D860C8D3E6B0}" sibTransId="{159F5BBC-A85B-48C5-BA35-13384471AACE}"/>
    <dgm:cxn modelId="{5F55F44D-4AC1-4221-9F20-77B7D24CF01F}" srcId="{5D00189C-C722-4C6E-BF49-965D53646F93}" destId="{D899D1E0-3079-450D-A46A-BFFA6703C9FA}" srcOrd="0" destOrd="0" parTransId="{9212EEC2-C2B6-4C5D-A206-BD12B38FC9D8}" sibTransId="{D5CCA1E0-6449-4D11-A3B4-9D22A7BED25F}"/>
    <dgm:cxn modelId="{C14DB6D4-74DE-4F1B-91F6-53293F204375}" srcId="{5D00189C-C722-4C6E-BF49-965D53646F93}" destId="{40891151-B1D4-48EC-B1EE-3C31C144A594}" srcOrd="2" destOrd="0" parTransId="{9D7B339C-A2C2-495E-A3C9-9C19D66DFDF7}" sibTransId="{6E23EBC5-F035-48DE-BF6C-D8606B8C0421}"/>
    <dgm:cxn modelId="{F4C9642F-AC86-48D5-BCA5-4175C2732001}" type="presOf" srcId="{40891151-B1D4-48EC-B1EE-3C31C144A594}" destId="{68633EC6-5AEA-40D6-818B-D2E36EB141C9}" srcOrd="0" destOrd="0" presId="urn:microsoft.com/office/officeart/2005/8/layout/process1"/>
    <dgm:cxn modelId="{F36B1A39-AAF2-434D-9E56-679C46B8AAE4}" type="presOf" srcId="{5D00189C-C722-4C6E-BF49-965D53646F93}" destId="{2DF18DA6-ACF7-4F50-ADF8-0BB957F8C9A2}" srcOrd="0" destOrd="0" presId="urn:microsoft.com/office/officeart/2005/8/layout/process1"/>
    <dgm:cxn modelId="{DFD88945-6587-47FC-994D-5B50833BEC05}" type="presParOf" srcId="{2DF18DA6-ACF7-4F50-ADF8-0BB957F8C9A2}" destId="{F708D043-5671-44D1-BF68-5A6A6FD4B434}" srcOrd="0" destOrd="0" presId="urn:microsoft.com/office/officeart/2005/8/layout/process1"/>
    <dgm:cxn modelId="{F7B38166-F2DA-4C93-988A-961999BF1F75}" type="presParOf" srcId="{2DF18DA6-ACF7-4F50-ADF8-0BB957F8C9A2}" destId="{3268D21B-F471-4EF5-969D-58DCAE673768}" srcOrd="1" destOrd="0" presId="urn:microsoft.com/office/officeart/2005/8/layout/process1"/>
    <dgm:cxn modelId="{1488494C-BEE4-4B0A-9A42-6979F5B83457}" type="presParOf" srcId="{3268D21B-F471-4EF5-969D-58DCAE673768}" destId="{2E02E626-454F-4F2C-9334-FE350FC5172F}" srcOrd="0" destOrd="0" presId="urn:microsoft.com/office/officeart/2005/8/layout/process1"/>
    <dgm:cxn modelId="{E1C70219-0AAC-4EB1-98EB-44E3F9936203}" type="presParOf" srcId="{2DF18DA6-ACF7-4F50-ADF8-0BB957F8C9A2}" destId="{31D3BD60-6769-48D1-98ED-6FB52575789C}" srcOrd="2" destOrd="0" presId="urn:microsoft.com/office/officeart/2005/8/layout/process1"/>
    <dgm:cxn modelId="{2FDCE8A5-7D0E-4C35-B5CB-423887A1E0DD}" type="presParOf" srcId="{2DF18DA6-ACF7-4F50-ADF8-0BB957F8C9A2}" destId="{4CC7B3EA-3B96-49D1-9C31-A768C04F7A8B}" srcOrd="3" destOrd="0" presId="urn:microsoft.com/office/officeart/2005/8/layout/process1"/>
    <dgm:cxn modelId="{6FB4C4D9-8974-4293-A126-0BEF21D80605}" type="presParOf" srcId="{4CC7B3EA-3B96-49D1-9C31-A768C04F7A8B}" destId="{36401BFE-14E6-46B4-87D2-2D85E2E29064}" srcOrd="0" destOrd="0" presId="urn:microsoft.com/office/officeart/2005/8/layout/process1"/>
    <dgm:cxn modelId="{35FE8FCE-15B0-4819-8DEC-8C703388717E}" type="presParOf" srcId="{2DF18DA6-ACF7-4F50-ADF8-0BB957F8C9A2}" destId="{68633EC6-5AEA-40D6-818B-D2E36EB141C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8D043-5671-44D1-BF68-5A6A6FD4B434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smtClean="0"/>
            <a:t>input</a:t>
          </a:r>
          <a:endParaRPr lang="en-US" sz="6200" kern="1200"/>
        </a:p>
      </dsp:txBody>
      <dsp:txXfrm>
        <a:off x="57787" y="1395494"/>
        <a:ext cx="2665308" cy="1560349"/>
      </dsp:txXfrm>
    </dsp:sp>
    <dsp:sp modelId="{3268D21B-F471-4EF5-969D-58DCAE673768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3047880" y="1970146"/>
        <a:ext cx="409940" cy="411044"/>
      </dsp:txXfrm>
    </dsp:sp>
    <dsp:sp modelId="{31D3BD60-6769-48D1-98ED-6FB52575789C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smtClean="0"/>
            <a:t>proses</a:t>
          </a:r>
          <a:endParaRPr lang="en-US" sz="6200" kern="1200"/>
        </a:p>
      </dsp:txBody>
      <dsp:txXfrm>
        <a:off x="3925145" y="1395494"/>
        <a:ext cx="2665308" cy="1560349"/>
      </dsp:txXfrm>
    </dsp:sp>
    <dsp:sp modelId="{4CC7B3EA-3B96-49D1-9C31-A768C04F7A8B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6915239" y="1970146"/>
        <a:ext cx="409940" cy="411044"/>
      </dsp:txXfrm>
    </dsp:sp>
    <dsp:sp modelId="{68633EC6-5AEA-40D6-818B-D2E36EB141C9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smtClean="0"/>
            <a:t>output</a:t>
          </a:r>
          <a:endParaRPr lang="en-US" sz="6200" kern="1200"/>
        </a:p>
      </dsp:txBody>
      <dsp:txXfrm>
        <a:off x="7792503" y="1395494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1CA9-4E73-439C-8344-F967D7E4DBF9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512B-838A-4066-A38E-CD2E677F80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37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1CA9-4E73-439C-8344-F967D7E4DBF9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512B-838A-4066-A38E-CD2E677F80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1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1CA9-4E73-439C-8344-F967D7E4DBF9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512B-838A-4066-A38E-CD2E677F80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5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1CA9-4E73-439C-8344-F967D7E4DBF9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512B-838A-4066-A38E-CD2E677F80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1CA9-4E73-439C-8344-F967D7E4DBF9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512B-838A-4066-A38E-CD2E677F80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3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1CA9-4E73-439C-8344-F967D7E4DBF9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512B-838A-4066-A38E-CD2E677F80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1CA9-4E73-439C-8344-F967D7E4DBF9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512B-838A-4066-A38E-CD2E677F80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0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1CA9-4E73-439C-8344-F967D7E4DBF9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512B-838A-4066-A38E-CD2E677F80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6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1CA9-4E73-439C-8344-F967D7E4DBF9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512B-838A-4066-A38E-CD2E677F80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60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1CA9-4E73-439C-8344-F967D7E4DBF9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512B-838A-4066-A38E-CD2E677F80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1CA9-4E73-439C-8344-F967D7E4DBF9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512B-838A-4066-A38E-CD2E677F80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7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01CA9-4E73-439C-8344-F967D7E4DBF9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F512B-838A-4066-A38E-CD2E677F80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1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50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eb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Dasar Pemrograman Komputer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Badie’ah, ST., 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1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7150"/>
          </a:xfrm>
        </p:spPr>
        <p:txBody>
          <a:bodyPr>
            <a:normAutofit fontScale="90000"/>
          </a:bodyPr>
          <a:lstStyle/>
          <a:p>
            <a:r>
              <a:rPr lang="en-US" smtClean="0"/>
              <a:t>Bahasa Pemrograman</a:t>
            </a:r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52183" y="1316981"/>
            <a:ext cx="9633649" cy="5321563"/>
            <a:chOff x="598487" y="173981"/>
            <a:chExt cx="10926512" cy="6412432"/>
          </a:xfrm>
        </p:grpSpPr>
        <p:pic>
          <p:nvPicPr>
            <p:cNvPr id="5" name="Picture 2" descr="Image result for computer transparent backgroun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487" y="1650083"/>
              <a:ext cx="3423011" cy="3671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6743699" y="385638"/>
              <a:ext cx="928688" cy="6200775"/>
              <a:chOff x="6474743" y="385638"/>
              <a:chExt cx="928688" cy="6200775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474743" y="385638"/>
                <a:ext cx="928688" cy="620077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 sz="140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 rot="16200000">
                <a:off x="4553128" y="3154397"/>
                <a:ext cx="4608265" cy="663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smtClean="0"/>
                  <a:t>Bahasa Pemrograman</a:t>
                </a:r>
                <a:endParaRPr lang="id-ID" sz="3200"/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72387" y="1650082"/>
              <a:ext cx="3852612" cy="4350668"/>
            </a:xfrm>
            <a:prstGeom prst="rect">
              <a:avLst/>
            </a:prstGeom>
          </p:spPr>
        </p:pic>
        <p:sp>
          <p:nvSpPr>
            <p:cNvPr id="8" name="Oval Callout 7"/>
            <p:cNvSpPr/>
            <p:nvPr/>
          </p:nvSpPr>
          <p:spPr>
            <a:xfrm>
              <a:off x="9008359" y="428625"/>
              <a:ext cx="2386012" cy="1271587"/>
            </a:xfrm>
            <a:prstGeom prst="wedgeEllipseCallo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5 x 3 = ?</a:t>
              </a:r>
              <a:endParaRPr lang="id-ID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43645" y="2546559"/>
              <a:ext cx="1471612" cy="630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smtClean="0"/>
                <a:t>001101010010101000110011</a:t>
              </a:r>
              <a:endParaRPr lang="id-ID" sz="1400"/>
            </a:p>
          </p:txBody>
        </p:sp>
        <p:sp>
          <p:nvSpPr>
            <p:cNvPr id="10" name="Cloud Callout 9"/>
            <p:cNvSpPr/>
            <p:nvPr/>
          </p:nvSpPr>
          <p:spPr>
            <a:xfrm>
              <a:off x="2850526" y="173981"/>
              <a:ext cx="3225187" cy="1503573"/>
            </a:xfrm>
            <a:prstGeom prst="cloudCallout">
              <a:avLst>
                <a:gd name="adj1" fmla="val -55208"/>
                <a:gd name="adj2" fmla="val 7486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Dia ingin saya menghitung 5 x 3. Jawabannya adalah 15</a:t>
              </a:r>
              <a:endParaRPr lang="id-ID" sz="1400"/>
            </a:p>
          </p:txBody>
        </p:sp>
        <p:sp>
          <p:nvSpPr>
            <p:cNvPr id="11" name="Striped Right Arrow 10"/>
            <p:cNvSpPr/>
            <p:nvPr/>
          </p:nvSpPr>
          <p:spPr>
            <a:xfrm rot="10800000">
              <a:off x="3900488" y="2056497"/>
              <a:ext cx="924220" cy="2143125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cxnSp>
          <p:nvCxnSpPr>
            <p:cNvPr id="12" name="Straight Arrow Connector 11"/>
            <p:cNvCxnSpPr>
              <a:endCxn id="9" idx="2"/>
            </p:cNvCxnSpPr>
            <p:nvPr/>
          </p:nvCxnSpPr>
          <p:spPr>
            <a:xfrm flipV="1">
              <a:off x="5679451" y="3469889"/>
              <a:ext cx="0" cy="124726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592522" y="4892892"/>
              <a:ext cx="2055063" cy="89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rgbClr val="FF0000"/>
                  </a:solidFill>
                </a:rPr>
                <a:t>Kata “5x3” di konversi menjadi bilangan biner (angka 0 dan 1)</a:t>
              </a:r>
              <a:endParaRPr lang="id-ID" sz="140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55722" y="2191754"/>
              <a:ext cx="1054270" cy="1001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solidFill>
                    <a:schemeClr val="bg1"/>
                  </a:solidFill>
                </a:rPr>
                <a:t>5 x 3 = 15</a:t>
              </a:r>
              <a:endParaRPr lang="id-ID" sz="48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195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Bahasa Pemrograman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Program </a:t>
            </a:r>
            <a:r>
              <a:rPr lang="en-US" smtClean="0">
                <a:sym typeface="Wingdings" panose="05000000000000000000" pitchFamily="2" charset="2"/>
              </a:rPr>
              <a:t> dibuat dengan menggunakan Bahasa pemrograman</a:t>
            </a:r>
          </a:p>
          <a:p>
            <a:r>
              <a:rPr lang="en-US" smtClean="0">
                <a:sym typeface="Wingdings" panose="05000000000000000000" pitchFamily="2" charset="2"/>
              </a:rPr>
              <a:t>Kode-kode yang disusun untuk membuat program disebut dengan </a:t>
            </a:r>
            <a:r>
              <a:rPr lang="en-US" b="1" smtClean="0">
                <a:sym typeface="Wingdings" panose="05000000000000000000" pitchFamily="2" charset="2"/>
              </a:rPr>
              <a:t>Kode Sumber (source code)</a:t>
            </a:r>
          </a:p>
          <a:p>
            <a:r>
              <a:rPr lang="en-US" smtClean="0">
                <a:sym typeface="Wingdings" panose="05000000000000000000" pitchFamily="2" charset="2"/>
              </a:rPr>
              <a:t>Contoh source code menggunakan Bahasa c++ :</a:t>
            </a:r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22" y="3755806"/>
            <a:ext cx="3285332" cy="292845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846320" y="4992624"/>
            <a:ext cx="841248" cy="658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87568" y="4709160"/>
            <a:ext cx="36210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FF0000"/>
                </a:solidFill>
              </a:rPr>
              <a:t>Digunakan untuk menampilkan tulisan </a:t>
            </a:r>
            <a:r>
              <a:rPr lang="en-US" sz="2800" b="1" smtClean="0">
                <a:solidFill>
                  <a:srgbClr val="FF0000"/>
                </a:solidFill>
              </a:rPr>
              <a:t>“Hello World”</a:t>
            </a:r>
            <a:endParaRPr lang="en-US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6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Compiler VS Interpreter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Source code yang ditulis oleh programmer perlu diterjemahkan ke dalam kode biner (0 dan 1) yang dipahami oleh computer (ingat ! Komputer hanya mengenali kode biner)</a:t>
            </a:r>
          </a:p>
          <a:p>
            <a:r>
              <a:rPr lang="en-US" smtClean="0"/>
              <a:t>siapa yang bertugas menerjemahkan source code ke kode biner?</a:t>
            </a:r>
          </a:p>
          <a:p>
            <a:pPr lvl="1"/>
            <a:r>
              <a:rPr lang="en-US" sz="2800" smtClean="0"/>
              <a:t>Jawaban : </a:t>
            </a:r>
            <a:r>
              <a:rPr lang="en-US" sz="2800" b="1" smtClean="0">
                <a:solidFill>
                  <a:srgbClr val="FF0000"/>
                </a:solidFill>
              </a:rPr>
              <a:t>compiler</a:t>
            </a:r>
            <a:r>
              <a:rPr lang="en-US" sz="2800" smtClean="0"/>
              <a:t> atau </a:t>
            </a:r>
            <a:r>
              <a:rPr lang="en-US" sz="2800" b="1" smtClean="0">
                <a:solidFill>
                  <a:srgbClr val="FF0000"/>
                </a:solidFill>
              </a:rPr>
              <a:t>interpreter</a:t>
            </a:r>
            <a:endParaRPr lang="en-US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60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Interpreter VS Compiler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1479995"/>
            <a:ext cx="4361689" cy="440245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mtClean="0"/>
              <a:t>INTERPRETER	</a:t>
            </a:r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2106557"/>
              </p:ext>
            </p:extLst>
          </p:nvPr>
        </p:nvGraphicFramePr>
        <p:xfrm>
          <a:off x="839789" y="2120900"/>
          <a:ext cx="16016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660">
                  <a:extLst>
                    <a:ext uri="{9D8B030D-6E8A-4147-A177-3AD203B41FA5}">
                      <a16:colId xmlns:a16="http://schemas.microsoft.com/office/drawing/2014/main" val="62069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Source Code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437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Instruksi 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971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Instruksi 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82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Instruksi 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036290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31408" y="1479995"/>
            <a:ext cx="4361688" cy="440245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mtClean="0"/>
              <a:t>COMPILER</a:t>
            </a:r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04456601"/>
              </p:ext>
            </p:extLst>
          </p:nvPr>
        </p:nvGraphicFramePr>
        <p:xfrm>
          <a:off x="2592450" y="2120900"/>
          <a:ext cx="2445894" cy="2931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45894">
                  <a:extLst>
                    <a:ext uri="{9D8B030D-6E8A-4147-A177-3AD203B41FA5}">
                      <a16:colId xmlns:a16="http://schemas.microsoft.com/office/drawing/2014/main" val="4255801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Urutan Pengerjaan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66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mtClean="0"/>
                        <a:t>Instruksi 1 diterjemahkan</a:t>
                      </a:r>
                      <a:r>
                        <a:rPr lang="en-US" baseline="0" smtClean="0"/>
                        <a:t> kemudian dijalankan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mtClean="0"/>
                        <a:t>Instruksi 2</a:t>
                      </a:r>
                      <a:r>
                        <a:rPr lang="en-US" baseline="0" smtClean="0"/>
                        <a:t> </a:t>
                      </a:r>
                      <a:r>
                        <a:rPr lang="en-US" smtClean="0"/>
                        <a:t>diterjemahkan</a:t>
                      </a:r>
                      <a:r>
                        <a:rPr lang="en-US" baseline="0" smtClean="0"/>
                        <a:t> kemudian dijalankan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mtClean="0"/>
                        <a:t>Instruksi 3 diterjemahkan</a:t>
                      </a:r>
                      <a:r>
                        <a:rPr lang="en-US" baseline="0" smtClean="0"/>
                        <a:t> kemudian dijalankan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960592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58952" y="1472184"/>
            <a:ext cx="4361688" cy="4882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31408" y="1479995"/>
            <a:ext cx="4361688" cy="4882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063424"/>
              </p:ext>
            </p:extLst>
          </p:nvPr>
        </p:nvGraphicFramePr>
        <p:xfrm>
          <a:off x="6003101" y="2063878"/>
          <a:ext cx="16016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659">
                  <a:extLst>
                    <a:ext uri="{9D8B030D-6E8A-4147-A177-3AD203B41FA5}">
                      <a16:colId xmlns:a16="http://schemas.microsoft.com/office/drawing/2014/main" val="62069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Source Code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437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Instruksi 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971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Instruksi 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82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Instruksi 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036290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4777679"/>
              </p:ext>
            </p:extLst>
          </p:nvPr>
        </p:nvGraphicFramePr>
        <p:xfrm>
          <a:off x="7725981" y="2063878"/>
          <a:ext cx="2445894" cy="4028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45894">
                  <a:extLst>
                    <a:ext uri="{9D8B030D-6E8A-4147-A177-3AD203B41FA5}">
                      <a16:colId xmlns:a16="http://schemas.microsoft.com/office/drawing/2014/main" val="4255801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Urutan Pengerjaan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66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smtClean="0"/>
                        <a:t>Instruksi 1 hingga 3 diterjemahkan secara keseluruhan menjadi kode objek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smtClean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="1" baseline="0" smtClean="0"/>
                        <a:t>Pengeksekusian Program 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smtClean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smtClean="0"/>
                        <a:t>Ketika kode objek dijalankan, tidak ada penerjemahan lagi dan tidak bergantung kode sumber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960592"/>
                  </a:ext>
                </a:extLst>
              </a:tr>
            </a:tbl>
          </a:graphicData>
        </a:graphic>
      </p:graphicFrame>
      <p:sp>
        <p:nvSpPr>
          <p:cNvPr id="14" name="Right Brace 13"/>
          <p:cNvSpPr/>
          <p:nvPr/>
        </p:nvSpPr>
        <p:spPr>
          <a:xfrm>
            <a:off x="7104888" y="2542032"/>
            <a:ext cx="571565" cy="859536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7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5835"/>
            <a:ext cx="10515600" cy="348108"/>
          </a:xfrm>
        </p:spPr>
        <p:txBody>
          <a:bodyPr>
            <a:normAutofit fontScale="90000"/>
          </a:bodyPr>
          <a:lstStyle/>
          <a:p>
            <a:pPr algn="ctr"/>
            <a:r>
              <a:rPr lang="en-US" smtClean="0"/>
              <a:t>Interpreter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36850"/>
            <a:ext cx="10515600" cy="1123947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Setiap baris instruksi pada source code diterjemahkan &amp; dijalankan oleh computer satu persatu (baris per-baris)</a:t>
            </a:r>
          </a:p>
          <a:p>
            <a:r>
              <a:rPr lang="en-US" smtClean="0"/>
              <a:t>Bergantung pada source code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87552" y="1609344"/>
            <a:ext cx="1801368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Instruksi 1</a:t>
            </a:r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3328416" y="1504188"/>
            <a:ext cx="1801368" cy="62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diterjemahkan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77256" y="1353312"/>
            <a:ext cx="1271016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010100001010100101</a:t>
            </a:r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6986016" y="1513332"/>
            <a:ext cx="524256" cy="612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82712" y="1353312"/>
            <a:ext cx="1947672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Dijalankan oleh komputer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87552" y="2797111"/>
            <a:ext cx="1801368" cy="4114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Instruksi 2</a:t>
            </a:r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328416" y="2691955"/>
            <a:ext cx="1801368" cy="62179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diterjemahkan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77256" y="2541079"/>
            <a:ext cx="1271016" cy="96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010100001010100101</a:t>
            </a:r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986016" y="2701099"/>
            <a:ext cx="524256" cy="61264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982712" y="2541079"/>
            <a:ext cx="1947672" cy="96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Dijalankan oleh komputer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87552" y="3973069"/>
            <a:ext cx="1801368" cy="4114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Instruksi 3</a:t>
            </a:r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328416" y="3867913"/>
            <a:ext cx="1801368" cy="62179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diterjemahkan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77256" y="3717037"/>
            <a:ext cx="1271016" cy="960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010100001010100101</a:t>
            </a:r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986016" y="3877057"/>
            <a:ext cx="524256" cy="6126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982712" y="3717037"/>
            <a:ext cx="1947672" cy="960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Dijalankan oleh komputer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13232" y="941832"/>
            <a:ext cx="2414016" cy="3849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40502" y="941832"/>
            <a:ext cx="135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Source Code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4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192" y="184897"/>
            <a:ext cx="10515600" cy="741299"/>
          </a:xfrm>
        </p:spPr>
        <p:txBody>
          <a:bodyPr/>
          <a:lstStyle/>
          <a:p>
            <a:r>
              <a:rPr lang="en-US" smtClean="0"/>
              <a:t>Compiler</a:t>
            </a:r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476434" y="1586511"/>
            <a:ext cx="1647509" cy="92913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kompilasi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045764" y="3988810"/>
            <a:ext cx="10244028" cy="2411216"/>
          </a:xfrm>
        </p:spPr>
        <p:txBody>
          <a:bodyPr/>
          <a:lstStyle/>
          <a:p>
            <a:r>
              <a:rPr lang="en-US" smtClean="0"/>
              <a:t>Semua instruksi diterjemahkan ke dalam bentuk kode objek </a:t>
            </a:r>
          </a:p>
          <a:p>
            <a:pPr lvl="1"/>
            <a:r>
              <a:rPr lang="en-US" smtClean="0"/>
              <a:t>Kode objek disimpan dalam bentuk file, berisi Bahasa mesin (kode biner)</a:t>
            </a:r>
          </a:p>
          <a:p>
            <a:pPr lvl="1"/>
            <a:r>
              <a:rPr lang="en-US" smtClean="0"/>
              <a:t>Proses penerjemahan dari kode sumber ke kode objek disebut “</a:t>
            </a:r>
            <a:r>
              <a:rPr lang="en-US" b="1" smtClean="0"/>
              <a:t>Kompilasi</a:t>
            </a:r>
            <a:r>
              <a:rPr lang="en-US" smtClean="0"/>
              <a:t>”</a:t>
            </a:r>
          </a:p>
          <a:p>
            <a:r>
              <a:rPr lang="en-US" smtClean="0"/>
              <a:t>Komputer menjalankan perintah berdasarkan kode objek</a:t>
            </a:r>
          </a:p>
          <a:p>
            <a:pPr lvl="1"/>
            <a:r>
              <a:rPr lang="en-US" smtClean="0"/>
              <a:t>Sehingga sudah tidak bergantung lagi pada source 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03012" y="1590984"/>
            <a:ext cx="1901952" cy="10901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Program dijalankan computer (dieksekusi)</a:t>
            </a:r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131885" y="1909284"/>
            <a:ext cx="1114161" cy="5349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91527" y="2768557"/>
            <a:ext cx="136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Kode Objek </a:t>
            </a:r>
          </a:p>
        </p:txBody>
      </p:sp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943" y="1233262"/>
            <a:ext cx="1036410" cy="1478408"/>
          </a:xfrm>
          <a:prstGeom prst="rect">
            <a:avLst/>
          </a:prstGeom>
        </p:spPr>
      </p:pic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338" y="1233262"/>
            <a:ext cx="1028789" cy="142506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45764" y="2864185"/>
            <a:ext cx="136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92924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Kesalahan Program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Setiap Bahasa pemrograman, memiliki aturan penulisan sendiri-sendiri</a:t>
            </a:r>
          </a:p>
          <a:p>
            <a:r>
              <a:rPr lang="en-US" smtClean="0"/>
              <a:t>Sebagaimana Bahasa manusia, setiap Bahasa memiliki aturan sendiri-sendiri :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912095"/>
              </p:ext>
            </p:extLst>
          </p:nvPr>
        </p:nvGraphicFramePr>
        <p:xfrm>
          <a:off x="1437640" y="3581738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643690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91970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NEGARA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PENULISAN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5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INDONESIA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TERIMA KASIH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56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FRENCH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MERCI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6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GERMANY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DANKE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53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PORTUGUESE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mtClean="0"/>
                        <a:t>OBRIGADA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6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ENGLISH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THANK YOU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89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56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Kesalahan </a:t>
            </a:r>
            <a:r>
              <a:rPr lang="en-US" smtClean="0"/>
              <a:t>Program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74704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Aturan-aturan yang melekat di suatu Bahasa pemrograman disebut dengan “</a:t>
            </a:r>
            <a:r>
              <a:rPr lang="en-US" b="1" smtClean="0"/>
              <a:t>Sintaks</a:t>
            </a:r>
            <a:r>
              <a:rPr lang="en-US" smtClean="0"/>
              <a:t>” atau “</a:t>
            </a:r>
            <a:r>
              <a:rPr lang="en-US" b="1" smtClean="0"/>
              <a:t>syntax</a:t>
            </a:r>
            <a:r>
              <a:rPr lang="en-US" smtClean="0"/>
              <a:t>”</a:t>
            </a:r>
          </a:p>
          <a:p>
            <a:r>
              <a:rPr lang="en-US" smtClean="0"/>
              <a:t>Sebagaimana manusia, jika seseorang bicara atau menuliskan sebuah kata yang salah, maka akan sulit untuk dipahami oleh manusia</a:t>
            </a:r>
          </a:p>
          <a:p>
            <a:r>
              <a:rPr lang="en-US" smtClean="0"/>
              <a:t>Namun manusia diciptakan oleh Allah sebagai makhluk yang cerdas, manusia bisa mengira-ngira dengan intuisinya untuk memahami suatu penulisan yang salah </a:t>
            </a:r>
          </a:p>
          <a:p>
            <a:pPr marL="0" indent="0">
              <a:buNone/>
            </a:pPr>
            <a:r>
              <a:rPr lang="en-US" b="1" smtClean="0"/>
              <a:t>Contoh :</a:t>
            </a:r>
          </a:p>
          <a:p>
            <a:r>
              <a:rPr lang="en-US" smtClean="0"/>
              <a:t>“</a:t>
            </a:r>
            <a:r>
              <a:rPr lang="en-US" smtClean="0">
                <a:solidFill>
                  <a:srgbClr val="FF0000"/>
                </a:solidFill>
              </a:rPr>
              <a:t>Anjing mengejar kucng</a:t>
            </a:r>
            <a:r>
              <a:rPr lang="en-US" smtClean="0"/>
              <a:t>” </a:t>
            </a:r>
            <a:r>
              <a:rPr lang="en-US" smtClean="0">
                <a:sym typeface="Wingdings" panose="05000000000000000000" pitchFamily="2" charset="2"/>
              </a:rPr>
              <a:t> manusia mudah untuk mengetahui bahwa arti dari kalimat tersebut adalah “</a:t>
            </a:r>
            <a:r>
              <a:rPr lang="en-US" smtClean="0">
                <a:solidFill>
                  <a:srgbClr val="FF0000"/>
                </a:solidFill>
                <a:sym typeface="Wingdings" panose="05000000000000000000" pitchFamily="2" charset="2"/>
              </a:rPr>
              <a:t>Anjing mengejar kucing</a:t>
            </a:r>
            <a:r>
              <a:rPr lang="en-US" smtClean="0">
                <a:sym typeface="Wingdings" panose="05000000000000000000" pitchFamily="2" charset="2"/>
              </a:rPr>
              <a:t>”</a:t>
            </a:r>
          </a:p>
          <a:p>
            <a:r>
              <a:rPr lang="en-US" smtClean="0">
                <a:sym typeface="Wingdings" panose="05000000000000000000" pitchFamily="2" charset="2"/>
              </a:rPr>
              <a:t>Manusia bisa mengabaikan kesalahan tersebut &amp; tetap mengetahui artinya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3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Kesalahan Program </a:t>
            </a:r>
            <a:r>
              <a:rPr lang="en-US" smtClean="0"/>
              <a:t>(3)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Toleransi kesalahan tersebut tidak dimiliki oleh computer</a:t>
            </a:r>
          </a:p>
          <a:p>
            <a:pPr marL="0" indent="0">
              <a:buNone/>
            </a:pPr>
            <a:r>
              <a:rPr lang="en-US" b="1" smtClean="0"/>
              <a:t>Contoh :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mtClean="0">
                <a:solidFill>
                  <a:srgbClr val="FF0000"/>
                </a:solidFill>
              </a:rPr>
              <a:t>Cout &lt;&lt; “Halo”; </a:t>
            </a:r>
            <a:r>
              <a:rPr lang="en-US" smtClean="0"/>
              <a:t>        digunakan untuk menampilkan kata “Halo”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u="sng" smtClean="0"/>
              <a:t>Jika dituliskan sebagai berikut :</a:t>
            </a:r>
          </a:p>
          <a:p>
            <a:pPr marL="0" indent="0">
              <a:buNone/>
            </a:pPr>
            <a:r>
              <a:rPr lang="en-US" smtClean="0">
                <a:solidFill>
                  <a:srgbClr val="FF0000"/>
                </a:solidFill>
              </a:rPr>
              <a:t>Cot &lt;&lt;“Halo”; </a:t>
            </a:r>
            <a:r>
              <a:rPr lang="en-US" smtClean="0"/>
              <a:t>        terdapat kesalahan dalam penulisan sintaks “cot”</a:t>
            </a:r>
          </a:p>
          <a:p>
            <a:pPr marL="0" indent="0">
              <a:buNone/>
            </a:pPr>
            <a:r>
              <a:rPr lang="en-US" u="sng" smtClean="0"/>
              <a:t>Maka :</a:t>
            </a:r>
          </a:p>
          <a:p>
            <a:pPr marL="0" indent="0">
              <a:buNone/>
            </a:pPr>
            <a:r>
              <a:rPr lang="en-US" smtClean="0"/>
              <a:t>Kesalahan 1 huruf saja, compiler akan menghentikan tugasnya untuk membentuk kode objek, sehingga program tidak dapat dieksekusi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3346704" y="2935224"/>
            <a:ext cx="420624" cy="384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3072384" y="3989102"/>
            <a:ext cx="420624" cy="384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7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Kesalahan Program </a:t>
            </a:r>
            <a:r>
              <a:rPr lang="en-US" smtClean="0"/>
              <a:t>(4)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Kesalahan seperti itu dinamakan sebagai “</a:t>
            </a:r>
            <a:r>
              <a:rPr lang="en-US" b="1" smtClean="0"/>
              <a:t>kesalahan sintaksis</a:t>
            </a:r>
            <a:r>
              <a:rPr lang="en-US" smtClean="0"/>
              <a:t>”</a:t>
            </a:r>
          </a:p>
          <a:p>
            <a:r>
              <a:rPr lang="en-US" b="1" smtClean="0"/>
              <a:t>Kesalahan Sintaksis </a:t>
            </a:r>
            <a:r>
              <a:rPr lang="en-US" smtClean="0"/>
              <a:t>adalah jenis kesalahan yang berlaku ketika terdapat suatu kode yang tidak mengikuti sintaks Bahasa pemrograman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3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Asal kata : compute (</a:t>
            </a:r>
            <a:r>
              <a:rPr lang="en-US" dirty="0" err="1" smtClean="0"/>
              <a:t>menghitung</a:t>
            </a:r>
            <a:r>
              <a:rPr lang="en-US" smtClean="0"/>
              <a:t>) </a:t>
            </a:r>
            <a:r>
              <a:rPr lang="en-US" smtClean="0">
                <a:sym typeface="Wingdings" panose="05000000000000000000" pitchFamily="2" charset="2"/>
              </a:rPr>
              <a:t> komputasi</a:t>
            </a:r>
          </a:p>
          <a:p>
            <a:r>
              <a:rPr lang="en-US" smtClean="0">
                <a:sym typeface="Wingdings" panose="05000000000000000000" pitchFamily="2" charset="2"/>
              </a:rPr>
              <a:t>Kok menghitung ya ?</a:t>
            </a:r>
          </a:p>
          <a:p>
            <a:pPr lvl="1"/>
            <a:r>
              <a:rPr lang="en-US" smtClean="0">
                <a:sym typeface="Wingdings" panose="05000000000000000000" pitchFamily="2" charset="2"/>
              </a:rPr>
              <a:t>Awal mula diciptakan computer adalah untuk mesin penghitung (</a:t>
            </a:r>
            <a:r>
              <a:rPr lang="en-US" smtClean="0">
                <a:sym typeface="Wingdings" panose="05000000000000000000" pitchFamily="2" charset="2"/>
                <a:hlinkClick r:id="rId2" action="ppaction://hlinksldjump"/>
              </a:rPr>
              <a:t>Charles Babbage</a:t>
            </a:r>
            <a:r>
              <a:rPr lang="en-US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smtClean="0">
                <a:sym typeface="Wingdings" panose="05000000000000000000" pitchFamily="2" charset="2"/>
              </a:rPr>
              <a:t>Proses perhitungan / komputasi pada computer masa kini tidak terlihat secara eksplisit</a:t>
            </a:r>
          </a:p>
          <a:p>
            <a:pPr lvl="1"/>
            <a:r>
              <a:rPr lang="en-US" smtClean="0">
                <a:sym typeface="Wingdings" panose="05000000000000000000" pitchFamily="2" charset="2"/>
              </a:rPr>
              <a:t>Misalnya :</a:t>
            </a:r>
          </a:p>
          <a:p>
            <a:pPr lvl="2"/>
            <a:r>
              <a:rPr lang="en-US" smtClean="0">
                <a:sym typeface="Wingdings" panose="05000000000000000000" pitchFamily="2" charset="2"/>
              </a:rPr>
              <a:t>Ketika mengetik dokumen di Microsoft word.</a:t>
            </a:r>
          </a:p>
          <a:p>
            <a:pPr lvl="2"/>
            <a:r>
              <a:rPr lang="en-US" err="1" smtClean="0">
                <a:sym typeface="Wingdings" panose="05000000000000000000" pitchFamily="2" charset="2"/>
              </a:rPr>
              <a:t>Sebuah</a:t>
            </a:r>
            <a:r>
              <a:rPr lang="en-US" smtClean="0">
                <a:sym typeface="Wingdings" panose="05000000000000000000" pitchFamily="2" charset="2"/>
              </a:rPr>
              <a:t> paragraf akan dibuat rata kanan kiri (justify)</a:t>
            </a:r>
          </a:p>
          <a:p>
            <a:pPr lvl="2"/>
            <a:r>
              <a:rPr lang="en-US" smtClean="0">
                <a:sym typeface="Wingdings" panose="05000000000000000000" pitchFamily="2" charset="2"/>
              </a:rPr>
              <a:t>Sebenarnya di dalam proses “justify” ini terdapat perhitungan untuk menambahkan sejumlah spasi pada paragraph tersebut</a:t>
            </a:r>
          </a:p>
          <a:p>
            <a:r>
              <a:rPr lang="en-US" smtClean="0">
                <a:sym typeface="Wingdings" panose="05000000000000000000" pitchFamily="2" charset="2"/>
              </a:rPr>
              <a:t>Komputer  peralatan elektronik yang bermanfaat untuk melaksanakan berbagai pekerjaan yang dilakukan oleh manusia </a:t>
            </a:r>
          </a:p>
        </p:txBody>
      </p:sp>
    </p:spTree>
    <p:extLst>
      <p:ext uri="{BB962C8B-B14F-4D97-AF65-F5344CB8AC3E}">
        <p14:creationId xmlns:p14="http://schemas.microsoft.com/office/powerpoint/2010/main" val="80505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Kesalahan Program </a:t>
            </a:r>
            <a:r>
              <a:rPr lang="en-US" smtClean="0"/>
              <a:t>(5)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Kesalahan yang sering terjadi setelah kesalahan sintaksis adalah “</a:t>
            </a:r>
            <a:r>
              <a:rPr lang="en-US" b="1" smtClean="0"/>
              <a:t>kesalahan logika</a:t>
            </a:r>
            <a:r>
              <a:rPr lang="en-US" smtClean="0"/>
              <a:t>”</a:t>
            </a:r>
          </a:p>
          <a:p>
            <a:r>
              <a:rPr lang="en-US" smtClean="0"/>
              <a:t>Kesalahan Logika </a:t>
            </a:r>
            <a:r>
              <a:rPr lang="en-US" smtClean="0">
                <a:sym typeface="Wingdings" panose="05000000000000000000" pitchFamily="2" charset="2"/>
              </a:rPr>
              <a:t> jenis kesalahan yang disebabkan oleh kesalahan yang dilakukan oleh programmer dari sisi logika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238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5539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Contoh Kesalahan Logika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7552"/>
            <a:ext cx="10515600" cy="5189411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rgbClr val="FF0000"/>
                </a:solidFill>
              </a:rPr>
              <a:t>Luas </a:t>
            </a:r>
            <a:r>
              <a:rPr lang="en-US">
                <a:solidFill>
                  <a:srgbClr val="FF0000"/>
                </a:solidFill>
              </a:rPr>
              <a:t>keliling persegi panjang </a:t>
            </a:r>
            <a:r>
              <a:rPr lang="en-US" smtClean="0">
                <a:solidFill>
                  <a:srgbClr val="FF0000"/>
                </a:solidFill>
              </a:rPr>
              <a:t>seharusnya adalah :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/>
              <a:t>Keliling = 2 x (Panjang + Lebar</a:t>
            </a:r>
            <a:r>
              <a:rPr lang="en-US" b="1" smtClean="0"/>
              <a:t>)</a:t>
            </a:r>
            <a:endParaRPr lang="en-US" b="1"/>
          </a:p>
          <a:p>
            <a:pPr marL="0" indent="0">
              <a:buNone/>
            </a:pPr>
            <a:r>
              <a:rPr lang="en-US" smtClean="0">
                <a:solidFill>
                  <a:srgbClr val="FF0000"/>
                </a:solidFill>
              </a:rPr>
              <a:t>Kemudian oleh programmer dituliskan :</a:t>
            </a:r>
          </a:p>
          <a:p>
            <a:pPr marL="0" indent="0">
              <a:buNone/>
            </a:pPr>
            <a:r>
              <a:rPr lang="en-US" b="1" smtClean="0"/>
              <a:t>Keliling = 2 * Panjang + Lebar</a:t>
            </a:r>
            <a:endParaRPr lang="en-US" b="1"/>
          </a:p>
          <a:p>
            <a:pPr marL="0" indent="0">
              <a:buNone/>
            </a:pPr>
            <a:r>
              <a:rPr lang="en-US" smtClean="0">
                <a:solidFill>
                  <a:srgbClr val="FF0000"/>
                </a:solidFill>
              </a:rPr>
              <a:t>Dimana Kesalahannya ?</a:t>
            </a:r>
          </a:p>
          <a:p>
            <a:pPr marL="0" indent="0">
              <a:buNone/>
            </a:pPr>
            <a:r>
              <a:rPr lang="en-US" smtClean="0"/>
              <a:t>Compiler dan interpreter akan memperlakukan rumus tersebut sebagai </a:t>
            </a:r>
          </a:p>
          <a:p>
            <a:pPr marL="0" indent="0">
              <a:buNone/>
            </a:pPr>
            <a:r>
              <a:rPr lang="en-US" b="1" smtClean="0"/>
              <a:t>Keliling = (2*Panjang)+Lebar</a:t>
            </a:r>
          </a:p>
          <a:p>
            <a:pPr marL="0" indent="0">
              <a:buNone/>
            </a:pPr>
            <a:r>
              <a:rPr lang="en-US" smtClean="0">
                <a:solidFill>
                  <a:srgbClr val="FF0000"/>
                </a:solidFill>
              </a:rPr>
              <a:t>Bagaimana Hasilnya ?</a:t>
            </a:r>
          </a:p>
          <a:p>
            <a:r>
              <a:rPr lang="en-US" smtClean="0"/>
              <a:t>Secara sintaks tidak salah (bahkan tidak muncul pesan error)</a:t>
            </a:r>
          </a:p>
          <a:p>
            <a:r>
              <a:rPr lang="en-US" smtClean="0"/>
              <a:t>Namun hasil yang didapatkan dari rumus terbut salah</a:t>
            </a:r>
          </a:p>
        </p:txBody>
      </p:sp>
    </p:spTree>
    <p:extLst>
      <p:ext uri="{BB962C8B-B14F-4D97-AF65-F5344CB8AC3E}">
        <p14:creationId xmlns:p14="http://schemas.microsoft.com/office/powerpoint/2010/main" val="32754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Kesalahan Program </a:t>
            </a:r>
            <a:r>
              <a:rPr lang="en-US" smtClean="0"/>
              <a:t>(6)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343"/>
          </a:xfrm>
        </p:spPr>
        <p:txBody>
          <a:bodyPr>
            <a:normAutofit/>
          </a:bodyPr>
          <a:lstStyle/>
          <a:p>
            <a:r>
              <a:rPr lang="en-US" smtClean="0"/>
              <a:t>Kesalahan Logika</a:t>
            </a:r>
          </a:p>
          <a:p>
            <a:pPr lvl="1"/>
            <a:r>
              <a:rPr lang="en-US" smtClean="0"/>
              <a:t>Memerlukan tantangan tersendiri, karena terkadang tidak ada pesan error yang memberitahukan dimana kesalahannya</a:t>
            </a:r>
          </a:p>
          <a:p>
            <a:pPr lvl="1"/>
            <a:r>
              <a:rPr lang="en-US" smtClean="0"/>
              <a:t>Programmer harus mencari sendiri letak kesalahannya</a:t>
            </a:r>
          </a:p>
          <a:p>
            <a:pPr lvl="1"/>
            <a:r>
              <a:rPr lang="en-US" smtClean="0"/>
              <a:t>Seiring dengan berjalannya waktu, pengalaman akan sangat membantu untuk mempercepat pencarian kesalahan</a:t>
            </a:r>
          </a:p>
          <a:p>
            <a:pPr lvl="1"/>
            <a:r>
              <a:rPr lang="en-US" b="1" smtClean="0"/>
              <a:t>Penting</a:t>
            </a:r>
            <a:r>
              <a:rPr lang="en-US" smtClean="0"/>
              <a:t> : hal yang harus terus diasah oleh programmer adalah kemampuan untuk mencari kesalahan di dalam program dan kemudian mengatasinya</a:t>
            </a:r>
          </a:p>
        </p:txBody>
      </p:sp>
    </p:spTree>
    <p:extLst>
      <p:ext uri="{BB962C8B-B14F-4D97-AF65-F5344CB8AC3E}">
        <p14:creationId xmlns:p14="http://schemas.microsoft.com/office/powerpoint/2010/main" val="144791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Kesalahan Program (6)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Pencarian kesalahan pada kode program disebut dengan “</a:t>
            </a:r>
            <a:r>
              <a:rPr lang="en-US" b="1"/>
              <a:t>Debugging</a:t>
            </a:r>
            <a:r>
              <a:rPr lang="en-US"/>
              <a:t>”</a:t>
            </a:r>
          </a:p>
          <a:p>
            <a:r>
              <a:rPr lang="en-US" b="1"/>
              <a:t>Debugger</a:t>
            </a:r>
            <a:r>
              <a:rPr lang="en-US"/>
              <a:t> adalah alat bantu yang umumnya tersedia pada perangkat lunak pengembangan program yang digunakan untuk membantu programmer dalam menemukan penyebab </a:t>
            </a:r>
            <a:r>
              <a:rPr lang="en-US" smtClean="0"/>
              <a:t>kesalahan</a:t>
            </a:r>
          </a:p>
          <a:p>
            <a:r>
              <a:rPr lang="en-US" smtClean="0"/>
              <a:t>Mengapa “Bug” ?</a:t>
            </a:r>
          </a:p>
          <a:p>
            <a:pPr lvl="1"/>
            <a:r>
              <a:rPr lang="en-US" smtClean="0"/>
              <a:t>Didasari kenyataan bahwa mencari kesalahan dalam program berukuran besar itu tidak mudah</a:t>
            </a:r>
          </a:p>
          <a:p>
            <a:pPr lvl="1"/>
            <a:r>
              <a:rPr lang="en-US" smtClean="0"/>
              <a:t>Bagaikan mencari kutu yang sangat kecil diantara pasir yang jumlahnya ribuan atau lebih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9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472" y="2385949"/>
            <a:ext cx="10515600" cy="1325563"/>
          </a:xfrm>
        </p:spPr>
        <p:txBody>
          <a:bodyPr/>
          <a:lstStyle/>
          <a:p>
            <a:pPr algn="ctr"/>
            <a:r>
              <a:rPr lang="en-US" smtClean="0"/>
              <a:t>SIKLUS PENGEMBANGAN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2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2195"/>
          </a:xfrm>
        </p:spPr>
        <p:txBody>
          <a:bodyPr/>
          <a:lstStyle/>
          <a:p>
            <a:r>
              <a:rPr lang="en-US" smtClean="0"/>
              <a:t>Siklus Pengembangan Program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69264" y="1499616"/>
            <a:ext cx="2340864" cy="74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Analisis Masalah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63496" y="2749296"/>
            <a:ext cx="2340864" cy="74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Perancangan Program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42488" y="3998976"/>
            <a:ext cx="2340864" cy="74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Pembuatan Program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04360" y="5248656"/>
            <a:ext cx="2340864" cy="74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Pengujian Program</a:t>
            </a:r>
            <a:endParaRPr lang="en-US"/>
          </a:p>
        </p:txBody>
      </p:sp>
      <p:sp>
        <p:nvSpPr>
          <p:cNvPr id="8" name="Up-Down Arrow 7"/>
          <p:cNvSpPr/>
          <p:nvPr/>
        </p:nvSpPr>
        <p:spPr>
          <a:xfrm>
            <a:off x="2868168" y="2162556"/>
            <a:ext cx="365760" cy="673608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-Down Arrow 8"/>
          <p:cNvSpPr/>
          <p:nvPr/>
        </p:nvSpPr>
        <p:spPr>
          <a:xfrm>
            <a:off x="3925824" y="3412236"/>
            <a:ext cx="365760" cy="673608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/>
          <p:cNvSpPr/>
          <p:nvPr/>
        </p:nvSpPr>
        <p:spPr>
          <a:xfrm>
            <a:off x="4940808" y="4661916"/>
            <a:ext cx="365760" cy="673608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630168" y="1874520"/>
            <a:ext cx="4096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55280" y="1689854"/>
            <a:ext cx="2855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Identifikasi output dan input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025384" y="2939534"/>
            <a:ext cx="3775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Rancangan UI, database, algoritma, dll</a:t>
            </a:r>
            <a:endParaRPr lang="en-US"/>
          </a:p>
        </p:txBody>
      </p:sp>
      <p:cxnSp>
        <p:nvCxnSpPr>
          <p:cNvPr id="16" name="Straight Arrow Connector 15"/>
          <p:cNvCxnSpPr>
            <a:stCxn id="5" idx="3"/>
          </p:cNvCxnSpPr>
          <p:nvPr/>
        </p:nvCxnSpPr>
        <p:spPr>
          <a:xfrm>
            <a:off x="4404360" y="3124200"/>
            <a:ext cx="3230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</p:cNvCxnSpPr>
          <p:nvPr/>
        </p:nvCxnSpPr>
        <p:spPr>
          <a:xfrm>
            <a:off x="5483352" y="4373880"/>
            <a:ext cx="2151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25384" y="4085844"/>
            <a:ext cx="3010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Algoritma dituliskan ke dalam </a:t>
            </a:r>
          </a:p>
          <a:p>
            <a:r>
              <a:rPr lang="en-US" smtClean="0"/>
              <a:t>Bahasa pemrograman</a:t>
            </a:r>
            <a:endParaRPr lang="en-US"/>
          </a:p>
        </p:txBody>
      </p:sp>
      <p:cxnSp>
        <p:nvCxnSpPr>
          <p:cNvPr id="21" name="Straight Arrow Connector 20"/>
          <p:cNvCxnSpPr>
            <a:stCxn id="7" idx="3"/>
          </p:cNvCxnSpPr>
          <p:nvPr/>
        </p:nvCxnSpPr>
        <p:spPr>
          <a:xfrm>
            <a:off x="6745224" y="5623560"/>
            <a:ext cx="890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955280" y="5248656"/>
            <a:ext cx="3605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Memastikan program sesuai dengan spesifikasi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Memastikan kesalahan program tidak terjadi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5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Analisis Masalah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Program dibuat biasanya untuk menyelesaikan permasalahan yang dihadapi oleh manusia</a:t>
            </a:r>
          </a:p>
          <a:p>
            <a:r>
              <a:rPr lang="en-US" smtClean="0"/>
              <a:t>Masalah yang akan diselesaikan harus dianalisa terlebih dahulu :</a:t>
            </a:r>
          </a:p>
          <a:p>
            <a:pPr lvl="1"/>
            <a:r>
              <a:rPr lang="en-US" smtClean="0"/>
              <a:t>Keluaran / hasil / output yang diharapkan diidentifikasi dan dikenali</a:t>
            </a:r>
          </a:p>
          <a:p>
            <a:pPr lvl="1"/>
            <a:r>
              <a:rPr lang="en-US" smtClean="0"/>
              <a:t>Dari keluaran, kita akan bisa menganalisa masukan / input yang dibutuhkan untuk menghasilkan keluaran tersebut</a:t>
            </a:r>
          </a:p>
          <a:p>
            <a:pPr lvl="1"/>
            <a:r>
              <a:rPr lang="en-US" smtClean="0"/>
              <a:t>Proses yang akan digunakan untuk mengubah masukan (input) menjadi keluaran (output) harus dipikirkan caranya</a:t>
            </a:r>
          </a:p>
        </p:txBody>
      </p:sp>
    </p:spTree>
    <p:extLst>
      <p:ext uri="{BB962C8B-B14F-4D97-AF65-F5344CB8AC3E}">
        <p14:creationId xmlns:p14="http://schemas.microsoft.com/office/powerpoint/2010/main" val="266621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Analisis Masalah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Untuk menyelesaikan permasalahan keliling persegi panjang :</a:t>
            </a:r>
          </a:p>
          <a:p>
            <a:pPr marL="0" indent="0">
              <a:buNone/>
            </a:pPr>
            <a:endParaRPr lang="en-US" smtClean="0"/>
          </a:p>
          <a:p>
            <a:r>
              <a:rPr lang="en-US" smtClean="0"/>
              <a:t>Identifikasi keluaran (output) </a:t>
            </a:r>
            <a:r>
              <a:rPr lang="en-US" smtClean="0">
                <a:sym typeface="Wingdings" panose="05000000000000000000" pitchFamily="2" charset="2"/>
              </a:rPr>
              <a:t> keliling</a:t>
            </a:r>
          </a:p>
          <a:p>
            <a:r>
              <a:rPr lang="en-US" smtClean="0">
                <a:sym typeface="Wingdings" panose="05000000000000000000" pitchFamily="2" charset="2"/>
              </a:rPr>
              <a:t>Identifikasi masukan (input)  Panjang, Lebar</a:t>
            </a:r>
          </a:p>
          <a:p>
            <a:r>
              <a:rPr lang="en-US" smtClean="0">
                <a:sym typeface="Wingdings" panose="05000000000000000000" pitchFamily="2" charset="2"/>
              </a:rPr>
              <a:t>Identifikasi proses  keliling = 2 x (Panjang + Lebar)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Perancangan Program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Sketsa penyelesaian masalah mulai dibuat secara rinci pada tahap perancangan program</a:t>
            </a:r>
          </a:p>
          <a:p>
            <a:r>
              <a:rPr lang="en-US" smtClean="0"/>
              <a:t>Diantaranya :</a:t>
            </a:r>
          </a:p>
          <a:p>
            <a:pPr lvl="1"/>
            <a:r>
              <a:rPr lang="en-US" smtClean="0"/>
              <a:t>Rancangan tampilan program / antarmuka / user interface (UI)</a:t>
            </a:r>
          </a:p>
          <a:p>
            <a:pPr lvl="1"/>
            <a:r>
              <a:rPr lang="en-US" smtClean="0"/>
              <a:t>Rancangan dimana data disimpan </a:t>
            </a:r>
            <a:r>
              <a:rPr lang="en-US" smtClean="0">
                <a:sym typeface="Wingdings" panose="05000000000000000000" pitchFamily="2" charset="2"/>
              </a:rPr>
              <a:t> database</a:t>
            </a:r>
          </a:p>
          <a:p>
            <a:pPr lvl="1"/>
            <a:r>
              <a:rPr lang="en-US" smtClean="0">
                <a:sym typeface="Wingdings" panose="05000000000000000000" pitchFamily="2" charset="2"/>
              </a:rPr>
              <a:t>Rancangan algoritma yang akan digunakan dalam program</a:t>
            </a:r>
          </a:p>
          <a:p>
            <a:pPr lvl="1"/>
            <a:r>
              <a:rPr lang="en-US" smtClean="0">
                <a:sym typeface="Wingdings" panose="05000000000000000000" pitchFamily="2" charset="2"/>
              </a:rPr>
              <a:t>dll</a:t>
            </a:r>
            <a:endParaRPr lang="en-US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6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Penulisan Program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Setelah rancangan dibuat, program mulai disusun</a:t>
            </a:r>
          </a:p>
          <a:p>
            <a:r>
              <a:rPr lang="en-US" smtClean="0"/>
              <a:t>Pada tahap inilah algoritma yang sudah dirancang, diubah dan dituliskan ke dalam bentuk perintah / instruksi Bahasa pemrograman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1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995"/>
          </a:xfrm>
        </p:spPr>
        <p:txBody>
          <a:bodyPr>
            <a:normAutofit fontScale="90000"/>
          </a:bodyPr>
          <a:lstStyle/>
          <a:p>
            <a:r>
              <a:rPr lang="en-US" smtClean="0"/>
              <a:t>SISTEM KOMPUTER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431536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Artinya : kombinasi komponen yang dipakai untuk memproses data menggunakan computer </a:t>
            </a:r>
          </a:p>
          <a:p>
            <a:r>
              <a:rPr lang="en-US" smtClean="0"/>
              <a:t>Apa saja komponen nya ?</a:t>
            </a:r>
          </a:p>
          <a:p>
            <a:pPr lvl="1"/>
            <a:r>
              <a:rPr lang="en-US" b="1" smtClean="0"/>
              <a:t>Perangkat Keras</a:t>
            </a:r>
          </a:p>
          <a:p>
            <a:pPr lvl="1" indent="0">
              <a:buNone/>
            </a:pPr>
            <a:r>
              <a:rPr lang="en-US" smtClean="0"/>
              <a:t>Piranti-piranti yang terkait dengan computer dan terlihat secara fisik</a:t>
            </a:r>
          </a:p>
          <a:p>
            <a:pPr lvl="1" indent="0">
              <a:buNone/>
            </a:pPr>
            <a:r>
              <a:rPr lang="en-US" smtClean="0"/>
              <a:t>Contoh : monitor, hard disk, mouse, keyboard, dll</a:t>
            </a:r>
          </a:p>
          <a:p>
            <a:pPr lvl="1"/>
            <a:r>
              <a:rPr lang="en-US" b="1" smtClean="0"/>
              <a:t>Perangkat Lunak</a:t>
            </a:r>
          </a:p>
          <a:p>
            <a:pPr lvl="1" indent="0">
              <a:buNone/>
            </a:pPr>
            <a:r>
              <a:rPr lang="en-US" smtClean="0"/>
              <a:t>Instruksi-instruksi yang diberikan kepada computer agar dapat melaksanakan tugas sesuai kehendak pemakai</a:t>
            </a:r>
          </a:p>
          <a:p>
            <a:pPr marL="1028700" lvl="1" indent="-342900"/>
            <a:r>
              <a:rPr lang="en-US" u="sng" smtClean="0"/>
              <a:t>Perangkat Lunak Aplikasi</a:t>
            </a:r>
          </a:p>
          <a:p>
            <a:pPr marL="1033463" lvl="1" indent="0">
              <a:buNone/>
            </a:pPr>
            <a:r>
              <a:rPr lang="en-US" smtClean="0"/>
              <a:t>PL yang ditujukan untuk membantu pemakai dalam tugas sehari-hari</a:t>
            </a:r>
          </a:p>
          <a:p>
            <a:pPr marL="1033463" lvl="1" indent="0">
              <a:buNone/>
            </a:pPr>
            <a:r>
              <a:rPr lang="en-US" smtClean="0"/>
              <a:t>Contoh : Microsoft word, excel, powerpoint, kalkulator, browser, dll</a:t>
            </a:r>
          </a:p>
          <a:p>
            <a:pPr marL="1028700" lvl="1" indent="-342900"/>
            <a:r>
              <a:rPr lang="en-US" u="sng" smtClean="0"/>
              <a:t>Perangkat Lunak Sistem</a:t>
            </a:r>
          </a:p>
          <a:p>
            <a:pPr marL="1033463" lvl="1" indent="0">
              <a:buNone/>
            </a:pPr>
            <a:r>
              <a:rPr lang="en-US" smtClean="0"/>
              <a:t>PL yang digunakan untuk mengelola sumber daya computer</a:t>
            </a:r>
          </a:p>
          <a:p>
            <a:pPr marL="1033463" lvl="1" indent="0">
              <a:buNone/>
            </a:pPr>
            <a:r>
              <a:rPr lang="en-US" smtClean="0"/>
              <a:t>Contoh : system operasi (windows, mac, linux)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5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Pengujian Program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memastikan bahwa program yang dibuat benar-benar sesuai dengan spesifikasi yang dirancang dan dikehendaki</a:t>
            </a:r>
          </a:p>
          <a:p>
            <a:r>
              <a:rPr lang="en-US" smtClean="0"/>
              <a:t>Semua kemungkinan diuji agar kesalahan yang tidak diinginkan tidak muncul saat program diserahkan ke pemakai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6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488" y="2614549"/>
            <a:ext cx="10515600" cy="1325563"/>
          </a:xfrm>
        </p:spPr>
        <p:txBody>
          <a:bodyPr/>
          <a:lstStyle/>
          <a:p>
            <a:pPr algn="ctr"/>
            <a:r>
              <a:rPr lang="en-US" smtClean="0"/>
              <a:t>ALGORITMA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9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Pengertian Algoritma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Dibuat pada perancangan program</a:t>
            </a:r>
          </a:p>
          <a:p>
            <a:r>
              <a:rPr lang="en-US" b="1" smtClean="0"/>
              <a:t>Algoritma</a:t>
            </a:r>
            <a:r>
              <a:rPr lang="en-US" smtClean="0"/>
              <a:t> adalah sekumpulan langkah rinci yang ditujukan untuk computer dalam menyelesaikan masalah</a:t>
            </a:r>
          </a:p>
          <a:p>
            <a:pPr lvl="1"/>
            <a:r>
              <a:rPr lang="en-US"/>
              <a:t>Berperan penting untuk menghubungkan antara keluaran yang dikehendaki dan masukan-masukan yang tersedia</a:t>
            </a:r>
          </a:p>
          <a:p>
            <a:pPr lvl="1"/>
            <a:r>
              <a:rPr lang="en-US" smtClean="0"/>
              <a:t>Langkah-langkah tersebut agar bisa dituangkan ke dalam program agar bisa dieksekusi oleh komputer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5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Pengertian Algoritma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Algoritma jika diterapkan dalam dunia memasak dinamakan “resep”</a:t>
            </a:r>
          </a:p>
          <a:p>
            <a:r>
              <a:rPr lang="en-US" smtClean="0"/>
              <a:t>Resep masakan digunakan untuk menunjukkan kepada kita apa yang akan kita masak (</a:t>
            </a:r>
            <a:r>
              <a:rPr lang="en-US" b="1" smtClean="0"/>
              <a:t>output</a:t>
            </a:r>
            <a:r>
              <a:rPr lang="en-US" smtClean="0"/>
              <a:t>) bahan masakan apa yang digunakan untuk menghasilkan masakan tersebut (</a:t>
            </a:r>
            <a:r>
              <a:rPr lang="en-US" b="1" smtClean="0"/>
              <a:t>input</a:t>
            </a:r>
            <a:r>
              <a:rPr lang="en-US" smtClean="0"/>
              <a:t>) dan bagaimana cara mengolahnya (</a:t>
            </a:r>
            <a:r>
              <a:rPr lang="en-US" b="1" smtClean="0"/>
              <a:t>proses</a:t>
            </a:r>
            <a:r>
              <a:rPr lang="en-US" smtClean="0"/>
              <a:t>)</a:t>
            </a:r>
          </a:p>
          <a:p>
            <a:r>
              <a:rPr lang="en-US" smtClean="0"/>
              <a:t>Langkah-langkah cara mengolah masakan ini jika diterapkan pada program computer disebut dengan Algoritma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0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Penemu Algoritma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Penemu Algoritma :</a:t>
            </a:r>
          </a:p>
          <a:p>
            <a:pPr indent="0">
              <a:buNone/>
            </a:pPr>
            <a:r>
              <a:rPr lang="en-US" b="1" smtClean="0"/>
              <a:t>Abu Ja’far Mohammed Ibn Musa Al-Khawarizmi</a:t>
            </a:r>
          </a:p>
          <a:p>
            <a:r>
              <a:rPr lang="en-US" smtClean="0"/>
              <a:t>Beliau yang menggagas 4 dasar operasi aritmatika : penjumlahan, pengurangan, perkalian dan pembagian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4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419"/>
          </a:xfrm>
        </p:spPr>
        <p:txBody>
          <a:bodyPr>
            <a:normAutofit fontScale="90000"/>
          </a:bodyPr>
          <a:lstStyle/>
          <a:p>
            <a:pPr algn="ctr"/>
            <a:r>
              <a:rPr lang="en-US" smtClean="0"/>
              <a:t>Contoh Algoritma Mencari Keliling Persegi Panjang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83347"/>
            <a:ext cx="10515600" cy="33936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u="sng" smtClean="0"/>
              <a:t>Algoritma</a:t>
            </a:r>
            <a:r>
              <a:rPr lang="en-US" smtClean="0"/>
              <a:t> :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Masukkan nilai panjang persegi panjang dan catat di variable “Panjang”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Masukkan nilai lebar persegi panjang dan catat di variable “Lebar”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Hitunglah keliling persegi panjang dengan menggunakan rumus :</a:t>
            </a:r>
          </a:p>
          <a:p>
            <a:pPr marL="457200" indent="0">
              <a:buNone/>
            </a:pPr>
            <a:r>
              <a:rPr lang="en-US" smtClean="0"/>
              <a:t>Keliling = 2 x (Panjang + Lebar)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mtClean="0"/>
              <a:t>Simpan hasil keliling pada variable “Keliling”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mtClean="0"/>
              <a:t>Tampilkan isi “Keliling”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47160" y="1576862"/>
            <a:ext cx="2481072" cy="1001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24331" y="1207530"/>
            <a:ext cx="92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Panjang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35818" y="18930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Lebar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6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Apa itu variable ?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6344" y="4919472"/>
            <a:ext cx="11499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Keliling = 2 x (Panjang + Lebar)  </a:t>
            </a:r>
            <a:r>
              <a:rPr lang="en-US" sz="2800" smtClean="0">
                <a:sym typeface="Wingdings" panose="05000000000000000000" pitchFamily="2" charset="2"/>
              </a:rPr>
              <a:t> Keliling, Panjang dan Lebar adalah Variabel </a:t>
            </a:r>
            <a:endParaRPr 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996696" y="5624470"/>
            <a:ext cx="7800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x</a:t>
            </a:r>
            <a:r>
              <a:rPr lang="en-US" sz="3600" baseline="30000" smtClean="0"/>
              <a:t>2</a:t>
            </a:r>
            <a:r>
              <a:rPr lang="en-US" sz="3600" smtClean="0"/>
              <a:t> – 3x + y – 4 </a:t>
            </a:r>
            <a:r>
              <a:rPr lang="en-US" sz="3600" smtClean="0">
                <a:sym typeface="Wingdings" panose="05000000000000000000" pitchFamily="2" charset="2"/>
              </a:rPr>
              <a:t> x dan y adalah Variabel </a:t>
            </a:r>
            <a:endParaRPr lang="en-US" sz="3600"/>
          </a:p>
        </p:txBody>
      </p:sp>
      <p:sp>
        <p:nvSpPr>
          <p:cNvPr id="6" name="TextBox 5"/>
          <p:cNvSpPr txBox="1"/>
          <p:nvPr/>
        </p:nvSpPr>
        <p:spPr>
          <a:xfrm>
            <a:off x="838200" y="2071095"/>
            <a:ext cx="102321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Sebuah objek yang dapat diisi dengan sebuah nilai</a:t>
            </a:r>
          </a:p>
          <a:p>
            <a:r>
              <a:rPr lang="en-US" sz="2400" smtClean="0"/>
              <a:t>      Panjang = 5 cm</a:t>
            </a:r>
          </a:p>
          <a:p>
            <a:r>
              <a:rPr lang="en-US" sz="2400"/>
              <a:t> </a:t>
            </a:r>
            <a:r>
              <a:rPr lang="en-US" sz="2400" smtClean="0"/>
              <a:t>     Lebar = 3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Nilai dari variable sifatnya dapat diubah-ubah</a:t>
            </a:r>
          </a:p>
          <a:p>
            <a:r>
              <a:rPr lang="en-US" sz="2400"/>
              <a:t> </a:t>
            </a:r>
            <a:r>
              <a:rPr lang="en-US" sz="2400" smtClean="0"/>
              <a:t>     Panjang = 5</a:t>
            </a:r>
          </a:p>
          <a:p>
            <a:r>
              <a:rPr lang="en-US" sz="2400"/>
              <a:t> </a:t>
            </a:r>
            <a:r>
              <a:rPr lang="en-US" sz="2400" smtClean="0"/>
              <a:t>     Panjang = 6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8031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Algoritma seperti yang diberikan pada contoh keliling persegi panjang seringkali disederhanakan dalam bentuk pseudocode</a:t>
            </a:r>
          </a:p>
          <a:p>
            <a:r>
              <a:rPr lang="en-US" smtClean="0"/>
              <a:t>Pesudocode </a:t>
            </a:r>
            <a:r>
              <a:rPr lang="en-US" smtClean="0">
                <a:sym typeface="Wingdings" panose="05000000000000000000" pitchFamily="2" charset="2"/>
              </a:rPr>
              <a:t> kode yang lebih ringkas daripada kalimat yang digunakan oleh manusia</a:t>
            </a:r>
            <a:endParaRPr lang="en-US" smtClean="0"/>
          </a:p>
          <a:p>
            <a:r>
              <a:rPr lang="en-US" smtClean="0"/>
              <a:t>Pseudocode dikatakan sebagai salah satu metode untuk menyatakan algoritma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5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87552"/>
          </a:xfrm>
        </p:spPr>
        <p:txBody>
          <a:bodyPr/>
          <a:lstStyle/>
          <a:p>
            <a:r>
              <a:rPr lang="en-US" smtClean="0"/>
              <a:t>Pseudocode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u="sng"/>
              <a:t>Algoritma</a:t>
            </a:r>
            <a:r>
              <a:rPr lang="en-US"/>
              <a:t> :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Masukkan nilai panjang persegi panjang dan catat di variable “Panjang”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Masukkan nilai lebar persegi panjang dan catat di variable “Lebar”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Hitunglah keliling persegi panjang dengan menggunakan rumus :</a:t>
            </a:r>
          </a:p>
          <a:p>
            <a:pPr marL="457200" indent="0">
              <a:buNone/>
            </a:pPr>
            <a:r>
              <a:rPr lang="en-US"/>
              <a:t>Keliling = 2 x (Panjang + Lebar)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/>
              <a:t>Simpan hasil keliling pada variable “Keliling”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/>
              <a:t>Tampilkan isi “Keliling”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82496"/>
            <a:ext cx="4314824" cy="3811588"/>
          </a:xfrm>
        </p:spPr>
        <p:txBody>
          <a:bodyPr>
            <a:normAutofit/>
          </a:bodyPr>
          <a:lstStyle/>
          <a:p>
            <a:r>
              <a:rPr lang="en-US" sz="1800" smtClean="0">
                <a:latin typeface="Bahnschrift Light" panose="020B0502040204020203" pitchFamily="34" charset="0"/>
              </a:rPr>
              <a:t>Panjang </a:t>
            </a:r>
            <a:r>
              <a:rPr lang="en-US" sz="1800" smtClean="0">
                <a:latin typeface="Bahnschrift Light" panose="020B0502040204020203" pitchFamily="34" charset="0"/>
                <a:sym typeface="Wingdings" panose="05000000000000000000" pitchFamily="2" charset="2"/>
              </a:rPr>
              <a:t> panjang persegi panjang</a:t>
            </a:r>
          </a:p>
          <a:p>
            <a:r>
              <a:rPr lang="en-US" sz="1800" smtClean="0">
                <a:latin typeface="Bahnschrift Light" panose="020B0502040204020203" pitchFamily="34" charset="0"/>
                <a:sym typeface="Wingdings" panose="05000000000000000000" pitchFamily="2" charset="2"/>
              </a:rPr>
              <a:t>Lebar  lebar persegi panjang</a:t>
            </a:r>
          </a:p>
          <a:p>
            <a:r>
              <a:rPr lang="en-US" sz="1800" smtClean="0">
                <a:latin typeface="Bahnschrift Light" panose="020B0502040204020203" pitchFamily="34" charset="0"/>
                <a:sym typeface="Wingdings" panose="05000000000000000000" pitchFamily="2" charset="2"/>
              </a:rPr>
              <a:t>Keliling  2 * (Panjang+Lebar)</a:t>
            </a:r>
          </a:p>
          <a:p>
            <a:r>
              <a:rPr lang="en-US" sz="1800" smtClean="0">
                <a:latin typeface="Bahnschrift Light" panose="020B0502040204020203" pitchFamily="34" charset="0"/>
                <a:sym typeface="Wingdings" panose="05000000000000000000" pitchFamily="2" charset="2"/>
              </a:rPr>
              <a:t>Tampilkan Keliling</a:t>
            </a:r>
            <a:endParaRPr lang="en-US" sz="180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2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Ciri Algoritma / Pseudocode yang baik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Tidak Ambigu</a:t>
            </a:r>
          </a:p>
          <a:p>
            <a:pPr lvl="1"/>
            <a:r>
              <a:rPr lang="en-US" smtClean="0"/>
              <a:t>Setiap instruksi hanya mempunyai satu interpretasi</a:t>
            </a:r>
          </a:p>
          <a:p>
            <a:r>
              <a:rPr lang="en-US" smtClean="0"/>
              <a:t>Dapat Dieksekusi</a:t>
            </a:r>
          </a:p>
          <a:p>
            <a:pPr lvl="1"/>
            <a:r>
              <a:rPr lang="en-US" smtClean="0"/>
              <a:t>Setiap instruksi dapat dieksekusi oleh orang atau computer tanpa memerlukan informasi tambahan</a:t>
            </a:r>
          </a:p>
          <a:p>
            <a:r>
              <a:rPr lang="en-US" smtClean="0"/>
              <a:t>Berurutan</a:t>
            </a:r>
          </a:p>
          <a:p>
            <a:pPr lvl="1"/>
            <a:r>
              <a:rPr lang="en-US" smtClean="0"/>
              <a:t>Instruksi-instruksi di dalam algoritma telat tersusun urut</a:t>
            </a:r>
          </a:p>
          <a:p>
            <a:pPr lvl="1"/>
            <a:r>
              <a:rPr lang="en-US"/>
              <a:t>S</a:t>
            </a:r>
            <a:r>
              <a:rPr lang="en-US" smtClean="0"/>
              <a:t>ehingga dapat digunakan untuk melaksanakan tugas dengan tepat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3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 KOMPUTER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9144"/>
          </a:xfrm>
        </p:spPr>
        <p:txBody>
          <a:bodyPr>
            <a:normAutofit fontScale="92500" lnSpcReduction="10000"/>
          </a:bodyPr>
          <a:lstStyle/>
          <a:p>
            <a:r>
              <a:rPr lang="en-US" u="sng" smtClean="0"/>
              <a:t>Melibatkan 3 hal penting :</a:t>
            </a:r>
          </a:p>
          <a:p>
            <a:pPr lvl="1"/>
            <a:r>
              <a:rPr lang="en-US" b="1" smtClean="0"/>
              <a:t>Masukan (input)</a:t>
            </a:r>
          </a:p>
          <a:p>
            <a:pPr marL="1028700" lvl="1" indent="-342900">
              <a:buFont typeface="Wingdings" panose="05000000000000000000" pitchFamily="2" charset="2"/>
              <a:buChar char="Ø"/>
            </a:pPr>
            <a:r>
              <a:rPr lang="en-US" smtClean="0"/>
              <a:t>Berupa data yang dimasukkan ke dalam system computer</a:t>
            </a:r>
          </a:p>
          <a:p>
            <a:pPr marL="1028700" lvl="1" indent="-342900">
              <a:buFont typeface="Wingdings" panose="05000000000000000000" pitchFamily="2" charset="2"/>
              <a:buChar char="Ø"/>
            </a:pPr>
            <a:r>
              <a:rPr lang="en-US" smtClean="0"/>
              <a:t>Data dapat berupa : angka, text, citra (gambar, video), suara</a:t>
            </a:r>
          </a:p>
          <a:p>
            <a:pPr marL="1028700" lvl="1" indent="-342900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FF0000"/>
                </a:solidFill>
              </a:rPr>
              <a:t>Contoh</a:t>
            </a:r>
            <a:r>
              <a:rPr lang="en-US" smtClean="0"/>
              <a:t> : inputan dari aplikasi kalkulator </a:t>
            </a:r>
            <a:r>
              <a:rPr lang="en-US" smtClean="0">
                <a:sym typeface="Wingdings" panose="05000000000000000000" pitchFamily="2" charset="2"/>
              </a:rPr>
              <a:t> angka &amp; operator matematika</a:t>
            </a:r>
            <a:endParaRPr lang="en-US" smtClean="0"/>
          </a:p>
          <a:p>
            <a:pPr lvl="1"/>
            <a:r>
              <a:rPr lang="en-US" b="1" smtClean="0"/>
              <a:t>Pemrosesan (processing)</a:t>
            </a:r>
          </a:p>
          <a:p>
            <a:pPr marL="1028700" lvl="1" indent="-342900">
              <a:buFont typeface="Wingdings" panose="05000000000000000000" pitchFamily="2" charset="2"/>
              <a:buChar char="Ø"/>
            </a:pPr>
            <a:r>
              <a:rPr lang="en-US" smtClean="0"/>
              <a:t>Dimaksudkan untuk mengolah data menjadi sebuah bentuk yang berguna bagi pemakai</a:t>
            </a:r>
          </a:p>
          <a:p>
            <a:pPr marL="1028700" lvl="1" indent="-342900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FF0000"/>
                </a:solidFill>
              </a:rPr>
              <a:t>Contoh</a:t>
            </a:r>
            <a:r>
              <a:rPr lang="en-US" smtClean="0"/>
              <a:t> : pada aplikasi kalkulator, inputan berupa “3*4” akan diproses oleh aplikasi</a:t>
            </a:r>
          </a:p>
          <a:p>
            <a:pPr lvl="1"/>
            <a:r>
              <a:rPr lang="en-US" b="1" smtClean="0"/>
              <a:t>Keluaran (output)</a:t>
            </a:r>
          </a:p>
          <a:p>
            <a:pPr marL="1084263" lvl="1" indent="-342900">
              <a:buFont typeface="Wingdings" panose="05000000000000000000" pitchFamily="2" charset="2"/>
              <a:buChar char="Ø"/>
            </a:pPr>
            <a:r>
              <a:rPr lang="en-US" smtClean="0"/>
              <a:t>Hasil pemrosesan disajikan dalam berbagai cara (tergantung pirantinya)</a:t>
            </a:r>
          </a:p>
          <a:p>
            <a:pPr marL="1084263" lvl="1" indent="-342900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FF0000"/>
                </a:solidFill>
              </a:rPr>
              <a:t>Contoh</a:t>
            </a:r>
            <a:r>
              <a:rPr lang="en-US" smtClean="0"/>
              <a:t> : hasil pemrosesan kalkulator akan ditampilkan di layar berupa angka “12”</a:t>
            </a:r>
          </a:p>
        </p:txBody>
      </p:sp>
    </p:spTree>
    <p:extLst>
      <p:ext uri="{BB962C8B-B14F-4D97-AF65-F5344CB8AC3E}">
        <p14:creationId xmlns:p14="http://schemas.microsoft.com/office/powerpoint/2010/main" val="234856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algoritma yang kurang benar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Jalanlah lurus sampai bertemu perempatan yang pertama</a:t>
            </a:r>
          </a:p>
          <a:p>
            <a:r>
              <a:rPr lang="en-US" smtClean="0"/>
              <a:t>Ambil jalan ke kanan</a:t>
            </a:r>
          </a:p>
          <a:p>
            <a:r>
              <a:rPr lang="en-US" smtClean="0"/>
              <a:t>Carilah rumah tingkat. Di situlah lokasinya</a:t>
            </a:r>
          </a:p>
          <a:p>
            <a:endParaRPr lang="en-US"/>
          </a:p>
          <a:p>
            <a:pPr marL="0" indent="0" algn="ctr">
              <a:buNone/>
            </a:pPr>
            <a:r>
              <a:rPr lang="en-US" b="1" smtClean="0">
                <a:solidFill>
                  <a:srgbClr val="FF0000"/>
                </a:solidFill>
              </a:rPr>
              <a:t>Apa kira-kira yang salah ?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30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Pseudocode Konversi Suhu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413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smtClean="0"/>
              <a:t>Soal :</a:t>
            </a:r>
          </a:p>
          <a:p>
            <a:pPr marL="0" indent="0">
              <a:buNone/>
            </a:pPr>
            <a:r>
              <a:rPr lang="en-US" smtClean="0"/>
              <a:t>Suatu sensor  menghasilkan suhu dalam derajat celcius. Bagaimanakah cara menampilkan suhu dalam derajat Fahrenheit ?</a:t>
            </a:r>
          </a:p>
          <a:p>
            <a:pPr marL="0" indent="0">
              <a:buNone/>
            </a:pPr>
            <a:r>
              <a:rPr lang="en-US" b="1" smtClean="0"/>
              <a:t>Penyelesaian :</a:t>
            </a:r>
          </a:p>
          <a:p>
            <a:r>
              <a:rPr lang="en-US" smtClean="0"/>
              <a:t>Identifikasi “masukan” dan “keluaran”</a:t>
            </a:r>
          </a:p>
          <a:p>
            <a:pPr lvl="1"/>
            <a:r>
              <a:rPr lang="en-US" smtClean="0"/>
              <a:t>Masukan : celcius</a:t>
            </a:r>
          </a:p>
          <a:p>
            <a:pPr lvl="1"/>
            <a:r>
              <a:rPr lang="en-US" smtClean="0"/>
              <a:t>Keluaran : Fahrenheit</a:t>
            </a:r>
          </a:p>
          <a:p>
            <a:r>
              <a:rPr lang="en-US" smtClean="0"/>
              <a:t>Rumus mengkonversi celcius ke Fahrenheit :</a:t>
            </a:r>
          </a:p>
          <a:p>
            <a:pPr lvl="1"/>
            <a:r>
              <a:rPr lang="en-US" smtClean="0"/>
              <a:t>Fahrenheit = 9/5 x Celcius + 32</a:t>
            </a:r>
          </a:p>
          <a:p>
            <a:pPr marL="0" indent="0">
              <a:buNone/>
            </a:pPr>
            <a:endParaRPr lang="en-US" smtClean="0"/>
          </a:p>
          <a:p>
            <a:pPr marL="0" indent="0" algn="ctr">
              <a:buNone/>
            </a:pPr>
            <a:r>
              <a:rPr lang="en-US" smtClean="0">
                <a:solidFill>
                  <a:srgbClr val="FF0000"/>
                </a:solidFill>
              </a:rPr>
              <a:t>Bagaimana Pseudocode nya ?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76288" y="1615312"/>
            <a:ext cx="4605528" cy="47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0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Pseudocode Celcius </a:t>
            </a:r>
            <a:r>
              <a:rPr lang="en-US" smtClean="0">
                <a:sym typeface="Wingdings" panose="05000000000000000000" pitchFamily="2" charset="2"/>
              </a:rPr>
              <a:t> Fahrenheit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Pseudocode 1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39610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smtClean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sz="2400" smtClean="0">
                <a:latin typeface="Bahnschrift Light" panose="020B0502040204020203" pitchFamily="34" charset="0"/>
              </a:rPr>
              <a:t>Masukkan Celcius</a:t>
            </a:r>
          </a:p>
          <a:p>
            <a:pPr marL="0" indent="0">
              <a:buNone/>
            </a:pPr>
            <a:r>
              <a:rPr lang="en-US" sz="2400" smtClean="0">
                <a:latin typeface="Bahnschrift Light" panose="020B0502040204020203" pitchFamily="34" charset="0"/>
              </a:rPr>
              <a:t>Fahrenheit </a:t>
            </a:r>
            <a:r>
              <a:rPr lang="en-US" sz="2400" smtClean="0">
                <a:latin typeface="Bahnschrift Light" panose="020B0502040204020203" pitchFamily="34" charset="0"/>
                <a:sym typeface="Wingdings" panose="05000000000000000000" pitchFamily="2" charset="2"/>
              </a:rPr>
              <a:t> 1,8 * Celcius +32</a:t>
            </a:r>
          </a:p>
          <a:p>
            <a:pPr marL="0" indent="0">
              <a:buNone/>
            </a:pPr>
            <a:r>
              <a:rPr lang="en-US" sz="2400" smtClean="0">
                <a:latin typeface="Bahnschrift Light" panose="020B0502040204020203" pitchFamily="34" charset="0"/>
                <a:sym typeface="Wingdings" panose="05000000000000000000" pitchFamily="2" charset="2"/>
              </a:rPr>
              <a:t>Tampilkan Fahrenheit</a:t>
            </a:r>
            <a:endParaRPr lang="en-US" sz="2400">
              <a:latin typeface="Bahnschrift Light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824728" cy="8239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Pseudocode 2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24728" cy="239610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sz="2400" smtClean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sz="2400" smtClean="0">
                <a:latin typeface="Bahnschrift Light" panose="020B0502040204020203" pitchFamily="34" charset="0"/>
              </a:rPr>
              <a:t>Celcius </a:t>
            </a:r>
            <a:r>
              <a:rPr lang="en-US" sz="2400" smtClean="0">
                <a:latin typeface="Bahnschrift Light" panose="020B0502040204020203" pitchFamily="34" charset="0"/>
                <a:sym typeface="Wingdings" panose="05000000000000000000" pitchFamily="2" charset="2"/>
              </a:rPr>
              <a:t> masukkan nilai derajat celcius</a:t>
            </a:r>
          </a:p>
          <a:p>
            <a:pPr marL="0" indent="0">
              <a:buNone/>
            </a:pPr>
            <a:r>
              <a:rPr lang="en-US" sz="2400" smtClean="0">
                <a:latin typeface="Bahnschrift Light" panose="020B0502040204020203" pitchFamily="34" charset="0"/>
                <a:sym typeface="Wingdings" panose="05000000000000000000" pitchFamily="2" charset="2"/>
              </a:rPr>
              <a:t>Fahrenheit </a:t>
            </a:r>
            <a:r>
              <a:rPr lang="en-US" sz="2400">
                <a:latin typeface="Bahnschrift Light" panose="020B0502040204020203" pitchFamily="34" charset="0"/>
                <a:sym typeface="Wingdings" panose="05000000000000000000" pitchFamily="2" charset="2"/>
              </a:rPr>
              <a:t> 1,8 * Celcius +</a:t>
            </a:r>
            <a:r>
              <a:rPr lang="en-US" sz="2400" smtClean="0">
                <a:latin typeface="Bahnschrift Light" panose="020B0502040204020203" pitchFamily="34" charset="0"/>
                <a:sym typeface="Wingdings" panose="05000000000000000000" pitchFamily="2" charset="2"/>
              </a:rPr>
              <a:t>32</a:t>
            </a:r>
          </a:p>
          <a:p>
            <a:pPr marL="0" indent="0">
              <a:buNone/>
            </a:pPr>
            <a:r>
              <a:rPr lang="en-US" sz="2400" smtClean="0">
                <a:latin typeface="Bahnschrift Light" panose="020B0502040204020203" pitchFamily="34" charset="0"/>
                <a:sym typeface="Wingdings" panose="05000000000000000000" pitchFamily="2" charset="2"/>
              </a:rPr>
              <a:t>Tampilkan Fahrenheit</a:t>
            </a:r>
            <a:endParaRPr lang="en-US" sz="2400">
              <a:latin typeface="Bahnschrift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0515" y="5134302"/>
            <a:ext cx="85833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mtClean="0">
                <a:solidFill>
                  <a:srgbClr val="FF0000"/>
                </a:solidFill>
              </a:rPr>
              <a:t>Its fine either way 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/>
              <a:t>Setiap orang punya style menulis sendiri2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Asalkan algoritma benar dan </a:t>
            </a:r>
            <a:r>
              <a:rPr lang="en-US" sz="2800" smtClean="0"/>
              <a:t>baik serta hasilnya benar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1112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Pseudocode Nilai Rata-Rata Dua Bilangan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/>
              <a:t>Soal :</a:t>
            </a:r>
          </a:p>
          <a:p>
            <a:pPr marL="0" indent="0">
              <a:buNone/>
            </a:pPr>
            <a:r>
              <a:rPr lang="en-US" smtClean="0"/>
              <a:t>Terdapat dua bilangan, yakni X dan Y. Berapakah nilai rata-ratanya ?</a:t>
            </a:r>
          </a:p>
          <a:p>
            <a:pPr marL="0" indent="0">
              <a:buNone/>
            </a:pPr>
            <a:r>
              <a:rPr lang="en-US" b="1" smtClean="0"/>
              <a:t>Penyelesaian :</a:t>
            </a:r>
          </a:p>
          <a:p>
            <a:r>
              <a:rPr lang="en-US" smtClean="0"/>
              <a:t>Identifikasi Masukan : X dan Y</a:t>
            </a:r>
          </a:p>
          <a:p>
            <a:r>
              <a:rPr lang="en-US" smtClean="0"/>
              <a:t>Identifikasi Keluaran : Rerata</a:t>
            </a:r>
          </a:p>
          <a:p>
            <a:r>
              <a:rPr lang="en-US" smtClean="0"/>
              <a:t>Rumus rata-rata :</a:t>
            </a:r>
          </a:p>
          <a:p>
            <a:pPr lvl="1"/>
            <a:r>
              <a:rPr lang="en-US" smtClean="0"/>
              <a:t>Rerata = (X+Y)/2</a:t>
            </a:r>
          </a:p>
          <a:p>
            <a:pPr marL="0" indent="0" algn="ctr">
              <a:buNone/>
            </a:pPr>
            <a:r>
              <a:rPr lang="en-US" b="1" smtClean="0">
                <a:solidFill>
                  <a:srgbClr val="FF0000"/>
                </a:solidFill>
              </a:rPr>
              <a:t>Bagaimana Pseudocode nya?</a:t>
            </a:r>
          </a:p>
        </p:txBody>
      </p:sp>
    </p:spTree>
    <p:extLst>
      <p:ext uri="{BB962C8B-B14F-4D97-AF65-F5344CB8AC3E}">
        <p14:creationId xmlns:p14="http://schemas.microsoft.com/office/powerpoint/2010/main" val="404801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Pseudocode </a:t>
            </a:r>
            <a:r>
              <a:rPr lang="en-US" smtClean="0">
                <a:sym typeface="Wingdings" panose="05000000000000000000" pitchFamily="2" charset="2"/>
              </a:rPr>
              <a:t> Rata-rata dua bilangan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Pseudocode 1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sz="2400" smtClean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US" smtClean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smtClean="0">
                <a:latin typeface="Bahnschrift Light" panose="020B0502040204020203" pitchFamily="34" charset="0"/>
              </a:rPr>
              <a:t>Masukkan X dan Y</a:t>
            </a:r>
          </a:p>
          <a:p>
            <a:pPr marL="0" indent="0">
              <a:buNone/>
            </a:pPr>
            <a:r>
              <a:rPr lang="en-US" smtClean="0">
                <a:latin typeface="Bahnschrift Light" panose="020B0502040204020203" pitchFamily="34" charset="0"/>
              </a:rPr>
              <a:t>Rerata </a:t>
            </a:r>
            <a:r>
              <a:rPr lang="en-US" smtClean="0">
                <a:latin typeface="Bahnschrift Light" panose="020B0502040204020203" pitchFamily="34" charset="0"/>
                <a:sym typeface="Wingdings" panose="05000000000000000000" pitchFamily="2" charset="2"/>
              </a:rPr>
              <a:t> (X+Y) / 2</a:t>
            </a:r>
          </a:p>
          <a:p>
            <a:pPr marL="0" indent="0">
              <a:buNone/>
            </a:pPr>
            <a:r>
              <a:rPr lang="en-US" smtClean="0">
                <a:latin typeface="Bahnschrift Light" panose="020B0502040204020203" pitchFamily="34" charset="0"/>
                <a:sym typeface="Wingdings" panose="05000000000000000000" pitchFamily="2" charset="2"/>
              </a:rPr>
              <a:t>Tampilkan Rerata</a:t>
            </a:r>
            <a:endParaRPr lang="en-US">
              <a:latin typeface="Bahnschrift Light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Pseudocode 2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smtClean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smtClean="0">
                <a:latin typeface="Bahnschrift Light" panose="020B0502040204020203" pitchFamily="34" charset="0"/>
              </a:rPr>
              <a:t>X</a:t>
            </a:r>
            <a:r>
              <a:rPr lang="en-US" smtClean="0">
                <a:latin typeface="Bahnschrift Light" panose="020B0502040204020203" pitchFamily="34" charset="0"/>
                <a:sym typeface="Wingdings" panose="05000000000000000000" pitchFamily="2" charset="2"/>
              </a:rPr>
              <a:t> Masukkan nilai X</a:t>
            </a:r>
          </a:p>
          <a:p>
            <a:pPr marL="0" indent="0">
              <a:buNone/>
            </a:pPr>
            <a:r>
              <a:rPr lang="en-US" smtClean="0">
                <a:latin typeface="Bahnschrift Light" panose="020B0502040204020203" pitchFamily="34" charset="0"/>
                <a:sym typeface="Wingdings" panose="05000000000000000000" pitchFamily="2" charset="2"/>
              </a:rPr>
              <a:t>Y Masukkan nilai Y</a:t>
            </a:r>
          </a:p>
          <a:p>
            <a:pPr marL="0" indent="0">
              <a:buNone/>
            </a:pPr>
            <a:r>
              <a:rPr lang="en-US" smtClean="0">
                <a:latin typeface="Bahnschrift Light" panose="020B0502040204020203" pitchFamily="34" charset="0"/>
                <a:sym typeface="Wingdings" panose="05000000000000000000" pitchFamily="2" charset="2"/>
              </a:rPr>
              <a:t>Rerata  </a:t>
            </a:r>
            <a:r>
              <a:rPr lang="en-US">
                <a:latin typeface="Bahnschrift Light" panose="020B0502040204020203" pitchFamily="34" charset="0"/>
                <a:sym typeface="Wingdings" panose="05000000000000000000" pitchFamily="2" charset="2"/>
              </a:rPr>
              <a:t>(X+Y) / </a:t>
            </a:r>
            <a:r>
              <a:rPr lang="en-US" smtClean="0">
                <a:latin typeface="Bahnschrift Light" panose="020B0502040204020203" pitchFamily="34" charset="0"/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r>
              <a:rPr lang="en-US" smtClean="0">
                <a:latin typeface="Bahnschrift Light" panose="020B0502040204020203" pitchFamily="34" charset="0"/>
                <a:sym typeface="Wingdings" panose="05000000000000000000" pitchFamily="2" charset="2"/>
              </a:rPr>
              <a:t>Tampilkan Rerata</a:t>
            </a:r>
            <a:endParaRPr lang="en-US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3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Pseudocode Luas Segitiga Sembarang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99232" y="1554480"/>
                <a:ext cx="8354568" cy="462248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smtClean="0"/>
                  <a:t>Soal :</a:t>
                </a:r>
              </a:p>
              <a:p>
                <a:pPr marL="0" indent="0">
                  <a:buNone/>
                </a:pPr>
                <a:r>
                  <a:rPr lang="en-US" smtClean="0"/>
                  <a:t>Diketahui suatu segitiga sembarang mempunyai sisi dengan panjang berupa SA, SB dan SC. Bagaimanakah cara menghitung luas segitiga tersebut?</a:t>
                </a:r>
              </a:p>
              <a:p>
                <a:pPr marL="0" indent="0">
                  <a:buNone/>
                </a:pPr>
                <a:r>
                  <a:rPr lang="en-US" b="1" smtClean="0"/>
                  <a:t>Penyelesaian:</a:t>
                </a:r>
              </a:p>
              <a:p>
                <a:r>
                  <a:rPr lang="en-US" smtClean="0"/>
                  <a:t>Masukan : SA, SB, SC</a:t>
                </a:r>
              </a:p>
              <a:p>
                <a:r>
                  <a:rPr lang="en-US" smtClean="0"/>
                  <a:t>Keluaran : Luas</a:t>
                </a:r>
              </a:p>
              <a:p>
                <a:r>
                  <a:rPr lang="en-US" smtClean="0"/>
                  <a:t>Rumus Luas :</a:t>
                </a:r>
              </a:p>
              <a:p>
                <a:pPr marL="0" indent="0">
                  <a:buNone/>
                </a:pPr>
                <a:endParaRPr lang="en-US" smtClean="0"/>
              </a:p>
              <a:p>
                <a:pPr lvl="1"/>
                <a:r>
                  <a:rPr lang="en-US" smtClean="0"/>
                  <a:t>Luas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smtClean="0"/>
                  <a:t> </a:t>
                </a:r>
              </a:p>
              <a:p>
                <a:pPr lvl="1"/>
                <a:endParaRPr lang="en-US" b="0" i="1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mtClean="0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9232" y="1554480"/>
                <a:ext cx="8354568" cy="4622483"/>
              </a:xfrm>
              <a:blipFill>
                <a:blip r:embed="rId2"/>
                <a:stretch>
                  <a:fillRect l="-1313" t="-3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>
            <a:off x="109728" y="2148840"/>
            <a:ext cx="2514600" cy="2157984"/>
          </a:xfrm>
          <a:prstGeom prst="triangle">
            <a:avLst>
              <a:gd name="adj" fmla="val 710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1208" y="2752344"/>
            <a:ext cx="42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SA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13404" y="2977158"/>
            <a:ext cx="42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SB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40536" y="4401002"/>
            <a:ext cx="42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2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Pseudocode Luas Segitiga Sembarang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Pseudocode 1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sz="2000" smtClean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sz="2000" smtClean="0">
                <a:latin typeface="Bahnschrift Light" panose="020B0502040204020203" pitchFamily="34" charset="0"/>
              </a:rPr>
              <a:t>Masukkan nilai SA, SB, SC</a:t>
            </a:r>
          </a:p>
          <a:p>
            <a:pPr marL="0" indent="0">
              <a:buNone/>
            </a:pPr>
            <a:r>
              <a:rPr lang="en-US" sz="2000" smtClean="0">
                <a:latin typeface="Bahnschrift Light" panose="020B0502040204020203" pitchFamily="34" charset="0"/>
              </a:rPr>
              <a:t>S </a:t>
            </a:r>
            <a:r>
              <a:rPr lang="en-US" sz="2000" smtClean="0">
                <a:latin typeface="Bahnschrift Light" panose="020B0502040204020203" pitchFamily="34" charset="0"/>
                <a:sym typeface="Wingdings" panose="05000000000000000000" pitchFamily="2" charset="2"/>
              </a:rPr>
              <a:t> (SA + SB + SC) / 2</a:t>
            </a:r>
          </a:p>
          <a:p>
            <a:pPr marL="0" indent="0">
              <a:buNone/>
            </a:pPr>
            <a:r>
              <a:rPr lang="en-US" sz="2000" smtClean="0">
                <a:latin typeface="Bahnschrift Light" panose="020B0502040204020203" pitchFamily="34" charset="0"/>
                <a:sym typeface="Wingdings" panose="05000000000000000000" pitchFamily="2" charset="2"/>
              </a:rPr>
              <a:t>Luas  akar (S * (S-SA)*(S-SB)*(S-SC))</a:t>
            </a:r>
          </a:p>
          <a:p>
            <a:pPr marL="0" indent="0">
              <a:buNone/>
            </a:pPr>
            <a:r>
              <a:rPr lang="en-US" sz="2000" smtClean="0">
                <a:latin typeface="Bahnschrift Light" panose="020B0502040204020203" pitchFamily="34" charset="0"/>
                <a:sym typeface="Wingdings" panose="05000000000000000000" pitchFamily="2" charset="2"/>
              </a:rPr>
              <a:t>Tampilkan Luas</a:t>
            </a:r>
            <a:endParaRPr lang="en-US" sz="2000">
              <a:latin typeface="Bahnschrift Light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Pseudocode 2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sz="2000" smtClean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sz="2000" smtClean="0">
                <a:latin typeface="Bahnschrift Light" panose="020B0502040204020203" pitchFamily="34" charset="0"/>
              </a:rPr>
              <a:t>SA </a:t>
            </a:r>
            <a:r>
              <a:rPr lang="en-US" sz="2000" smtClean="0">
                <a:latin typeface="Bahnschrift Light" panose="020B0502040204020203" pitchFamily="34" charset="0"/>
                <a:sym typeface="Wingdings" panose="05000000000000000000" pitchFamily="2" charset="2"/>
              </a:rPr>
              <a:t> Masukkan nilai SA</a:t>
            </a:r>
            <a:r>
              <a:rPr lang="en-US" sz="2000" smtClean="0">
                <a:latin typeface="Bahnschrift Light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smtClean="0">
                <a:latin typeface="Bahnschrift Light" panose="020B0502040204020203" pitchFamily="34" charset="0"/>
              </a:rPr>
              <a:t>SB </a:t>
            </a:r>
            <a:r>
              <a:rPr lang="en-US" sz="2000" smtClean="0">
                <a:latin typeface="Bahnschrift Light" panose="020B0502040204020203" pitchFamily="34" charset="0"/>
                <a:sym typeface="Wingdings" panose="05000000000000000000" pitchFamily="2" charset="2"/>
              </a:rPr>
              <a:t> Masukkan nilai SB</a:t>
            </a:r>
            <a:r>
              <a:rPr lang="en-US" sz="2000" smtClean="0">
                <a:latin typeface="Bahnschrift Light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smtClean="0">
                <a:latin typeface="Bahnschrift Light" panose="020B0502040204020203" pitchFamily="34" charset="0"/>
              </a:rPr>
              <a:t>SC </a:t>
            </a:r>
            <a:r>
              <a:rPr lang="en-US" sz="2000" smtClean="0">
                <a:latin typeface="Bahnschrift Light" panose="020B0502040204020203" pitchFamily="34" charset="0"/>
                <a:sym typeface="Wingdings" panose="05000000000000000000" pitchFamily="2" charset="2"/>
              </a:rPr>
              <a:t> Masukkan nilai SC</a:t>
            </a:r>
            <a:endParaRPr lang="en-US" sz="200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sz="2000">
                <a:latin typeface="Bahnschrift Light" panose="020B0502040204020203" pitchFamily="34" charset="0"/>
              </a:rPr>
              <a:t>S </a:t>
            </a:r>
            <a:r>
              <a:rPr lang="en-US" sz="2000">
                <a:latin typeface="Bahnschrift Light" panose="020B0502040204020203" pitchFamily="34" charset="0"/>
                <a:sym typeface="Wingdings" panose="05000000000000000000" pitchFamily="2" charset="2"/>
              </a:rPr>
              <a:t> (SA + SB + SC) / 2</a:t>
            </a:r>
          </a:p>
          <a:p>
            <a:pPr marL="0" indent="0">
              <a:buNone/>
            </a:pPr>
            <a:r>
              <a:rPr lang="en-US" sz="2000">
                <a:latin typeface="Bahnschrift Light" panose="020B0502040204020203" pitchFamily="34" charset="0"/>
                <a:sym typeface="Wingdings" panose="05000000000000000000" pitchFamily="2" charset="2"/>
              </a:rPr>
              <a:t>Luas  akar (S * (S-SA)*(S-SB)*(S-SC))</a:t>
            </a:r>
          </a:p>
          <a:p>
            <a:pPr marL="0" indent="0">
              <a:buNone/>
            </a:pPr>
            <a:r>
              <a:rPr lang="en-US" sz="2000">
                <a:latin typeface="Bahnschrift Light" panose="020B0502040204020203" pitchFamily="34" charset="0"/>
                <a:sym typeface="Wingdings" panose="05000000000000000000" pitchFamily="2" charset="2"/>
              </a:rPr>
              <a:t>Tampilkan Luas</a:t>
            </a:r>
            <a:endParaRPr lang="en-US" sz="200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2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Pseudocode Penentuan Usia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smtClean="0"/>
              <a:t>Soal :</a:t>
            </a:r>
          </a:p>
          <a:p>
            <a:pPr marL="0" indent="0">
              <a:buNone/>
            </a:pPr>
            <a:r>
              <a:rPr lang="en-US" smtClean="0"/>
              <a:t>Diketahui A dan B bersaudara. A lebih tua daripada B dengan selisih usia sebesar X tahun. Jika usia A dan usia B ditambahkan, hasilnya adalah Y. Berapakah usia A dan B ?</a:t>
            </a:r>
          </a:p>
          <a:p>
            <a:pPr marL="0" indent="0">
              <a:buNone/>
            </a:pPr>
            <a:r>
              <a:rPr lang="en-US" b="1" smtClean="0"/>
              <a:t>Penyelesaian :</a:t>
            </a:r>
          </a:p>
          <a:p>
            <a:r>
              <a:rPr lang="en-US" smtClean="0"/>
              <a:t>Masukkan : X dan Y</a:t>
            </a:r>
          </a:p>
          <a:p>
            <a:r>
              <a:rPr lang="en-US" smtClean="0"/>
              <a:t>Keluaran : UsiaA dan UsiaB</a:t>
            </a:r>
          </a:p>
          <a:p>
            <a:r>
              <a:rPr lang="en-US" smtClean="0"/>
              <a:t>Persamaan :</a:t>
            </a:r>
          </a:p>
          <a:p>
            <a:pPr lvl="1"/>
            <a:r>
              <a:rPr lang="en-US" smtClean="0"/>
              <a:t>UsiaA – UsiaB = X </a:t>
            </a:r>
            <a:r>
              <a:rPr lang="en-US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mtClean="0">
                <a:sym typeface="Wingdings" panose="05000000000000000000" pitchFamily="2" charset="2"/>
              </a:rPr>
              <a:t> UsiaA = X + UsiaB</a:t>
            </a:r>
            <a:endParaRPr lang="en-US" smtClean="0"/>
          </a:p>
          <a:p>
            <a:pPr lvl="1"/>
            <a:r>
              <a:rPr lang="en-US" smtClean="0"/>
              <a:t>Usia A + Usia B = Y </a:t>
            </a:r>
            <a:r>
              <a:rPr lang="en-US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mtClean="0">
                <a:sym typeface="Wingdings" panose="05000000000000000000" pitchFamily="2" charset="2"/>
              </a:rPr>
              <a:t> X + UsiaB + Usia B = Y </a:t>
            </a:r>
            <a:r>
              <a:rPr lang="en-US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mtClean="0">
                <a:sym typeface="Wingdings" panose="05000000000000000000" pitchFamily="2" charset="2"/>
              </a:rPr>
              <a:t> UsiaB = (Y-X) / 2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43763" y="6019512"/>
            <a:ext cx="51044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>
                <a:solidFill>
                  <a:srgbClr val="FF0000"/>
                </a:solidFill>
              </a:rPr>
              <a:t>Bagaimana Pseudocode nya?</a:t>
            </a:r>
          </a:p>
        </p:txBody>
      </p:sp>
    </p:spTree>
    <p:extLst>
      <p:ext uri="{BB962C8B-B14F-4D97-AF65-F5344CB8AC3E}">
        <p14:creationId xmlns:p14="http://schemas.microsoft.com/office/powerpoint/2010/main" val="96838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Pseudocode Penentuan Usia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Pseudocode 1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sz="2000" smtClean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sz="2000" smtClean="0">
                <a:latin typeface="Bahnschrift Light" panose="020B0502040204020203" pitchFamily="34" charset="0"/>
              </a:rPr>
              <a:t>Masukkan X dan Y</a:t>
            </a:r>
          </a:p>
          <a:p>
            <a:pPr marL="0" indent="0">
              <a:buNone/>
            </a:pPr>
            <a:r>
              <a:rPr lang="en-US" sz="2000" smtClean="0">
                <a:latin typeface="Bahnschrift Light" panose="020B0502040204020203" pitchFamily="34" charset="0"/>
              </a:rPr>
              <a:t>UsiaB </a:t>
            </a:r>
            <a:r>
              <a:rPr lang="en-US" sz="2000" smtClean="0">
                <a:latin typeface="Bahnschrift Light" panose="020B0502040204020203" pitchFamily="34" charset="0"/>
                <a:sym typeface="Wingdings" panose="05000000000000000000" pitchFamily="2" charset="2"/>
              </a:rPr>
              <a:t> (Y-X) / 2</a:t>
            </a:r>
          </a:p>
          <a:p>
            <a:pPr marL="0" indent="0">
              <a:buNone/>
            </a:pPr>
            <a:r>
              <a:rPr lang="en-US" sz="2000" smtClean="0">
                <a:latin typeface="Bahnschrift Light" panose="020B0502040204020203" pitchFamily="34" charset="0"/>
                <a:sym typeface="Wingdings" panose="05000000000000000000" pitchFamily="2" charset="2"/>
              </a:rPr>
              <a:t>UsiaA  X + UsiaB</a:t>
            </a:r>
          </a:p>
          <a:p>
            <a:pPr marL="0" indent="0">
              <a:buNone/>
            </a:pPr>
            <a:r>
              <a:rPr lang="en-US" sz="2000" smtClean="0">
                <a:latin typeface="Bahnschrift Light" panose="020B0502040204020203" pitchFamily="34" charset="0"/>
                <a:sym typeface="Wingdings" panose="05000000000000000000" pitchFamily="2" charset="2"/>
              </a:rPr>
              <a:t>Tampilkan UsiaA dan UsiaB</a:t>
            </a:r>
            <a:endParaRPr lang="en-US" sz="2000">
              <a:latin typeface="Bahnschrift Light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Pseudocode 2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sz="2000" smtClean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sz="2000" smtClean="0">
                <a:latin typeface="Bahnschrift Light" panose="020B0502040204020203" pitchFamily="34" charset="0"/>
              </a:rPr>
              <a:t>X </a:t>
            </a:r>
            <a:r>
              <a:rPr lang="en-US" sz="2000" smtClean="0">
                <a:latin typeface="Bahnschrift Light" panose="020B0502040204020203" pitchFamily="34" charset="0"/>
                <a:sym typeface="Wingdings" panose="05000000000000000000" pitchFamily="2" charset="2"/>
              </a:rPr>
              <a:t> Masukkan nilai X</a:t>
            </a:r>
          </a:p>
          <a:p>
            <a:pPr marL="0" indent="0">
              <a:buNone/>
            </a:pPr>
            <a:r>
              <a:rPr lang="en-US" sz="2000" smtClean="0">
                <a:latin typeface="Bahnschrift Light" panose="020B0502040204020203" pitchFamily="34" charset="0"/>
              </a:rPr>
              <a:t>Y </a:t>
            </a:r>
            <a:r>
              <a:rPr lang="en-US" sz="2000">
                <a:latin typeface="Bahnschrift Light" panose="020B0502040204020203" pitchFamily="34" charset="0"/>
                <a:sym typeface="Wingdings" panose="05000000000000000000" pitchFamily="2" charset="2"/>
              </a:rPr>
              <a:t> Masukkan nilai </a:t>
            </a:r>
            <a:r>
              <a:rPr lang="en-US" sz="2000" smtClean="0">
                <a:latin typeface="Bahnschrift Light" panose="020B0502040204020203" pitchFamily="34" charset="0"/>
                <a:sym typeface="Wingdings" panose="05000000000000000000" pitchFamily="2" charset="2"/>
              </a:rPr>
              <a:t>Y</a:t>
            </a:r>
          </a:p>
          <a:p>
            <a:pPr marL="0" indent="0">
              <a:buNone/>
            </a:pPr>
            <a:r>
              <a:rPr lang="en-US" sz="2000">
                <a:latin typeface="Bahnschrift Light" panose="020B0502040204020203" pitchFamily="34" charset="0"/>
              </a:rPr>
              <a:t>UsiaB </a:t>
            </a:r>
            <a:r>
              <a:rPr lang="en-US" sz="2000">
                <a:latin typeface="Bahnschrift Light" panose="020B0502040204020203" pitchFamily="34" charset="0"/>
                <a:sym typeface="Wingdings" panose="05000000000000000000" pitchFamily="2" charset="2"/>
              </a:rPr>
              <a:t> (Y-X) / 2</a:t>
            </a:r>
          </a:p>
          <a:p>
            <a:pPr marL="0" indent="0">
              <a:buNone/>
            </a:pPr>
            <a:r>
              <a:rPr lang="en-US" sz="2000">
                <a:latin typeface="Bahnschrift Light" panose="020B0502040204020203" pitchFamily="34" charset="0"/>
                <a:sym typeface="Wingdings" panose="05000000000000000000" pitchFamily="2" charset="2"/>
              </a:rPr>
              <a:t>UsiaA  X + UsiaB</a:t>
            </a:r>
          </a:p>
          <a:p>
            <a:pPr marL="0" indent="0">
              <a:buNone/>
            </a:pPr>
            <a:r>
              <a:rPr lang="en-US" sz="2000">
                <a:latin typeface="Bahnschrift Light" panose="020B0502040204020203" pitchFamily="34" charset="0"/>
                <a:sym typeface="Wingdings" panose="05000000000000000000" pitchFamily="2" charset="2"/>
              </a:rPr>
              <a:t>Tampilkan UsiaA dan UsiaB</a:t>
            </a:r>
            <a:endParaRPr lang="en-US" sz="200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US" sz="200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LAMPIRAN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4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 KOMPUTER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582314"/>
              </p:ext>
            </p:extLst>
          </p:nvPr>
        </p:nvGraphicFramePr>
        <p:xfrm>
          <a:off x="838200" y="157873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41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Charless Babbage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Inventor mesin computer pertama (1800-an)</a:t>
            </a:r>
          </a:p>
          <a:p>
            <a:r>
              <a:rPr lang="en-US" smtClean="0"/>
              <a:t>Pada </a:t>
            </a:r>
            <a:r>
              <a:rPr lang="en-US"/>
              <a:t>masa itu, perhitungan dengan menggunakan tabel matematika sering mengalami kesalahan. </a:t>
            </a:r>
            <a:endParaRPr lang="en-US" smtClean="0"/>
          </a:p>
          <a:p>
            <a:r>
              <a:rPr lang="en-US" smtClean="0"/>
              <a:t>Babbage </a:t>
            </a:r>
            <a:r>
              <a:rPr lang="en-US"/>
              <a:t>ingin mengembangkan cara melakukan perhitungan secara mekanik, sehingga dapat mengurangi kesalahan perhitungan yang sering dilakukan oleh manusia.</a:t>
            </a:r>
          </a:p>
        </p:txBody>
      </p:sp>
    </p:spTree>
    <p:extLst>
      <p:ext uri="{BB962C8B-B14F-4D97-AF65-F5344CB8AC3E}">
        <p14:creationId xmlns:p14="http://schemas.microsoft.com/office/powerpoint/2010/main" val="18392960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Komputer Generasi -1 (</a:t>
            </a:r>
            <a:r>
              <a:rPr lang="en-US" b="1" smtClean="0"/>
              <a:t>1946-1959)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1112" y="1862201"/>
            <a:ext cx="5154168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ENIAC (Electronic Numerical Integrator and Calculator</a:t>
            </a:r>
            <a:r>
              <a:rPr lang="en-US" smtClean="0"/>
              <a:t>)</a:t>
            </a:r>
          </a:p>
          <a:p>
            <a:r>
              <a:rPr lang="en-US"/>
              <a:t>Ukuran fisik hardware komputer lebih besar, memerlukan ruang yang </a:t>
            </a:r>
            <a:r>
              <a:rPr lang="en-US" smtClean="0"/>
              <a:t>luas</a:t>
            </a:r>
          </a:p>
          <a:p>
            <a:pPr lvl="1"/>
            <a:r>
              <a:rPr lang="en-US" smtClean="0"/>
              <a:t>Ruang : 500m2</a:t>
            </a:r>
            <a:r>
              <a:rPr lang="en-US"/>
              <a:t>. </a:t>
            </a:r>
            <a:endParaRPr lang="en-US" smtClean="0"/>
          </a:p>
          <a:p>
            <a:pPr lvl="1"/>
            <a:r>
              <a:rPr lang="en-US" smtClean="0"/>
              <a:t>18.000 </a:t>
            </a:r>
            <a:r>
              <a:rPr lang="en-US"/>
              <a:t>tabung hampa udara, </a:t>
            </a:r>
            <a:r>
              <a:rPr lang="en-US" smtClean="0"/>
              <a:t>75.000 </a:t>
            </a:r>
            <a:r>
              <a:rPr lang="en-US"/>
              <a:t>relay dan </a:t>
            </a:r>
            <a:r>
              <a:rPr lang="en-US" smtClean="0"/>
              <a:t>saklar,</a:t>
            </a:r>
          </a:p>
          <a:p>
            <a:pPr lvl="1"/>
            <a:r>
              <a:rPr lang="en-US" smtClean="0"/>
              <a:t>10.000 </a:t>
            </a:r>
            <a:r>
              <a:rPr lang="en-US"/>
              <a:t>kapasitor </a:t>
            </a:r>
            <a:endParaRPr lang="en-US" smtClean="0"/>
          </a:p>
          <a:p>
            <a:pPr lvl="1"/>
            <a:r>
              <a:rPr lang="en-US" smtClean="0"/>
              <a:t>menggunakan </a:t>
            </a:r>
            <a:r>
              <a:rPr lang="en-US"/>
              <a:t>70.000 </a:t>
            </a:r>
            <a:r>
              <a:rPr lang="en-US" smtClean="0"/>
              <a:t>resistor</a:t>
            </a:r>
          </a:p>
          <a:p>
            <a:pPr lvl="1"/>
            <a:r>
              <a:rPr lang="en-US"/>
              <a:t>daya listrik </a:t>
            </a:r>
            <a:r>
              <a:rPr lang="en-US" smtClean="0"/>
              <a:t> : 140 </a:t>
            </a:r>
            <a:r>
              <a:rPr lang="en-US"/>
              <a:t>kilowatt</a:t>
            </a:r>
          </a:p>
          <a:p>
            <a:endParaRPr lang="en-US" smtClean="0"/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52" y="1835060"/>
            <a:ext cx="6164580" cy="440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7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Apa itu “Program“ 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3975"/>
            <a:ext cx="10515600" cy="4082987"/>
          </a:xfrm>
        </p:spPr>
        <p:txBody>
          <a:bodyPr/>
          <a:lstStyle/>
          <a:p>
            <a:r>
              <a:rPr lang="en-US" smtClean="0"/>
              <a:t>Dilihat dari sisi pandang yang berbeda, maknanya jadi sedikit berbeda</a:t>
            </a:r>
          </a:p>
          <a:p>
            <a:pPr lvl="1"/>
            <a:r>
              <a:rPr lang="en-US" u="sng" smtClean="0"/>
              <a:t>Dari Sisi Profesional IT</a:t>
            </a:r>
          </a:p>
          <a:p>
            <a:pPr lvl="1" indent="0" algn="just">
              <a:buNone/>
            </a:pPr>
            <a:r>
              <a:rPr lang="en-US" smtClean="0"/>
              <a:t>Merupakan hasil karya mereka berupa instruksi-instruksi untuk mengendalikan komputer</a:t>
            </a:r>
          </a:p>
          <a:p>
            <a:pPr lvl="1"/>
            <a:r>
              <a:rPr lang="en-US" u="sng" smtClean="0"/>
              <a:t>Dari Sisi Pemakai (orang awam)</a:t>
            </a:r>
          </a:p>
          <a:p>
            <a:pPr lvl="1" indent="0">
              <a:buNone/>
            </a:pPr>
            <a:r>
              <a:rPr lang="en-US" smtClean="0"/>
              <a:t>Program = aplikasi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9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3051"/>
          </a:xfrm>
        </p:spPr>
        <p:txBody>
          <a:bodyPr>
            <a:normAutofit fontScale="90000"/>
          </a:bodyPr>
          <a:lstStyle/>
          <a:p>
            <a:pPr algn="ctr"/>
            <a:r>
              <a:rPr lang="en-US" smtClean="0"/>
              <a:t>Program dan Aplikasi dari sudut pandang berbeda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5128" y="3351276"/>
            <a:ext cx="1600200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Pemrogram (programmer)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15584" y="3291840"/>
            <a:ext cx="3547872" cy="731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Menciptakan Program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15584" y="4924838"/>
            <a:ext cx="3547872" cy="12382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Program yang dipasang di computer biasa disebut aplikasi dan kemudian pemakai dapat menggunakannya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5128" y="5237623"/>
            <a:ext cx="1600200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Pemakai</a:t>
            </a:r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3005328" y="3557016"/>
            <a:ext cx="2810256" cy="3108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7287768" y="4023360"/>
            <a:ext cx="438912" cy="9014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072384" y="5458968"/>
            <a:ext cx="2743200" cy="27432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57" y="2159373"/>
            <a:ext cx="1372142" cy="1191903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286" y="4252720"/>
            <a:ext cx="925884" cy="9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Pemrogram (Programmer)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Tugasnya : </a:t>
            </a:r>
            <a:r>
              <a:rPr lang="en-US" b="1" smtClean="0"/>
              <a:t>Menuliskan</a:t>
            </a:r>
            <a:r>
              <a:rPr lang="en-US" smtClean="0"/>
              <a:t> program dan memastikan program yang dibuat sesuai dengan yang diinginkan</a:t>
            </a:r>
          </a:p>
          <a:p>
            <a:r>
              <a:rPr lang="en-US" smtClean="0"/>
              <a:t>Mengapa istilahnya “menuliskan” ?</a:t>
            </a:r>
          </a:p>
          <a:p>
            <a:pPr lvl="1"/>
            <a:r>
              <a:rPr lang="en-US" smtClean="0"/>
              <a:t>Karena pada dasarnya program yang kita pergunakan sehari-hari itu berisi ratusan hingga ribuan kode</a:t>
            </a:r>
          </a:p>
          <a:p>
            <a:pPr lvl="1"/>
            <a:r>
              <a:rPr lang="en-US" smtClean="0"/>
              <a:t>Kode-kode tersebut dituliskan oleh programmer menggunakan Bahasa </a:t>
            </a:r>
            <a:r>
              <a:rPr lang="en-US" b="1" smtClean="0"/>
              <a:t>pemrograman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37165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Pemrograman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Proses untuk menyelesaikan masalah dalam langkah-langkah penyelesaian yang dapat dikerjakan oleh computer (yang disebut algoritma) </a:t>
            </a:r>
          </a:p>
          <a:p>
            <a:r>
              <a:rPr lang="en-US" smtClean="0"/>
              <a:t>hingga ke penerjemahan kode dalam suatu bahasa pemrograman. </a:t>
            </a:r>
          </a:p>
          <a:p>
            <a:r>
              <a:rPr lang="en-US" smtClean="0"/>
              <a:t>Sehingga penyelesaian masalah tersebut benar-benar bisa jalankan oleh komputer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51432" y="4983480"/>
            <a:ext cx="1731264" cy="914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Algoritma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837938" y="4983480"/>
            <a:ext cx="1731264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Bahasa Pemrograman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124444" y="4983480"/>
            <a:ext cx="1731264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Program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39896" y="5202936"/>
            <a:ext cx="566928" cy="585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+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07936" y="5148072"/>
            <a:ext cx="566928" cy="585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=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3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2471</Words>
  <Application>Microsoft Office PowerPoint</Application>
  <PresentationFormat>Widescreen</PresentationFormat>
  <Paragraphs>402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Bahnschrift Light</vt:lpstr>
      <vt:lpstr>Calibri</vt:lpstr>
      <vt:lpstr>Calibri Light</vt:lpstr>
      <vt:lpstr>Cambria Math</vt:lpstr>
      <vt:lpstr>Wingdings</vt:lpstr>
      <vt:lpstr>Office Theme</vt:lpstr>
      <vt:lpstr>Dasar Pemrograman Komputer</vt:lpstr>
      <vt:lpstr>KOMPUTER</vt:lpstr>
      <vt:lpstr>SISTEM KOMPUTER</vt:lpstr>
      <vt:lpstr>SISTEM KOMPUTER</vt:lpstr>
      <vt:lpstr>SISTEM KOMPUTER</vt:lpstr>
      <vt:lpstr>Apa itu “Program“ ?</vt:lpstr>
      <vt:lpstr>Program dan Aplikasi dari sudut pandang berbeda</vt:lpstr>
      <vt:lpstr>Pemrogram (Programmer)</vt:lpstr>
      <vt:lpstr>Pemrograman</vt:lpstr>
      <vt:lpstr>Bahasa Pemrograman</vt:lpstr>
      <vt:lpstr>Bahasa Pemrograman</vt:lpstr>
      <vt:lpstr>Compiler VS Interpreter</vt:lpstr>
      <vt:lpstr>Interpreter VS Compiler</vt:lpstr>
      <vt:lpstr>Interpreter</vt:lpstr>
      <vt:lpstr>Compiler</vt:lpstr>
      <vt:lpstr>Kesalahan Program</vt:lpstr>
      <vt:lpstr>Kesalahan Program (2)</vt:lpstr>
      <vt:lpstr>Kesalahan Program (3)</vt:lpstr>
      <vt:lpstr>Kesalahan Program (4)</vt:lpstr>
      <vt:lpstr>Kesalahan Program (5)</vt:lpstr>
      <vt:lpstr>Contoh Kesalahan Logika</vt:lpstr>
      <vt:lpstr>Kesalahan Program (6)</vt:lpstr>
      <vt:lpstr>Kesalahan Program (6)</vt:lpstr>
      <vt:lpstr>SIKLUS PENGEMBANGAN PROGRAM</vt:lpstr>
      <vt:lpstr>Siklus Pengembangan Program</vt:lpstr>
      <vt:lpstr>1. Analisis Masalah</vt:lpstr>
      <vt:lpstr>Contoh Analisis Masalah</vt:lpstr>
      <vt:lpstr>2. Perancangan Program</vt:lpstr>
      <vt:lpstr>3. Penulisan Program</vt:lpstr>
      <vt:lpstr>4. Pengujian Program</vt:lpstr>
      <vt:lpstr>ALGORITMA</vt:lpstr>
      <vt:lpstr>Pengertian Algoritma</vt:lpstr>
      <vt:lpstr>Pengertian Algoritma</vt:lpstr>
      <vt:lpstr>Penemu Algoritma</vt:lpstr>
      <vt:lpstr>Contoh Algoritma Mencari Keliling Persegi Panjang</vt:lpstr>
      <vt:lpstr>Apa itu variable ?</vt:lpstr>
      <vt:lpstr>Algoritma</vt:lpstr>
      <vt:lpstr>Pseudocode</vt:lpstr>
      <vt:lpstr>Ciri Algoritma / Pseudocode yang baik</vt:lpstr>
      <vt:lpstr>Contoh algoritma yang kurang benar</vt:lpstr>
      <vt:lpstr>Pseudocode Konversi Suhu</vt:lpstr>
      <vt:lpstr>Pseudocode Celcius  Fahrenheit</vt:lpstr>
      <vt:lpstr>Pseudocode Nilai Rata-Rata Dua Bilangan</vt:lpstr>
      <vt:lpstr>Pseudocode  Rata-rata dua bilangan</vt:lpstr>
      <vt:lpstr>Pseudocode Luas Segitiga Sembarang</vt:lpstr>
      <vt:lpstr>Pseudocode Luas Segitiga Sembarang</vt:lpstr>
      <vt:lpstr>Pseudocode Penentuan Usia</vt:lpstr>
      <vt:lpstr>Pseudocode Penentuan Usia</vt:lpstr>
      <vt:lpstr>LAMPIRAN</vt:lpstr>
      <vt:lpstr>Charless Babbage</vt:lpstr>
      <vt:lpstr>Komputer Generasi -1 (1946-1959)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55</cp:revision>
  <dcterms:created xsi:type="dcterms:W3CDTF">2020-02-17T04:32:05Z</dcterms:created>
  <dcterms:modified xsi:type="dcterms:W3CDTF">2020-02-26T07:32:42Z</dcterms:modified>
</cp:coreProperties>
</file>