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73" r:id="rId15"/>
    <p:sldId id="268" r:id="rId16"/>
    <p:sldId id="270" r:id="rId1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B1B4D-6361-4F24-A07D-9CC915D0DF58}" type="datetimeFigureOut">
              <a:rPr lang="id-ID" smtClean="0"/>
              <a:t>14/03/2019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CC111-95EC-47ED-9F13-477FA5219B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7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CC111-95EC-47ED-9F13-477FA5219B1B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94153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8249-1560-4B11-8FF3-9A758D9A73BB}" type="datetimeFigureOut">
              <a:rPr lang="id-ID" smtClean="0"/>
              <a:t>14/03/2019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9724-3E0B-4846-873F-EDAB1B4E75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1219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8249-1560-4B11-8FF3-9A758D9A73BB}" type="datetimeFigureOut">
              <a:rPr lang="id-ID" smtClean="0"/>
              <a:t>14/03/2019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9724-3E0B-4846-873F-EDAB1B4E75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85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8249-1560-4B11-8FF3-9A758D9A73BB}" type="datetimeFigureOut">
              <a:rPr lang="id-ID" smtClean="0"/>
              <a:t>14/03/2019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9724-3E0B-4846-873F-EDAB1B4E75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885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8249-1560-4B11-8FF3-9A758D9A73BB}" type="datetimeFigureOut">
              <a:rPr lang="id-ID" smtClean="0"/>
              <a:t>14/03/2019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9724-3E0B-4846-873F-EDAB1B4E75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46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8249-1560-4B11-8FF3-9A758D9A73BB}" type="datetimeFigureOut">
              <a:rPr lang="id-ID" smtClean="0"/>
              <a:t>14/03/2019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9724-3E0B-4846-873F-EDAB1B4E75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859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8249-1560-4B11-8FF3-9A758D9A73BB}" type="datetimeFigureOut">
              <a:rPr lang="id-ID" smtClean="0"/>
              <a:t>14/03/2019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9724-3E0B-4846-873F-EDAB1B4E75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745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8249-1560-4B11-8FF3-9A758D9A73BB}" type="datetimeFigureOut">
              <a:rPr lang="id-ID" smtClean="0"/>
              <a:t>14/03/2019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9724-3E0B-4846-873F-EDAB1B4E75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252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8249-1560-4B11-8FF3-9A758D9A73BB}" type="datetimeFigureOut">
              <a:rPr lang="id-ID" smtClean="0"/>
              <a:t>14/03/2019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9724-3E0B-4846-873F-EDAB1B4E75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322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8249-1560-4B11-8FF3-9A758D9A73BB}" type="datetimeFigureOut">
              <a:rPr lang="id-ID" smtClean="0"/>
              <a:t>14/03/2019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9724-3E0B-4846-873F-EDAB1B4E75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319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8249-1560-4B11-8FF3-9A758D9A73BB}" type="datetimeFigureOut">
              <a:rPr lang="id-ID" smtClean="0"/>
              <a:t>14/03/2019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9724-3E0B-4846-873F-EDAB1B4E75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674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8249-1560-4B11-8FF3-9A758D9A73BB}" type="datetimeFigureOut">
              <a:rPr lang="id-ID" smtClean="0"/>
              <a:t>14/03/2019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9724-3E0B-4846-873F-EDAB1B4E75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22503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C8249-1560-4B11-8FF3-9A758D9A73BB}" type="datetimeFigureOut">
              <a:rPr lang="id-ID" smtClean="0"/>
              <a:t>14/03/2019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29724-3E0B-4846-873F-EDAB1B4E75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781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Percabangan</a:t>
            </a:r>
            <a:br>
              <a:rPr lang="en-US" smtClean="0"/>
            </a:br>
            <a:r>
              <a:rPr lang="en-US" smtClean="0"/>
              <a:t>(IF-ELSE)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 smtClean="0"/>
              <a:t>Materi</a:t>
            </a:r>
            <a:r>
              <a:rPr lang="en-US" smtClean="0"/>
              <a:t> </a:t>
            </a:r>
            <a:r>
              <a:rPr lang="en-US" smtClean="0"/>
              <a:t>3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78955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268" y="509361"/>
            <a:ext cx="6034320" cy="589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35" y="969045"/>
            <a:ext cx="6456892" cy="4172146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327" y="280740"/>
            <a:ext cx="5206171" cy="1133722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698117" y="204664"/>
            <a:ext cx="671512" cy="642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5698117" y="1757013"/>
            <a:ext cx="671512" cy="6429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id-ID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326" y="1776418"/>
            <a:ext cx="5367879" cy="1023931"/>
          </a:xfrm>
          <a:prstGeom prst="rect">
            <a:avLst/>
          </a:prstGeom>
        </p:spPr>
      </p:pic>
      <p:sp>
        <p:nvSpPr>
          <p:cNvPr id="10" name="Up Arrow 9"/>
          <p:cNvSpPr/>
          <p:nvPr/>
        </p:nvSpPr>
        <p:spPr>
          <a:xfrm>
            <a:off x="8554742" y="3040989"/>
            <a:ext cx="1103610" cy="56673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7519137" y="3848362"/>
            <a:ext cx="3996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Statement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mengatasi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percabangan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false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72370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Struktur dengan kondisi 2 atau lebih</a:t>
            </a:r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1052512" y="1968500"/>
            <a:ext cx="9091613" cy="46037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b="1" smtClean="0">
                <a:latin typeface="Bookman Old Style" panose="02050604050505020204" pitchFamily="18" charset="0"/>
              </a:rPr>
              <a:t>If (kondisi) {</a:t>
            </a:r>
          </a:p>
          <a:p>
            <a:pPr algn="just"/>
            <a:r>
              <a:rPr lang="en-US" sz="2400" b="1" smtClean="0">
                <a:latin typeface="Bookman Old Style" panose="02050604050505020204" pitchFamily="18" charset="0"/>
              </a:rPr>
              <a:t>	statement_jika kondisi1_terpenuhi;</a:t>
            </a:r>
          </a:p>
          <a:p>
            <a:pPr algn="just"/>
            <a:r>
              <a:rPr lang="en-US" sz="2400" b="1" smtClean="0">
                <a:latin typeface="Bookman Old Style" panose="02050604050505020204" pitchFamily="18" charset="0"/>
              </a:rPr>
              <a:t>} else if (kondisi 2) {</a:t>
            </a:r>
          </a:p>
          <a:p>
            <a:pPr algn="just"/>
            <a:r>
              <a:rPr lang="en-US" sz="2400" b="1" smtClean="0">
                <a:latin typeface="Bookman Old Style" panose="02050604050505020204" pitchFamily="18" charset="0"/>
              </a:rPr>
              <a:t>	statement_jika_kondisi2_tidak_terpenuhi;</a:t>
            </a:r>
            <a:endParaRPr lang="en-US" sz="2400" b="1">
              <a:latin typeface="Bookman Old Style" panose="02050604050505020204" pitchFamily="18" charset="0"/>
            </a:endParaRPr>
          </a:p>
          <a:p>
            <a:pPr algn="just"/>
            <a:r>
              <a:rPr lang="en-US" sz="2400" b="1">
                <a:latin typeface="Bookman Old Style" panose="02050604050505020204" pitchFamily="18" charset="0"/>
              </a:rPr>
              <a:t>} else if (kondisi </a:t>
            </a:r>
            <a:r>
              <a:rPr lang="en-US" sz="2400" b="1" smtClean="0">
                <a:latin typeface="Bookman Old Style" panose="02050604050505020204" pitchFamily="18" charset="0"/>
              </a:rPr>
              <a:t>3) </a:t>
            </a:r>
            <a:r>
              <a:rPr lang="en-US" sz="2400" b="1">
                <a:latin typeface="Bookman Old Style" panose="02050604050505020204" pitchFamily="18" charset="0"/>
              </a:rPr>
              <a:t>{</a:t>
            </a:r>
          </a:p>
          <a:p>
            <a:pPr algn="just"/>
            <a:r>
              <a:rPr lang="en-US" sz="2400" b="1">
                <a:latin typeface="Bookman Old Style" panose="02050604050505020204" pitchFamily="18" charset="0"/>
              </a:rPr>
              <a:t>	</a:t>
            </a:r>
            <a:r>
              <a:rPr lang="en-US" sz="2400" b="1" smtClean="0">
                <a:latin typeface="Bookman Old Style" panose="02050604050505020204" pitchFamily="18" charset="0"/>
              </a:rPr>
              <a:t>statement_jika_kondisi3_tidak_terpenuhi;</a:t>
            </a:r>
          </a:p>
          <a:p>
            <a:pPr algn="just"/>
            <a:r>
              <a:rPr lang="en-US" sz="2400" b="1" smtClean="0">
                <a:latin typeface="Bookman Old Style" panose="02050604050505020204" pitchFamily="18" charset="0"/>
              </a:rPr>
              <a:t>}</a:t>
            </a:r>
          </a:p>
          <a:p>
            <a:pPr algn="just"/>
            <a:r>
              <a:rPr lang="en-US" sz="2400" b="1" smtClean="0">
                <a:latin typeface="Bookman Old Style" panose="02050604050505020204" pitchFamily="18" charset="0"/>
              </a:rPr>
              <a:t>…..</a:t>
            </a:r>
            <a:endParaRPr lang="en-US" sz="2400" b="1">
              <a:latin typeface="Bookman Old Style" panose="02050604050505020204" pitchFamily="18" charset="0"/>
            </a:endParaRPr>
          </a:p>
          <a:p>
            <a:pPr algn="just"/>
            <a:r>
              <a:rPr lang="en-US" sz="2400" b="1" smtClean="0">
                <a:latin typeface="Bookman Old Style" panose="02050604050505020204" pitchFamily="18" charset="0"/>
              </a:rPr>
              <a:t>else{</a:t>
            </a:r>
          </a:p>
          <a:p>
            <a:pPr algn="just"/>
            <a:r>
              <a:rPr lang="en-US" sz="2400" b="1" smtClean="0">
                <a:latin typeface="Bookman Old Style" panose="02050604050505020204" pitchFamily="18" charset="0"/>
              </a:rPr>
              <a:t>	statement_jika_semua_kondisi_tidak_terpenuhi</a:t>
            </a:r>
            <a:r>
              <a:rPr lang="en-US" sz="2400" b="1">
                <a:latin typeface="Bookman Old Style" panose="02050604050505020204" pitchFamily="18" charset="0"/>
              </a:rPr>
              <a:t>;</a:t>
            </a:r>
            <a:endParaRPr lang="en-US" sz="2400" b="1" smtClean="0">
              <a:latin typeface="Bookman Old Style" panose="02050604050505020204" pitchFamily="18" charset="0"/>
            </a:endParaRPr>
          </a:p>
          <a:p>
            <a:pPr algn="just"/>
            <a:r>
              <a:rPr lang="en-US" sz="2400" b="1">
                <a:latin typeface="Bookman Old Style" panose="02050604050505020204" pitchFamily="18" charset="0"/>
              </a:rPr>
              <a:t>}</a:t>
            </a:r>
          </a:p>
          <a:p>
            <a:pPr algn="just"/>
            <a:endParaRPr lang="en-US" sz="240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848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7" y="1128013"/>
            <a:ext cx="6296293" cy="446268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475680" y="1519114"/>
            <a:ext cx="671512" cy="642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6475680" y="3071463"/>
            <a:ext cx="671512" cy="6429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6553156" y="4623812"/>
            <a:ext cx="671512" cy="6429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id-ID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668" y="1519114"/>
            <a:ext cx="4479742" cy="690710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011" y="3071462"/>
            <a:ext cx="4421400" cy="642937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436" y="4688908"/>
            <a:ext cx="4194013" cy="57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40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" y="107950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smtClean="0"/>
              <a:t>NESTED IF ( IF bersarang)</a:t>
            </a:r>
            <a:endParaRPr lang="id-ID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89" y="657224"/>
            <a:ext cx="6051658" cy="6200775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101" y="1500123"/>
            <a:ext cx="5764088" cy="134308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333237" y="1971675"/>
            <a:ext cx="365461" cy="500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34092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975" y="2022475"/>
            <a:ext cx="10515600" cy="1325563"/>
          </a:xfrm>
        </p:spPr>
        <p:txBody>
          <a:bodyPr/>
          <a:lstStyle/>
          <a:p>
            <a:pPr algn="ctr"/>
            <a:r>
              <a:rPr lang="en-US" smtClean="0"/>
              <a:t>Buatlah program untuk mencari angka terbesar dari 3 buah angka !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2354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9181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mtClean="0"/>
              <a:t>Buatlah program untuk menentukan nilai huruf yang di dapat mahasiswa pada mata kuliah daspro ! 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Ketentuannya adalah :</a:t>
            </a:r>
          </a:p>
          <a:p>
            <a:r>
              <a:rPr lang="en-US" smtClean="0"/>
              <a:t>A </a:t>
            </a:r>
            <a:r>
              <a:rPr lang="en-US" smtClean="0">
                <a:sym typeface="Wingdings" panose="05000000000000000000" pitchFamily="2" charset="2"/>
              </a:rPr>
              <a:t> nilai &gt;= 85</a:t>
            </a:r>
          </a:p>
          <a:p>
            <a:r>
              <a:rPr lang="en-US" smtClean="0">
                <a:sym typeface="Wingdings" panose="05000000000000000000" pitchFamily="2" charset="2"/>
              </a:rPr>
              <a:t>B   70&lt;= nilai &lt; 85</a:t>
            </a:r>
          </a:p>
          <a:p>
            <a:r>
              <a:rPr lang="en-US" smtClean="0">
                <a:sym typeface="Wingdings" panose="05000000000000000000" pitchFamily="2" charset="2"/>
              </a:rPr>
              <a:t>C  55&lt;= nilai &lt;70</a:t>
            </a:r>
          </a:p>
          <a:p>
            <a:r>
              <a:rPr lang="en-US" smtClean="0">
                <a:sym typeface="Wingdings" panose="05000000000000000000" pitchFamily="2" charset="2"/>
              </a:rPr>
              <a:t>D  40 &lt;= nilai &lt;55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455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Percabangan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Digunakan untuk memilih statement yang akan dieksekusi berdasarkan kondisi tertentu</a:t>
            </a:r>
          </a:p>
          <a:p>
            <a:r>
              <a:rPr lang="en-US" smtClean="0"/>
              <a:t>Statement-satetment yang berada dalam blok percabangan akan dieksekusi  hanya jika kondisi yang terpenuhi (bernilai benar)</a:t>
            </a:r>
          </a:p>
          <a:p>
            <a:r>
              <a:rPr lang="en-US" smtClean="0"/>
              <a:t>Artinya jika kondisi tidak terpenuhi (bernilai salah), maka statement-statement tersebut juga tidak ikut dieksekusi / diabaikan oleh compiler</a:t>
            </a:r>
          </a:p>
          <a:p>
            <a:r>
              <a:rPr lang="en-US" smtClean="0"/>
              <a:t>Pada percabangan akan banyak digunakan operator logika (&amp;&amp;, ||, !) dan relasional (&lt;,&gt;, &lt;=, &gt;=, ==, !=)</a:t>
            </a:r>
          </a:p>
          <a:p>
            <a:r>
              <a:rPr lang="en-US" smtClean="0"/>
              <a:t>Ada 2 jenis struktur percabangan :</a:t>
            </a:r>
          </a:p>
          <a:p>
            <a:pPr lvl="1"/>
            <a:r>
              <a:rPr lang="en-US" smtClean="0"/>
              <a:t>IF</a:t>
            </a:r>
          </a:p>
          <a:p>
            <a:pPr lvl="1"/>
            <a:r>
              <a:rPr lang="en-US" smtClean="0"/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300969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 kondisi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i="1" dirty="0" smtClean="0"/>
              <a:t>“ </a:t>
            </a:r>
            <a:r>
              <a:rPr lang="en-US" sz="3600" i="1" dirty="0" err="1" smtClean="0"/>
              <a:t>Jika</a:t>
            </a:r>
            <a:r>
              <a:rPr lang="en-US" sz="3600" i="1" dirty="0" smtClean="0"/>
              <a:t> Andi </a:t>
            </a:r>
            <a:r>
              <a:rPr lang="en-US" sz="3600" i="1" dirty="0" smtClean="0">
                <a:solidFill>
                  <a:srgbClr val="FF0000"/>
                </a:solidFill>
              </a:rPr>
              <a:t>lulus </a:t>
            </a:r>
            <a:r>
              <a:rPr lang="en-US" sz="3600" i="1" dirty="0" err="1" smtClean="0">
                <a:solidFill>
                  <a:srgbClr val="FF0000"/>
                </a:solidFill>
              </a:rPr>
              <a:t>ujian</a:t>
            </a:r>
            <a:r>
              <a:rPr lang="en-US" sz="3600" i="1" dirty="0" smtClean="0"/>
              <a:t>, </a:t>
            </a:r>
            <a:r>
              <a:rPr lang="en-US" sz="3600" i="1" dirty="0" err="1" smtClean="0"/>
              <a:t>maka</a:t>
            </a:r>
            <a:r>
              <a:rPr lang="en-US" sz="3600" i="1" dirty="0" smtClean="0"/>
              <a:t> Andi </a:t>
            </a:r>
            <a:r>
              <a:rPr lang="en-US" sz="3600" i="1" dirty="0" err="1" smtClean="0"/>
              <a:t>akan</a:t>
            </a:r>
            <a:r>
              <a:rPr lang="en-US" sz="3600" i="1" dirty="0" smtClean="0"/>
              <a:t> </a:t>
            </a:r>
            <a:r>
              <a:rPr lang="en-US" sz="3600" i="1" dirty="0" err="1" smtClean="0">
                <a:solidFill>
                  <a:srgbClr val="FF0000"/>
                </a:solidFill>
              </a:rPr>
              <a:t>dibelikan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sepeda</a:t>
            </a:r>
            <a:r>
              <a:rPr lang="en-US" sz="3600" i="1" dirty="0" smtClean="0"/>
              <a:t> motor </a:t>
            </a:r>
            <a:r>
              <a:rPr lang="en-US" sz="3600" i="1" dirty="0" err="1" smtClean="0"/>
              <a:t>oleh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ayahnya</a:t>
            </a:r>
            <a:r>
              <a:rPr lang="en-US" sz="3600" i="1" dirty="0" smtClean="0"/>
              <a:t>”</a:t>
            </a:r>
          </a:p>
          <a:p>
            <a:pPr algn="just"/>
            <a:r>
              <a:rPr lang="en-US" dirty="0" err="1" smtClean="0"/>
              <a:t>Kondisinya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lulus </a:t>
            </a:r>
            <a:r>
              <a:rPr lang="en-US" dirty="0" err="1" smtClean="0">
                <a:sym typeface="Wingdings" panose="05000000000000000000" pitchFamily="2" charset="2"/>
              </a:rPr>
              <a:t>ujian</a:t>
            </a:r>
            <a:endParaRPr lang="en-US" dirty="0" smtClean="0">
              <a:sym typeface="Wingdings" panose="05000000000000000000" pitchFamily="2" charset="2"/>
            </a:endParaRPr>
          </a:p>
          <a:p>
            <a:pPr algn="just"/>
            <a:r>
              <a:rPr lang="en-US" dirty="0" err="1" smtClean="0">
                <a:sym typeface="Wingdings" panose="05000000000000000000" pitchFamily="2" charset="2"/>
              </a:rPr>
              <a:t>Pada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kasus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ini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sepeda</a:t>
            </a:r>
            <a:r>
              <a:rPr lang="en-US" dirty="0" smtClean="0">
                <a:sym typeface="Wingdings" panose="05000000000000000000" pitchFamily="2" charset="2"/>
              </a:rPr>
              <a:t> motor </a:t>
            </a:r>
            <a:r>
              <a:rPr lang="en-US" dirty="0" err="1" smtClean="0">
                <a:sym typeface="Wingdings" panose="05000000000000000000" pitchFamily="2" charset="2"/>
              </a:rPr>
              <a:t>akan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dibeli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jika</a:t>
            </a:r>
            <a:r>
              <a:rPr lang="en-US" dirty="0" smtClean="0">
                <a:sym typeface="Wingdings" panose="05000000000000000000" pitchFamily="2" charset="2"/>
              </a:rPr>
              <a:t> Andi lulus </a:t>
            </a:r>
            <a:r>
              <a:rPr lang="en-US" dirty="0" err="1" smtClean="0">
                <a:sym typeface="Wingdings" panose="05000000000000000000" pitchFamily="2" charset="2"/>
              </a:rPr>
              <a:t>ujian</a:t>
            </a:r>
            <a:endParaRPr lang="en-US" dirty="0" smtClean="0">
              <a:sym typeface="Wingdings" panose="05000000000000000000" pitchFamily="2" charset="2"/>
            </a:endParaRPr>
          </a:p>
          <a:p>
            <a:pPr algn="just"/>
            <a:r>
              <a:rPr lang="en-US" dirty="0" err="1" smtClean="0">
                <a:sym typeface="Wingdings" panose="05000000000000000000" pitchFamily="2" charset="2"/>
              </a:rPr>
              <a:t>Jika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tidak</a:t>
            </a:r>
            <a:r>
              <a:rPr lang="en-US" dirty="0" smtClean="0">
                <a:sym typeface="Wingdings" panose="05000000000000000000" pitchFamily="2" charset="2"/>
              </a:rPr>
              <a:t> lulus, </a:t>
            </a:r>
            <a:r>
              <a:rPr lang="en-US" dirty="0" err="1" smtClean="0">
                <a:sym typeface="Wingdings" panose="05000000000000000000" pitchFamily="2" charset="2"/>
              </a:rPr>
              <a:t>maka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sepeda</a:t>
            </a:r>
            <a:r>
              <a:rPr lang="en-US" dirty="0" smtClean="0">
                <a:sym typeface="Wingdings" panose="05000000000000000000" pitchFamily="2" charset="2"/>
              </a:rPr>
              <a:t> motor </a:t>
            </a:r>
            <a:r>
              <a:rPr lang="en-US" dirty="0" err="1" smtClean="0">
                <a:sym typeface="Wingdings" panose="05000000000000000000" pitchFamily="2" charset="2"/>
              </a:rPr>
              <a:t>tidak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dibeli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56078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Struktur Percabangan IF dengan 1 Kondisi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9" y="1690688"/>
            <a:ext cx="5705475" cy="3609975"/>
          </a:xfrm>
        </p:spPr>
        <p:txBody>
          <a:bodyPr/>
          <a:lstStyle/>
          <a:p>
            <a:r>
              <a:rPr lang="en-US" smtClean="0"/>
              <a:t>Jika di dalam blok percabangan terdapat lebih dari 1 buah statement, maka setelah penulisan kondisi, statement harus diapit oleh kurung kurawal { }</a:t>
            </a:r>
          </a:p>
          <a:p>
            <a:r>
              <a:rPr lang="en-US" smtClean="0"/>
              <a:t>Jika statement hanya 1, maka statement tersebut tidak perlu diapit oleh kurung kurawal</a:t>
            </a:r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5091113" cy="46101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smtClean="0">
                <a:latin typeface="Bookman Old Style" panose="02050604050505020204" pitchFamily="18" charset="0"/>
              </a:rPr>
              <a:t>// jika lebih dari 1 statetment</a:t>
            </a:r>
          </a:p>
          <a:p>
            <a:pPr algn="just"/>
            <a:r>
              <a:rPr lang="en-US" sz="2400" b="1" smtClean="0">
                <a:latin typeface="Bookman Old Style" panose="02050604050505020204" pitchFamily="18" charset="0"/>
              </a:rPr>
              <a:t>If (kondisi) {</a:t>
            </a:r>
          </a:p>
          <a:p>
            <a:pPr algn="just"/>
            <a:r>
              <a:rPr lang="en-US" sz="2400" b="1" smtClean="0">
                <a:latin typeface="Bookman Old Style" panose="02050604050505020204" pitchFamily="18" charset="0"/>
              </a:rPr>
              <a:t>	statement 1;</a:t>
            </a:r>
          </a:p>
          <a:p>
            <a:pPr algn="just"/>
            <a:r>
              <a:rPr lang="en-US" sz="2400" b="1">
                <a:latin typeface="Bookman Old Style" panose="02050604050505020204" pitchFamily="18" charset="0"/>
              </a:rPr>
              <a:t>	</a:t>
            </a:r>
            <a:r>
              <a:rPr lang="en-US" sz="2400" b="1" smtClean="0">
                <a:latin typeface="Bookman Old Style" panose="02050604050505020204" pitchFamily="18" charset="0"/>
              </a:rPr>
              <a:t>statement 2;</a:t>
            </a:r>
          </a:p>
          <a:p>
            <a:pPr algn="just"/>
            <a:r>
              <a:rPr lang="en-US" sz="2400" b="1">
                <a:latin typeface="Bookman Old Style" panose="02050604050505020204" pitchFamily="18" charset="0"/>
              </a:rPr>
              <a:t>	</a:t>
            </a:r>
            <a:r>
              <a:rPr lang="en-US" sz="2400" b="1" smtClean="0">
                <a:latin typeface="Bookman Old Style" panose="02050604050505020204" pitchFamily="18" charset="0"/>
              </a:rPr>
              <a:t>…..</a:t>
            </a:r>
            <a:endParaRPr lang="en-US" sz="2400" b="1">
              <a:latin typeface="Bookman Old Style" panose="02050604050505020204" pitchFamily="18" charset="0"/>
            </a:endParaRPr>
          </a:p>
          <a:p>
            <a:pPr algn="just"/>
            <a:endParaRPr lang="en-US" sz="2400" b="1" smtClean="0">
              <a:latin typeface="Bookman Old Style" panose="02050604050505020204" pitchFamily="18" charset="0"/>
            </a:endParaRPr>
          </a:p>
          <a:p>
            <a:pPr algn="just"/>
            <a:r>
              <a:rPr lang="en-US" sz="2400" b="1" smtClean="0">
                <a:latin typeface="Bookman Old Style" panose="02050604050505020204" pitchFamily="18" charset="0"/>
              </a:rPr>
              <a:t>}</a:t>
            </a:r>
          </a:p>
          <a:p>
            <a:pPr algn="just"/>
            <a:endParaRPr lang="en-US" sz="2400">
              <a:latin typeface="Bookman Old Style" panose="02050604050505020204" pitchFamily="18" charset="0"/>
            </a:endParaRPr>
          </a:p>
          <a:p>
            <a:pPr algn="just"/>
            <a:r>
              <a:rPr lang="en-US" sz="2400" smtClean="0">
                <a:latin typeface="Bookman Old Style" panose="02050604050505020204" pitchFamily="18" charset="0"/>
              </a:rPr>
              <a:t>// jika hanya 1 statement</a:t>
            </a:r>
          </a:p>
          <a:p>
            <a:pPr algn="just"/>
            <a:r>
              <a:rPr lang="en-US" sz="2400" b="1" smtClean="0">
                <a:latin typeface="Bookman Old Style" panose="02050604050505020204" pitchFamily="18" charset="0"/>
              </a:rPr>
              <a:t>If (kondisi) statement;</a:t>
            </a:r>
            <a:endParaRPr lang="id-ID" sz="2400" b="1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18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/>
          <a:lstStyle/>
          <a:p>
            <a:r>
              <a:rPr lang="en-US" smtClean="0"/>
              <a:t>IF dengan 1 statement</a:t>
            </a:r>
            <a:endParaRPr lang="id-ID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29" y="2171533"/>
            <a:ext cx="7675824" cy="381493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753100" y="2907422"/>
            <a:ext cx="442912" cy="8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7"/>
          <a:stretch/>
        </p:blipFill>
        <p:spPr>
          <a:xfrm>
            <a:off x="6406365" y="3068114"/>
            <a:ext cx="5785635" cy="47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161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179388"/>
            <a:ext cx="10515600" cy="577850"/>
          </a:xfrm>
        </p:spPr>
        <p:txBody>
          <a:bodyPr>
            <a:normAutofit fontScale="90000"/>
          </a:bodyPr>
          <a:lstStyle/>
          <a:p>
            <a:r>
              <a:rPr lang="en-US" smtClean="0"/>
              <a:t>Menggunakan operator logika AND pada kondisi</a:t>
            </a:r>
            <a:endParaRPr lang="id-ID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" y="1042988"/>
            <a:ext cx="7577138" cy="312152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57163" y="4343401"/>
            <a:ext cx="671512" cy="642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6586537" y="4343401"/>
            <a:ext cx="671512" cy="6429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id-ID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77" y="4468267"/>
            <a:ext cx="5420786" cy="1036141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723" y="4411117"/>
            <a:ext cx="4416392" cy="1062117"/>
          </a:xfrm>
          <a:prstGeom prst="rect">
            <a:avLst/>
          </a:prstGeom>
        </p:spPr>
      </p:pic>
      <p:sp>
        <p:nvSpPr>
          <p:cNvPr id="9" name="Up Arrow 8"/>
          <p:cNvSpPr/>
          <p:nvPr/>
        </p:nvSpPr>
        <p:spPr>
          <a:xfrm>
            <a:off x="7858125" y="5719842"/>
            <a:ext cx="585787" cy="5429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8443912" y="5991304"/>
            <a:ext cx="3129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Statement diabaikan karena tidak memenuhi kondisi</a:t>
            </a:r>
            <a:endParaRPr lang="id-ID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47923" y="1275308"/>
            <a:ext cx="35440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INGAT !</a:t>
            </a:r>
          </a:p>
          <a:p>
            <a:endParaRPr lang="en-US" smtClean="0"/>
          </a:p>
          <a:p>
            <a:r>
              <a:rPr lang="en-US" smtClean="0"/>
              <a:t>AND (&amp;&amp;) akan mengeluarkan output true (benar) jika kedua statement bernilai benar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875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186" y="136525"/>
            <a:ext cx="10920413" cy="792163"/>
          </a:xfrm>
        </p:spPr>
        <p:txBody>
          <a:bodyPr/>
          <a:lstStyle/>
          <a:p>
            <a:r>
              <a:rPr lang="en-US" smtClean="0"/>
              <a:t>Menggunakan operator logika OR pada kondisi</a:t>
            </a:r>
            <a:endParaRPr lang="id-ID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95" y="892080"/>
            <a:ext cx="6969730" cy="349109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57163" y="4343401"/>
            <a:ext cx="671512" cy="642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6586537" y="4343401"/>
            <a:ext cx="671512" cy="6429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id-ID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10" y="4478423"/>
            <a:ext cx="5394320" cy="993690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856" y="4383179"/>
            <a:ext cx="4663070" cy="1146084"/>
          </a:xfrm>
          <a:prstGeom prst="rect">
            <a:avLst/>
          </a:prstGeom>
        </p:spPr>
      </p:pic>
      <p:sp>
        <p:nvSpPr>
          <p:cNvPr id="9" name="Up Arrow 8"/>
          <p:cNvSpPr/>
          <p:nvPr/>
        </p:nvSpPr>
        <p:spPr>
          <a:xfrm>
            <a:off x="7858125" y="5719842"/>
            <a:ext cx="585787" cy="5429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8443912" y="5991304"/>
            <a:ext cx="3129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Statement diabaikan karena tidak memenuhi kondisi</a:t>
            </a:r>
            <a:endParaRPr lang="id-ID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43912" y="1390729"/>
            <a:ext cx="35440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INGAT !</a:t>
            </a:r>
          </a:p>
          <a:p>
            <a:endParaRPr lang="en-US" smtClean="0"/>
          </a:p>
          <a:p>
            <a:r>
              <a:rPr lang="en-US" smtClean="0"/>
              <a:t>OR (||) akan </a:t>
            </a:r>
            <a:r>
              <a:rPr lang="en-US" b="1" i="1" u="sng" smtClean="0"/>
              <a:t>selalu </a:t>
            </a:r>
            <a:r>
              <a:rPr lang="en-US" smtClean="0"/>
              <a:t> mengeluarkan output true (benar) jika salah satu dari statement bernilai benar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3154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Menggunakan 2 statement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931863"/>
          </a:xfrm>
        </p:spPr>
        <p:txBody>
          <a:bodyPr/>
          <a:lstStyle/>
          <a:p>
            <a:r>
              <a:rPr lang="en-US" smtClean="0"/>
              <a:t>Jika statement lebih dari 1, maka blok statemen harus diapit oleh kurung kurawal { }</a:t>
            </a:r>
            <a:endParaRPr lang="id-ID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75" y="2443163"/>
            <a:ext cx="6038505" cy="38719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014726" y="2193926"/>
            <a:ext cx="671512" cy="642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6014726" y="3589338"/>
            <a:ext cx="671512" cy="6429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id-ID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674" y="3642561"/>
            <a:ext cx="5227789" cy="868712"/>
          </a:xfrm>
          <a:prstGeom prst="rect">
            <a:avLst/>
          </a:prstGeom>
        </p:spPr>
      </p:pic>
      <p:sp>
        <p:nvSpPr>
          <p:cNvPr id="9" name="Up Arrow 8"/>
          <p:cNvSpPr/>
          <p:nvPr/>
        </p:nvSpPr>
        <p:spPr>
          <a:xfrm>
            <a:off x="7021864" y="4739511"/>
            <a:ext cx="585787" cy="5429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7754857" y="4739511"/>
            <a:ext cx="3129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Statement diabaikan karena tidak memenuhi kondisi</a:t>
            </a:r>
            <a:endParaRPr lang="id-ID">
              <a:solidFill>
                <a:srgbClr val="FF0000"/>
              </a:solidFill>
            </a:endParaRPr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126" y="2259403"/>
            <a:ext cx="5067216" cy="115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94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Struktur IF 2 kondisi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Strukturnya lebih kompleks dibandingan dengan struktur IF 1 kondisi</a:t>
            </a:r>
          </a:p>
          <a:p>
            <a:r>
              <a:rPr lang="en-US" smtClean="0"/>
              <a:t>Konsepnya :</a:t>
            </a:r>
          </a:p>
          <a:p>
            <a:pPr lvl="1"/>
            <a:r>
              <a:rPr lang="en-US" smtClean="0"/>
              <a:t>Terdapat sebuah statement khusus yang berguna untuk mengatasi kejadian apabila kondisi yang didefinisikan tersebut tidak terpenuhi (bernilai salah)</a:t>
            </a:r>
          </a:p>
          <a:p>
            <a:r>
              <a:rPr lang="en-US" smtClean="0"/>
              <a:t>Strukturnya :</a:t>
            </a:r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1495424" y="4211637"/>
            <a:ext cx="8462963" cy="21002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b="1" smtClean="0">
                <a:latin typeface="Bookman Old Style" panose="02050604050505020204" pitchFamily="18" charset="0"/>
              </a:rPr>
              <a:t>If (kondisi) {</a:t>
            </a:r>
          </a:p>
          <a:p>
            <a:pPr algn="just"/>
            <a:r>
              <a:rPr lang="en-US" sz="2400" b="1" smtClean="0">
                <a:latin typeface="Bookman Old Style" panose="02050604050505020204" pitchFamily="18" charset="0"/>
              </a:rPr>
              <a:t>	statement_jika kondisi_terpenuhi;</a:t>
            </a:r>
          </a:p>
          <a:p>
            <a:pPr algn="just"/>
            <a:r>
              <a:rPr lang="en-US" sz="2400" b="1" smtClean="0">
                <a:latin typeface="Bookman Old Style" panose="02050604050505020204" pitchFamily="18" charset="0"/>
              </a:rPr>
              <a:t>} else {</a:t>
            </a:r>
          </a:p>
          <a:p>
            <a:pPr algn="just"/>
            <a:r>
              <a:rPr lang="en-US" sz="2400" b="1" smtClean="0">
                <a:latin typeface="Bookman Old Style" panose="02050604050505020204" pitchFamily="18" charset="0"/>
              </a:rPr>
              <a:t>	statement_jika_kondisi_tidak_terpenuhi</a:t>
            </a:r>
            <a:endParaRPr lang="en-US" sz="2400" b="1">
              <a:latin typeface="Bookman Old Style" panose="02050604050505020204" pitchFamily="18" charset="0"/>
            </a:endParaRPr>
          </a:p>
          <a:p>
            <a:pPr algn="just"/>
            <a:r>
              <a:rPr lang="en-US" sz="2400" b="1" smtClean="0">
                <a:latin typeface="Bookman Old Style" panose="02050604050505020204" pitchFamily="18" charset="0"/>
              </a:rPr>
              <a:t>}</a:t>
            </a:r>
          </a:p>
          <a:p>
            <a:pPr algn="just"/>
            <a:endParaRPr lang="en-US" sz="240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216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401</Words>
  <Application>Microsoft Office PowerPoint</Application>
  <PresentationFormat>Widescreen</PresentationFormat>
  <Paragraphs>85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Bookman Old Style</vt:lpstr>
      <vt:lpstr>Calibri</vt:lpstr>
      <vt:lpstr>Calibri Light</vt:lpstr>
      <vt:lpstr>Wingdings</vt:lpstr>
      <vt:lpstr>Office Theme</vt:lpstr>
      <vt:lpstr>Percabangan (IF-ELSE)</vt:lpstr>
      <vt:lpstr>Percabangan</vt:lpstr>
      <vt:lpstr>Contoh kondisi</vt:lpstr>
      <vt:lpstr>Struktur Percabangan IF dengan 1 Kondisi</vt:lpstr>
      <vt:lpstr>IF dengan 1 statement</vt:lpstr>
      <vt:lpstr>Menggunakan operator logika AND pada kondisi</vt:lpstr>
      <vt:lpstr>Menggunakan operator logika OR pada kondisi</vt:lpstr>
      <vt:lpstr>Menggunakan 2 statement</vt:lpstr>
      <vt:lpstr>Struktur IF 2 kondisi</vt:lpstr>
      <vt:lpstr>PowerPoint Presentation</vt:lpstr>
      <vt:lpstr>PowerPoint Presentation</vt:lpstr>
      <vt:lpstr>Struktur dengan kondisi 2 atau lebih</vt:lpstr>
      <vt:lpstr>PowerPoint Presentation</vt:lpstr>
      <vt:lpstr>NESTED IF ( IF bersarang)</vt:lpstr>
      <vt:lpstr>Buatlah program untuk mencari angka terbesar dari 3 buah angka !</vt:lpstr>
      <vt:lpstr>Buatlah program untuk menentukan nilai huruf yang di dapat mahasiswa pada mata kuliah daspro 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Percabangan (IF-ELSE)</dc:title>
  <dc:creator>Badie'ah</dc:creator>
  <cp:lastModifiedBy>Badieah Assegaf</cp:lastModifiedBy>
  <cp:revision>40</cp:revision>
  <dcterms:created xsi:type="dcterms:W3CDTF">2017-04-26T03:01:36Z</dcterms:created>
  <dcterms:modified xsi:type="dcterms:W3CDTF">2019-03-14T05:43:22Z</dcterms:modified>
</cp:coreProperties>
</file>