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8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5" autoAdjust="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4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5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57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7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181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18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4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21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21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51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2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CD32-1AD9-48FB-8277-C8C613ECC251}" type="datetimeFigureOut">
              <a:rPr lang="id-ID" smtClean="0"/>
              <a:t>18/03/2020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EC00-5FAF-4690-A4B0-1C7FBC214E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25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Pengenalan Operator C++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Materi</a:t>
            </a:r>
            <a:r>
              <a:rPr lang="en-US" smtClean="0"/>
              <a:t> </a:t>
            </a:r>
            <a:r>
              <a:rPr lang="en-US" smtClean="0"/>
              <a:t>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137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Pre-Increment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7" y="1881015"/>
            <a:ext cx="5718055" cy="443406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41" y="1690688"/>
            <a:ext cx="3758072" cy="10850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79845" y="1668794"/>
            <a:ext cx="821080" cy="9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7129463" y="3591965"/>
            <a:ext cx="4857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Pada pre increment di atas, nilai C dinaikkan terlebih dahulu sebelum diproses (dalam hal ini ditampilkan ke layar) , sehingga yang tampil nilainya adalah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Ketika diproses pada statement ke-3, nilai C menggunakan nilai terakhir yakni 6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35736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Post-Increment</a:t>
            </a:r>
            <a:endParaRPr lang="id-ID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67" y="1571445"/>
            <a:ext cx="6131569" cy="498651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88536" y="1847760"/>
            <a:ext cx="528638" cy="84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91" y="1571445"/>
            <a:ext cx="4215842" cy="131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29463" y="3591965"/>
            <a:ext cx="4857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Pada post increment di atas, nilai C diproses (ditampilkan) terlebih dahulu sebelum dinaikkan nilainya sehingga nilainya adalah tetap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Ketika diproses pada statement ke-3, nilai C sudah bertambah 1 yakni menjadi 6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41614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Decrement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increment,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err="1" smtClean="0"/>
              <a:t>Dilambangkan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– (double minus)</a:t>
            </a:r>
          </a:p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increment,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decrement :</a:t>
            </a:r>
          </a:p>
          <a:p>
            <a:pPr lvl="1"/>
            <a:r>
              <a:rPr lang="en-US" dirty="0" smtClean="0"/>
              <a:t>Pre-Decrement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pengurangan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sebelum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variabel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diproses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Post-Decrement 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proses </a:t>
            </a:r>
            <a:r>
              <a:rPr lang="en-US" dirty="0" err="1" smtClean="0">
                <a:sym typeface="Wingdings" panose="05000000000000000000" pitchFamily="2" charset="2"/>
              </a:rPr>
              <a:t>terlebih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dahulu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sebelum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pengurangan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endParaRPr lang="id-ID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742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Decrement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Cara penulisan </a:t>
            </a:r>
          </a:p>
          <a:p>
            <a:r>
              <a:rPr lang="en-US" smtClean="0"/>
              <a:t>Pre Decrement :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melakukan </a:t>
            </a:r>
            <a:r>
              <a:rPr lang="en-US" smtClean="0">
                <a:sym typeface="Wingdings" panose="05000000000000000000" pitchFamily="2" charset="2"/>
              </a:rPr>
              <a:t>pengurangan </a:t>
            </a:r>
            <a:r>
              <a:rPr lang="en-US">
                <a:sym typeface="Wingdings" panose="05000000000000000000" pitchFamily="2" charset="2"/>
              </a:rPr>
              <a:t>nilai sebelum suatu variabel itu </a:t>
            </a:r>
            <a:r>
              <a:rPr lang="en-US" smtClean="0">
                <a:sym typeface="Wingdings" panose="05000000000000000000" pitchFamily="2" charset="2"/>
              </a:rPr>
              <a:t>diproses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i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-- nama_variabel ;</a:t>
            </a:r>
            <a:endParaRPr lang="en-US" smtClean="0"/>
          </a:p>
          <a:p>
            <a:r>
              <a:rPr lang="en-US" smtClean="0"/>
              <a:t>Post Decrement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melakukan proses terlebih dahulu sebelum dilakukan </a:t>
            </a:r>
            <a:r>
              <a:rPr lang="en-US" smtClean="0">
                <a:sym typeface="Wingdings" panose="05000000000000000000" pitchFamily="2" charset="2"/>
              </a:rPr>
              <a:t>pengurangan nilai</a:t>
            </a:r>
            <a:endParaRPr lang="en-US" smtClean="0"/>
          </a:p>
          <a:p>
            <a:pPr marL="0" indent="0">
              <a:buNone/>
            </a:pPr>
            <a:r>
              <a:rPr lang="en-US" i="1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i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nama_variabel -- ;</a:t>
            </a: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520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Pre-decrement</a:t>
            </a:r>
            <a:endParaRPr lang="id-ID"/>
          </a:p>
        </p:txBody>
      </p:sp>
      <p:sp>
        <p:nvSpPr>
          <p:cNvPr id="6" name="Right Arrow 5"/>
          <p:cNvSpPr/>
          <p:nvPr/>
        </p:nvSpPr>
        <p:spPr>
          <a:xfrm>
            <a:off x="6183086" y="2989943"/>
            <a:ext cx="740228" cy="1059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79" y="2989943"/>
            <a:ext cx="3872221" cy="108000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3" y="1689406"/>
            <a:ext cx="5922633" cy="47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6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Post-Decrement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0" y="1690687"/>
            <a:ext cx="5322881" cy="427468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632681" y="2434658"/>
            <a:ext cx="667657" cy="928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71" y="2576059"/>
            <a:ext cx="4403129" cy="13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Binary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Merupakan operator yang melibatkan 2 buah operand </a:t>
            </a:r>
          </a:p>
          <a:p>
            <a:r>
              <a:rPr lang="en-US" smtClean="0"/>
              <a:t>Pada C++, operator binary dikelompokkan ke dalam 4 jenis :</a:t>
            </a:r>
          </a:p>
          <a:p>
            <a:pPr lvl="1"/>
            <a:r>
              <a:rPr lang="en-US" smtClean="0"/>
              <a:t>Aritmetika</a:t>
            </a:r>
          </a:p>
          <a:p>
            <a:pPr lvl="1"/>
            <a:r>
              <a:rPr lang="en-US" smtClean="0"/>
              <a:t>Logika</a:t>
            </a:r>
          </a:p>
          <a:p>
            <a:pPr lvl="1"/>
            <a:r>
              <a:rPr lang="en-US" smtClean="0"/>
              <a:t>Relational</a:t>
            </a:r>
          </a:p>
          <a:p>
            <a:pPr lvl="1"/>
            <a:r>
              <a:rPr lang="en-US" smtClean="0"/>
              <a:t>Bitwise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5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Aritmetika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Operator yang digunakan untuk melakukan operasi-operasi aritmatika seperti penjumlahan, pengurangan, dsb</a:t>
            </a:r>
          </a:p>
          <a:p>
            <a:pPr marL="0" indent="0">
              <a:buNone/>
            </a:pPr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35804"/>
              </p:ext>
            </p:extLst>
          </p:nvPr>
        </p:nvGraphicFramePr>
        <p:xfrm>
          <a:off x="1857829" y="3317723"/>
          <a:ext cx="8127999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Operator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Jenis 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Contoh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+</a:t>
                      </a:r>
                      <a:endParaRPr lang="id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Penjumlahan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2+3=5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-</a:t>
                      </a:r>
                      <a:endParaRPr lang="id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Pengurangan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5-3=2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*</a:t>
                      </a:r>
                      <a:endParaRPr lang="id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Perkalian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2*3=6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/</a:t>
                      </a:r>
                      <a:endParaRPr lang="id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Pembagian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10/2=5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%</a:t>
                      </a:r>
                      <a:endParaRPr lang="id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Sisa Bagi (Modulus)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10%3=1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7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Aritmetika : Penjumlahan</a:t>
            </a:r>
            <a:endParaRPr lang="id-ID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1047818" cy="38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2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Matematika : Pengurangan</a:t>
            </a:r>
            <a:endParaRPr lang="id-ID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0" y="1536535"/>
            <a:ext cx="11262178" cy="39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smtClean="0">
                <a:solidFill>
                  <a:srgbClr val="FF0000"/>
                </a:solidFill>
              </a:rPr>
              <a:t>C=5+7</a:t>
            </a:r>
            <a:endParaRPr lang="id-ID" sz="80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0337"/>
            <a:ext cx="10515600" cy="347662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		</a:t>
            </a:r>
            <a:r>
              <a:rPr lang="en-US" smtClean="0">
                <a:sym typeface="Wingdings" panose="05000000000000000000" pitchFamily="2" charset="2"/>
              </a:rPr>
              <a:t>	Variabel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=			Operator Assignment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5 dan 7	 	Operand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+			Operator Aritmetika (Penjumlahan)</a:t>
            </a: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C=5+7			statement aritmetika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17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Aritmatika : Perkalian</a:t>
            </a:r>
            <a:endParaRPr lang="id-ID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1583"/>
            <a:ext cx="10774718" cy="37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9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Aritmatika : Pembagian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961497" cy="38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Aritmatika : Modulus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8" y="1895528"/>
            <a:ext cx="11228709" cy="40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3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Logika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4351338"/>
          </a:xfrm>
        </p:spPr>
        <p:txBody>
          <a:bodyPr/>
          <a:lstStyle/>
          <a:p>
            <a:r>
              <a:rPr lang="en-US" smtClean="0"/>
              <a:t>Operator yang digunakan untuk melakukan operasi dimana nilai yang dihasilkan dari operasi tersebut adalah berupa nilai benar (true) atau nilai salah (false)</a:t>
            </a:r>
          </a:p>
          <a:p>
            <a:r>
              <a:rPr lang="en-US" smtClean="0"/>
              <a:t>Nilai tersebut disebut dengan boolean</a:t>
            </a:r>
          </a:p>
          <a:p>
            <a:pPr marL="0" indent="0">
              <a:buNone/>
            </a:pPr>
            <a:endParaRPr lang="id-ID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57768"/>
              </p:ext>
            </p:extLst>
          </p:nvPr>
        </p:nvGraphicFramePr>
        <p:xfrm>
          <a:off x="1567543" y="368198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Operator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Jenis 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Contoh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&amp;&amp;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AND (dan)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&amp;&amp; 1 = 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||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OR (atau)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 || 0</a:t>
                      </a:r>
                      <a:r>
                        <a:rPr lang="en-US" baseline="0" smtClean="0"/>
                        <a:t> = 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!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NOT (negasi)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!0 = 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AND (&amp;&amp;)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Operator ini hanya akan menghasilkan nilai 1 (benar) jika semua operandnya bernilai benar.</a:t>
            </a:r>
          </a:p>
          <a:p>
            <a:r>
              <a:rPr lang="en-US" smtClean="0"/>
              <a:t>Jika tidak, maka operasi tersebut akan menghasilkan nilai 0 (salah)</a:t>
            </a:r>
          </a:p>
          <a:p>
            <a:r>
              <a:rPr lang="en-US" smtClean="0"/>
              <a:t>Berikut ini tabel yang menunjukkan hasil operand AND</a:t>
            </a:r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43189"/>
              </p:ext>
            </p:extLst>
          </p:nvPr>
        </p:nvGraphicFramePr>
        <p:xfrm>
          <a:off x="1611086" y="4159552"/>
          <a:ext cx="81279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X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Y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X &amp;&amp; Y</a:t>
                      </a:r>
                      <a:endParaRPr lang="id-ID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94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AND (&amp;&amp;)</a:t>
            </a:r>
            <a:endParaRPr lang="id-ID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643"/>
            <a:ext cx="11167428" cy="28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8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OR (||)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Operasi OR hanya akan menghasilkan nilai 0(salah) jika semua operandnya bernilai salah</a:t>
            </a:r>
          </a:p>
          <a:p>
            <a:r>
              <a:rPr lang="en-US" smtClean="0"/>
              <a:t>Jika tidak, maka operasi akan menghasilkan nilai 1 (benar)</a:t>
            </a:r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4371"/>
              </p:ext>
            </p:extLst>
          </p:nvPr>
        </p:nvGraphicFramePr>
        <p:xfrm>
          <a:off x="1669143" y="3796695"/>
          <a:ext cx="81279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X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Y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X || Y</a:t>
                      </a:r>
                      <a:endParaRPr lang="id-ID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0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OR (||)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2" y="1876069"/>
            <a:ext cx="11307204" cy="29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4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NOT (!)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Nilai yang dihasilkan dari operasi NOT adalah kebalikan dari nilai yang dikandung di dalamnya</a:t>
            </a:r>
          </a:p>
          <a:p>
            <a:r>
              <a:rPr lang="en-US" smtClean="0"/>
              <a:t>Jika nilai awal adalah 1 (benar), maka setelah operator NOT maka nilainya menjadi 0 (salah), begitu juga sebaliknya</a:t>
            </a:r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5082"/>
              </p:ext>
            </p:extLst>
          </p:nvPr>
        </p:nvGraphicFramePr>
        <p:xfrm>
          <a:off x="2046514" y="4188580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X</a:t>
                      </a:r>
                      <a:endParaRPr lang="id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!X</a:t>
                      </a:r>
                      <a:endParaRPr lang="id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5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NOT (!)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" y="2846502"/>
            <a:ext cx="11592397" cy="28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0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Assignment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Merupakan operator yang berfungsi untuk memasukkan (assign) nilai ke dalam variabel atau konstanta</a:t>
            </a:r>
          </a:p>
          <a:p>
            <a:r>
              <a:rPr lang="en-US" smtClean="0"/>
              <a:t>Operator ini dilambangkan dengan tanda sama dengan (=)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8192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Relasional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119"/>
            <a:ext cx="10515600" cy="223565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Operator ini digunakan untuk menentukan relasi atau hubungan dari dua buah operand</a:t>
            </a:r>
          </a:p>
          <a:p>
            <a:r>
              <a:rPr lang="en-US" smtClean="0"/>
              <a:t>Operator ini ditempatkan di dalam sebuah ekspresi, yang kemudian akan menentukan benar atau tidaknya sebuah ekspresi.</a:t>
            </a:r>
          </a:p>
          <a:p>
            <a:r>
              <a:rPr lang="en-US" smtClean="0"/>
              <a:t>Operator ini banyak digunakan untuk melakukan pengecekan sebuah ekspresi dalam struktur percabangan</a:t>
            </a:r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04795"/>
              </p:ext>
            </p:extLst>
          </p:nvPr>
        </p:nvGraphicFramePr>
        <p:xfrm>
          <a:off x="1915886" y="3771788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Operator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Jenis 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Contoh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&gt;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Lebih Besar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(5&gt;2) = 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&lt;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Lebih Kecil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(5&lt;2) = 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&gt;=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Lebih besar atau sama</a:t>
                      </a:r>
                      <a:r>
                        <a:rPr lang="en-US" baseline="0" smtClean="0"/>
                        <a:t>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(5&gt;=5)</a:t>
                      </a:r>
                      <a:r>
                        <a:rPr lang="en-US" baseline="0" smtClean="0"/>
                        <a:t> = 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&lt;=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Lebih</a:t>
                      </a:r>
                      <a:r>
                        <a:rPr lang="en-US" baseline="0" smtClean="0"/>
                        <a:t> kecil atau sama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(5&lt;=2) = 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==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Sama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(5==2) = 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!=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Tidak sama dengan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 !=2) = 1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10" y="3067017"/>
            <a:ext cx="4562919" cy="97634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" y="304519"/>
            <a:ext cx="6593640" cy="622486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000750" y="3067017"/>
            <a:ext cx="600075" cy="704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114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Unary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ilmu matematika, yang disebut dengan operator unary adalah operator yang hanya melibatkan sebuah operand.</a:t>
            </a:r>
          </a:p>
          <a:p>
            <a:r>
              <a:rPr lang="en-US" smtClean="0"/>
              <a:t>Adapun yang termasuk dalam operator unary adalah sebagai berikut :</a:t>
            </a:r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2741"/>
              </p:ext>
            </p:extLst>
          </p:nvPr>
        </p:nvGraphicFramePr>
        <p:xfrm>
          <a:off x="1717675" y="3662891"/>
          <a:ext cx="8127999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Operator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Jenis Operasi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Contoh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+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Membuat nilai positif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+7</a:t>
                      </a:r>
                      <a:endParaRPr lang="id-ID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-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Membuat nilai negatif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-7</a:t>
                      </a:r>
                      <a:endParaRPr lang="id-ID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++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Increment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C++</a:t>
                      </a:r>
                      <a:endParaRPr lang="id-ID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-</a:t>
                      </a:r>
                      <a:r>
                        <a:rPr lang="en-US" sz="2800" baseline="0" smtClean="0"/>
                        <a:t> -</a:t>
                      </a:r>
                      <a:endParaRPr lang="id-ID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Decrement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C--</a:t>
                      </a:r>
                      <a:endParaRPr lang="id-ID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Operator Plus (+) dan Minus (-)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0" y="1690688"/>
            <a:ext cx="5634413" cy="516731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286500" y="3414713"/>
            <a:ext cx="585788" cy="1214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67" y="3414713"/>
            <a:ext cx="443321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Increment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dirty="0" smtClean="0"/>
              <a:t>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++</a:t>
            </a:r>
          </a:p>
          <a:p>
            <a:r>
              <a:rPr lang="en-US" dirty="0" smtClean="0"/>
              <a:t>Operator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operator increment :</a:t>
            </a:r>
          </a:p>
          <a:p>
            <a:pPr lvl="1"/>
            <a:r>
              <a:rPr lang="en-US" dirty="0" smtClean="0"/>
              <a:t>Pre-Increment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penambahan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sebelum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variabel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diproses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Post-increment  </a:t>
            </a:r>
            <a:r>
              <a:rPr lang="en-US" dirty="0" err="1" smtClean="0">
                <a:sym typeface="Wingdings" panose="05000000000000000000" pitchFamily="2" charset="2"/>
              </a:rPr>
              <a:t>melakukan</a:t>
            </a:r>
            <a:r>
              <a:rPr lang="en-US" dirty="0" smtClean="0">
                <a:sym typeface="Wingdings" panose="05000000000000000000" pitchFamily="2" charset="2"/>
              </a:rPr>
              <a:t> proses </a:t>
            </a:r>
            <a:r>
              <a:rPr lang="en-US" dirty="0" err="1" smtClean="0">
                <a:sym typeface="Wingdings" panose="05000000000000000000" pitchFamily="2" charset="2"/>
              </a:rPr>
              <a:t>terlebih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dahulu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sebelum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penambahan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708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Increment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4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Cara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 Increment 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penambahan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sebelum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variabel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itu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diproses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u="sng" dirty="0" err="1" smtClean="0">
                <a:sym typeface="Wingdings" panose="05000000000000000000" pitchFamily="2" charset="2"/>
              </a:rPr>
              <a:t>Nilai</a:t>
            </a:r>
            <a:r>
              <a:rPr lang="en-US" u="sng" dirty="0">
                <a:sym typeface="Wingdings" panose="05000000000000000000" pitchFamily="2" charset="2"/>
              </a:rPr>
              <a:t> </a:t>
            </a:r>
            <a:r>
              <a:rPr lang="en-US" u="sng" dirty="0" smtClean="0">
                <a:sym typeface="Wingdings" panose="05000000000000000000" pitchFamily="2" charset="2"/>
              </a:rPr>
              <a:t>variable </a:t>
            </a:r>
            <a:r>
              <a:rPr lang="en-US" u="sng" dirty="0" err="1" smtClean="0">
                <a:sym typeface="Wingdings" panose="05000000000000000000" pitchFamily="2" charset="2"/>
              </a:rPr>
              <a:t>tsb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langsung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ditambah</a:t>
            </a:r>
            <a:r>
              <a:rPr lang="en-US" u="sng" dirty="0" smtClean="0">
                <a:sym typeface="Wingdings" panose="05000000000000000000" pitchFamily="2" charset="2"/>
              </a:rPr>
              <a:t> 1, </a:t>
            </a:r>
            <a:r>
              <a:rPr lang="en-US" u="sng" dirty="0" err="1" smtClean="0">
                <a:sym typeface="Wingdings" panose="05000000000000000000" pitchFamily="2" charset="2"/>
              </a:rPr>
              <a:t>meskipun</a:t>
            </a:r>
            <a:r>
              <a:rPr lang="en-US" u="sng" dirty="0" smtClean="0">
                <a:sym typeface="Wingdings" panose="05000000000000000000" pitchFamily="2" charset="2"/>
              </a:rPr>
              <a:t> variable </a:t>
            </a:r>
            <a:r>
              <a:rPr lang="en-US" u="sng" dirty="0" err="1" smtClean="0">
                <a:sym typeface="Wingdings" panose="05000000000000000000" pitchFamily="2" charset="2"/>
              </a:rPr>
              <a:t>tsb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blm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diakses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kembali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++ </a:t>
            </a:r>
            <a:r>
              <a:rPr lang="en-US" i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nama_variabel</a:t>
            </a: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;</a:t>
            </a:r>
            <a:endParaRPr lang="en-US" dirty="0" smtClean="0"/>
          </a:p>
          <a:p>
            <a:r>
              <a:rPr lang="en-US" dirty="0" smtClean="0"/>
              <a:t>Post Increment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proses </a:t>
            </a:r>
            <a:r>
              <a:rPr lang="en-US" dirty="0" err="1">
                <a:sym typeface="Wingdings" panose="05000000000000000000" pitchFamily="2" charset="2"/>
              </a:rPr>
              <a:t>terlebih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dahulu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sebelum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penambahan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nilai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u="sng" dirty="0" err="1" smtClean="0">
                <a:sym typeface="Wingdings" panose="05000000000000000000" pitchFamily="2" charset="2"/>
              </a:rPr>
              <a:t>Nilai</a:t>
            </a:r>
            <a:r>
              <a:rPr lang="en-US" u="sng" dirty="0" smtClean="0">
                <a:sym typeface="Wingdings" panose="05000000000000000000" pitchFamily="2" charset="2"/>
              </a:rPr>
              <a:t> variable </a:t>
            </a:r>
            <a:r>
              <a:rPr lang="en-US" u="sng" dirty="0" err="1" smtClean="0">
                <a:sym typeface="Wingdings" panose="05000000000000000000" pitchFamily="2" charset="2"/>
              </a:rPr>
              <a:t>tsb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tidak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ditambah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dulu</a:t>
            </a:r>
            <a:r>
              <a:rPr lang="en-US" u="sng" dirty="0" smtClean="0">
                <a:sym typeface="Wingdings" panose="05000000000000000000" pitchFamily="2" charset="2"/>
              </a:rPr>
              <a:t>, </a:t>
            </a:r>
            <a:r>
              <a:rPr lang="en-US" u="sng" dirty="0" err="1" smtClean="0">
                <a:sym typeface="Wingdings" panose="05000000000000000000" pitchFamily="2" charset="2"/>
              </a:rPr>
              <a:t>sampai</a:t>
            </a:r>
            <a:r>
              <a:rPr lang="en-US" u="sng" dirty="0" smtClean="0">
                <a:sym typeface="Wingdings" panose="05000000000000000000" pitchFamily="2" charset="2"/>
              </a:rPr>
              <a:t> variable </a:t>
            </a:r>
            <a:r>
              <a:rPr lang="en-US" u="sng" dirty="0" err="1" smtClean="0">
                <a:sym typeface="Wingdings" panose="05000000000000000000" pitchFamily="2" charset="2"/>
              </a:rPr>
              <a:t>tsb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diakses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err="1" smtClean="0">
                <a:sym typeface="Wingdings" panose="05000000000000000000" pitchFamily="2" charset="2"/>
              </a:rPr>
              <a:t>kembali</a:t>
            </a:r>
            <a:endParaRPr lang="en-US" u="sng" dirty="0" smtClean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i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nama_variabel</a:t>
            </a: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++ ;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921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 Pre-Increment</a:t>
            </a:r>
            <a:endParaRPr lang="id-ID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7" y="1881015"/>
            <a:ext cx="5718055" cy="443406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41" y="1690688"/>
            <a:ext cx="3758072" cy="108507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579845" y="1668794"/>
            <a:ext cx="821080" cy="95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7129463" y="3591965"/>
            <a:ext cx="4857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Pada pre increment di atas(statement ke-2), nilai C dinaikkan terlebih dahulu sebelum diproses (dalam hal ini ditampilkan ke layar) , sehingga yang tampil nilainya adalah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Ketika diproses pada statement ke-3, nilai C menggunakan nilai terakhir yakni 6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24959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785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Calibri Light</vt:lpstr>
      <vt:lpstr>Wingdings</vt:lpstr>
      <vt:lpstr>Office Theme</vt:lpstr>
      <vt:lpstr>Pengenalan Operator C++</vt:lpstr>
      <vt:lpstr>C=5+7</vt:lpstr>
      <vt:lpstr>Operator Assignment</vt:lpstr>
      <vt:lpstr>PowerPoint Presentation</vt:lpstr>
      <vt:lpstr>Operator Unary</vt:lpstr>
      <vt:lpstr>Contoh Operator Plus (+) dan Minus (-)</vt:lpstr>
      <vt:lpstr>Operator Increment</vt:lpstr>
      <vt:lpstr>Operator Increment</vt:lpstr>
      <vt:lpstr>Operator Pre-Increment</vt:lpstr>
      <vt:lpstr>Operator Pre-Increment</vt:lpstr>
      <vt:lpstr>Operator Post-Increment</vt:lpstr>
      <vt:lpstr>Operator Decrement</vt:lpstr>
      <vt:lpstr>Operator Decrement</vt:lpstr>
      <vt:lpstr>Operator Pre-decrement</vt:lpstr>
      <vt:lpstr>Operator Post-Decrement</vt:lpstr>
      <vt:lpstr>Operator Binary</vt:lpstr>
      <vt:lpstr>Operator Aritmetika</vt:lpstr>
      <vt:lpstr>Operator Aritmetika : Penjumlahan</vt:lpstr>
      <vt:lpstr>Operator Matematika : Pengurangan</vt:lpstr>
      <vt:lpstr>Operator Aritmatika : Perkalian</vt:lpstr>
      <vt:lpstr>Operator Aritmatika : Pembagian</vt:lpstr>
      <vt:lpstr>Operator Aritmatika : Modulus</vt:lpstr>
      <vt:lpstr>Operator Logika</vt:lpstr>
      <vt:lpstr>OPERATOR AND (&amp;&amp;)</vt:lpstr>
      <vt:lpstr>OPERATOR AND (&amp;&amp;)</vt:lpstr>
      <vt:lpstr>OPERATOR OR (||)</vt:lpstr>
      <vt:lpstr>OPERATOR OR (||)</vt:lpstr>
      <vt:lpstr>OPERATOR NOT (!)</vt:lpstr>
      <vt:lpstr>OPERATOR NOT (!)</vt:lpstr>
      <vt:lpstr>Operator Relasional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Operator C++</dc:title>
  <dc:creator>Badie'ah</dc:creator>
  <cp:lastModifiedBy>-</cp:lastModifiedBy>
  <cp:revision>36</cp:revision>
  <dcterms:created xsi:type="dcterms:W3CDTF">2017-04-19T02:53:34Z</dcterms:created>
  <dcterms:modified xsi:type="dcterms:W3CDTF">2020-03-18T02:27:32Z</dcterms:modified>
</cp:coreProperties>
</file>