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46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80" r:id="rId16"/>
    <p:sldId id="272" r:id="rId17"/>
    <p:sldId id="281" r:id="rId18"/>
    <p:sldId id="269" r:id="rId19"/>
    <p:sldId id="270" r:id="rId20"/>
    <p:sldId id="278" r:id="rId21"/>
    <p:sldId id="273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ter Johannes (inf19220)" initials="TJ(" lastIdx="2" clrIdx="0">
    <p:extLst>
      <p:ext uri="{19B8F6BF-5375-455C-9EA6-DF929625EA0E}">
        <p15:presenceInfo xmlns:p15="http://schemas.microsoft.com/office/powerpoint/2012/main" userId="Timter Johannes (inf19220)" providerId="None"/>
      </p:ext>
    </p:extLst>
  </p:cmAuthor>
  <p:cmAuthor id="2" name="Bihr, Jonas" initials="BJ" lastIdx="4" clrIdx="1">
    <p:extLst>
      <p:ext uri="{19B8F6BF-5375-455C-9EA6-DF929625EA0E}">
        <p15:presenceInfo xmlns:p15="http://schemas.microsoft.com/office/powerpoint/2012/main" userId="S-1-5-21-4015586115-2868605778-3706768115-1956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173"/>
    <a:srgbClr val="ECFAF4"/>
    <a:srgbClr val="EE7000"/>
    <a:srgbClr val="49CC90"/>
    <a:srgbClr val="EC7102"/>
    <a:srgbClr val="FEBD82"/>
    <a:srgbClr val="F8F8F8"/>
    <a:srgbClr val="CCEBF2"/>
    <a:srgbClr val="6D7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CBFB3-F399-07A1-A605-996AA9FF2333}" v="27" dt="2020-11-12T00:43:34.631"/>
    <p1510:client id="{99EDC682-3FD9-4F92-A0B1-BCE07BD2F21C}" v="3644" dt="2020-11-12T16:37:56.100"/>
    <p1510:client id="{9BAC928C-8BCB-8FA2-6CF0-67439F391172}" v="69" dt="2020-11-11T23:42:49.746"/>
    <p1510:client id="{9F17669A-DA87-6987-E455-49E1CDB6643B}" v="39" dt="2020-11-11T23:46:32.550"/>
    <p1510:client id="{C6E4B8D0-90A6-EB9C-445D-28447823E3FC}" v="68" dt="2020-11-12T15:23:49.225"/>
    <p1510:client id="{D79941B6-54DA-E262-2433-F85290824359}" v="4" dt="2020-11-12T15:20:44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69483367130085"/>
          <c:y val="3.1701837592887729E-2"/>
          <c:w val="0.79295025175795042"/>
          <c:h val="0.83863591850841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Johannes (205h)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Dokumentation</c:v>
                </c:pt>
                <c:pt idx="1">
                  <c:v>Analyse</c:v>
                </c:pt>
                <c:pt idx="2">
                  <c:v>Design</c:v>
                </c:pt>
                <c:pt idx="3">
                  <c:v>Frontend Coding</c:v>
                </c:pt>
                <c:pt idx="4">
                  <c:v>Backend Coding</c:v>
                </c:pt>
                <c:pt idx="5">
                  <c:v>Testing</c:v>
                </c:pt>
                <c:pt idx="6">
                  <c:v>Projektorganisation</c:v>
                </c:pt>
                <c:pt idx="7">
                  <c:v>GitHub</c:v>
                </c:pt>
                <c:pt idx="8">
                  <c:v>Meetings</c:v>
                </c:pt>
                <c:pt idx="9">
                  <c:v>Präsentation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35</c:v>
                </c:pt>
                <c:pt idx="1">
                  <c:v>35</c:v>
                </c:pt>
                <c:pt idx="2">
                  <c:v>5</c:v>
                </c:pt>
                <c:pt idx="3">
                  <c:v>20</c:v>
                </c:pt>
                <c:pt idx="4">
                  <c:v>20</c:v>
                </c:pt>
                <c:pt idx="5">
                  <c:v>35</c:v>
                </c:pt>
                <c:pt idx="6">
                  <c:v>10</c:v>
                </c:pt>
                <c:pt idx="7">
                  <c:v>5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5-43C5-88FE-5A04C47CE1B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Jonas (205h)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Dokumentation</c:v>
                </c:pt>
                <c:pt idx="1">
                  <c:v>Analyse</c:v>
                </c:pt>
                <c:pt idx="2">
                  <c:v>Design</c:v>
                </c:pt>
                <c:pt idx="3">
                  <c:v>Frontend Coding</c:v>
                </c:pt>
                <c:pt idx="4">
                  <c:v>Backend Coding</c:v>
                </c:pt>
                <c:pt idx="5">
                  <c:v>Testing</c:v>
                </c:pt>
                <c:pt idx="6">
                  <c:v>Projektorganisation</c:v>
                </c:pt>
                <c:pt idx="7">
                  <c:v>GitHub</c:v>
                </c:pt>
                <c:pt idx="8">
                  <c:v>Meetings</c:v>
                </c:pt>
                <c:pt idx="9">
                  <c:v>Präsentation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40</c:v>
                </c:pt>
                <c:pt idx="1">
                  <c:v>15</c:v>
                </c:pt>
                <c:pt idx="2">
                  <c:v>5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60</c:v>
                </c:pt>
                <c:pt idx="7">
                  <c:v>5</c:v>
                </c:pt>
                <c:pt idx="8">
                  <c:v>20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5-43C5-88FE-5A04C47CE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366640"/>
        <c:axId val="302376208"/>
      </c:barChart>
      <c:catAx>
        <c:axId val="30236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2376208"/>
        <c:crosses val="autoZero"/>
        <c:auto val="1"/>
        <c:lblAlgn val="ctr"/>
        <c:lblOffset val="100"/>
        <c:noMultiLvlLbl val="0"/>
      </c:catAx>
      <c:valAx>
        <c:axId val="30237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236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69483367130085"/>
          <c:y val="3.1701837592887729E-2"/>
          <c:w val="0.79295025175795042"/>
          <c:h val="0.838635918508419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Nils (305h)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Dokumentation</c:v>
                </c:pt>
                <c:pt idx="1">
                  <c:v>Analyse</c:v>
                </c:pt>
                <c:pt idx="2">
                  <c:v>Design</c:v>
                </c:pt>
                <c:pt idx="3">
                  <c:v>Frontend Coding</c:v>
                </c:pt>
                <c:pt idx="4">
                  <c:v>Backend Coding</c:v>
                </c:pt>
                <c:pt idx="5">
                  <c:v>Testing</c:v>
                </c:pt>
                <c:pt idx="6">
                  <c:v>Projektorganisation</c:v>
                </c:pt>
                <c:pt idx="7">
                  <c:v>GitHub</c:v>
                </c:pt>
                <c:pt idx="8">
                  <c:v>Meetings</c:v>
                </c:pt>
                <c:pt idx="9">
                  <c:v>Präsentation</c:v>
                </c:pt>
              </c:strCache>
            </c:strRef>
          </c:cat>
          <c:val>
            <c:numRef>
              <c:f>Tabelle1!$B$2:$B$11</c:f>
              <c:numCache>
                <c:formatCode>General</c:formatCode>
                <c:ptCount val="10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90</c:v>
                </c:pt>
                <c:pt idx="4">
                  <c:v>90</c:v>
                </c:pt>
                <c:pt idx="5">
                  <c:v>5</c:v>
                </c:pt>
                <c:pt idx="6">
                  <c:v>5</c:v>
                </c:pt>
                <c:pt idx="7">
                  <c:v>20</c:v>
                </c:pt>
                <c:pt idx="8">
                  <c:v>20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5-43C5-88FE-5A04C47CE1B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Namid (305h)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Tabelle1!$A$2:$A$11</c:f>
              <c:strCache>
                <c:ptCount val="10"/>
                <c:pt idx="0">
                  <c:v>Dokumentation</c:v>
                </c:pt>
                <c:pt idx="1">
                  <c:v>Analyse</c:v>
                </c:pt>
                <c:pt idx="2">
                  <c:v>Design</c:v>
                </c:pt>
                <c:pt idx="3">
                  <c:v>Frontend Coding</c:v>
                </c:pt>
                <c:pt idx="4">
                  <c:v>Backend Coding</c:v>
                </c:pt>
                <c:pt idx="5">
                  <c:v>Testing</c:v>
                </c:pt>
                <c:pt idx="6">
                  <c:v>Projektorganisation</c:v>
                </c:pt>
                <c:pt idx="7">
                  <c:v>GitHub</c:v>
                </c:pt>
                <c:pt idx="8">
                  <c:v>Meetings</c:v>
                </c:pt>
                <c:pt idx="9">
                  <c:v>Präsentation</c:v>
                </c:pt>
              </c:strCache>
            </c:strRef>
          </c:cat>
          <c:val>
            <c:numRef>
              <c:f>Tabelle1!$C$2:$C$11</c:f>
              <c:numCache>
                <c:formatCode>General</c:formatCode>
                <c:ptCount val="10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90</c:v>
                </c:pt>
                <c:pt idx="4">
                  <c:v>90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20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5-43C5-88FE-5A04C47CE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366640"/>
        <c:axId val="302376208"/>
      </c:barChart>
      <c:catAx>
        <c:axId val="30236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2376208"/>
        <c:crosses val="autoZero"/>
        <c:auto val="1"/>
        <c:lblAlgn val="ctr"/>
        <c:lblOffset val="100"/>
        <c:noMultiLvlLbl val="0"/>
      </c:catAx>
      <c:valAx>
        <c:axId val="302376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236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9T11:53:42.733" idx="3">
    <p:pos x="10" y="10"/>
    <p:text>Icons eingefügt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9T11:53:19.581" idx="2">
    <p:pos x="5851" y="1166"/>
    <p:text>Icons eingefügt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5-19T11:56:39.245" idx="4">
    <p:pos x="10" y="10"/>
    <p:text>Updated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DCF217-1DC0-4435-80CC-2679E2FCD8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2A0B33-42F6-4E53-B456-95934DDD6F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AC162-C403-4F86-A1BA-9864DAAA35FB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2203EB-7E1D-413E-988E-2A9C1BB183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88276-AD65-4390-A0E8-2A76ADA95D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11AA-CBB1-43AD-9E7B-2989A88568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72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F2710-52B9-41BE-B311-2EEDD77B1C58}" type="datetimeFigureOut">
              <a:rPr lang="de-DE" smtClean="0"/>
              <a:t>20.05.2021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2875C-3963-4B6B-95C5-706D1F0461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AML Database kann von allen Internetfähigen Endgeräten genutzt werden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2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3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6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Unsere REST API ist in einer SwaggerUI dokumentiert und kann von anderen Entwicklern direkt angesprochen und implementiert werden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2875C-3963-4B6B-95C5-706D1F04615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8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5024-1627-4AC3-B8BC-419C1A87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FB5C5-ED8A-4F07-9696-9B45EC5E7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BFC05-3A04-4E9B-A6FB-3D607DB5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D4FD-5FAE-40E4-AC0A-45F9CDC7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B781-3FE4-4E1A-A6E2-57CE2EC6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5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3750-88EC-4509-9FB7-B65A028F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4F25E-7E3F-447B-8802-C36E8524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2D8C-8A3C-4F88-B8D2-55F0AE00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BFE10-A54C-41D4-AB34-DE78DF9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5AD5-B6BE-433D-81DA-456B0DD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209A6-FEF0-484D-960D-8E3260B3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2F51-304C-49A6-80A0-81985051D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9E841-9EDE-415E-9EA7-A75D434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A1A8-61E3-4F78-B138-344E13D8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4D36-7590-40BD-9C46-47976678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E9B9-CFC1-452F-8379-406C6887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72B4-D12C-4E07-BA82-9B812BAD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F133-EFF4-4A09-81C8-81450C6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40661" y="92120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DE"/>
              <a:t>21.05.2021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C5A3-EABC-4FF4-A580-CC01D9F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784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0B84-3160-497B-8B70-253CBEAF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425361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  <a:latin typeface="Roboto"/>
              </a:defRPr>
            </a:lvl1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>
              <a:latin typeface="Roboto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9B301C-C324-4E12-8E64-8DDE88A83B00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547061-657B-44A8-B1FD-FD66E8E00058}"/>
              </a:ext>
            </a:extLst>
          </p:cNvPr>
          <p:cNvSpPr txBox="1">
            <a:spLocks/>
          </p:cNvSpPr>
          <p:nvPr userDrawn="1"/>
        </p:nvSpPr>
        <p:spPr>
          <a:xfrm>
            <a:off x="3581400" y="63908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Roboto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EAB3BA-07EE-4B64-A177-47C30D77587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A9E5-A9EB-4915-A19D-0F2B8638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1032-AFD2-437F-8042-776BEA3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1EB9A-16EC-4D86-9537-C4BD423B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899A-DA08-4A07-B58C-47D68839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DE81-9DA6-419E-9378-802A1292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1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24C5-4DC2-44B4-BE55-EE50ED6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3261-9AEF-42D5-B1A6-0AD24BBD0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6A1E-1180-4FFD-BC8F-0E46A1EE7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1E16-7042-4C77-AFC0-90A3AD64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61D6-DF37-48B5-BCDE-14EBB353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26E76-9A0C-4463-8120-033F3177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D898-E4A8-4EC0-8266-4513BD35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C0DA-AE1C-4773-8456-2740F93CF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17412-8424-4383-8618-936C1BC77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A389-2E22-438C-BF59-E77DE0CAD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EF260-F72A-47CD-B0B5-624F915FB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1C17C-2276-4480-B9CB-EFF882DF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33F03-317B-4818-A8E0-F53509D3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1C20A-3098-418F-A02E-E2D3891E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292-FDAB-4897-AFCF-AB49B466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AC132-680B-4A6A-81EE-D706822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B605B-B7D6-445F-8BFA-EEEF5F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FC94A-DFD1-4304-9DC1-F3AB2634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DC6DB-C5D2-4EEA-B884-EECDC3F6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63300-BD9E-4763-819D-82126565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96E9-26BE-4ED1-B475-CB903D1C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B914-1F88-4EDD-8340-22342CF8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9E96-4C36-479A-B3A6-BABFF727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27EC-785F-4FEA-B832-D05833B2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327C6-59A3-4C7B-A123-5A8C6E6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8622-8D45-4214-86DE-1C59B7A9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5480-67F6-4A99-BEE9-38DF8DB1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7F90-315B-4375-9920-393602D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47253-A16D-467C-A390-E8324F05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6EE97-8DD9-486D-AFE3-9B51E10B1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355F-5F13-41D4-B005-27F98471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6E6B-9353-45EC-AA94-A590C9D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31FA-05E7-462D-A3DC-37A5F1B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03D73-9C1E-470A-BAF5-39BA675D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81B9-0526-4C04-B8F7-95741B8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1716-38B6-4519-9ACE-133B981B8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21.05.2021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87973-A55D-428A-BA2D-9D57197E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9404-F277-4196-83BA-4A874BCCC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svg"/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jpe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comments" Target="../comments/comment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18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omments" Target="../comments/comment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Content Placeholder 6149">
            <a:extLst>
              <a:ext uri="{FF2B5EF4-FFF2-40B4-BE49-F238E27FC236}">
                <a16:creationId xmlns:a16="http://schemas.microsoft.com/office/drawing/2014/main" id="{94E44347-C5CC-4D15-AA86-B06B0044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907" y="2355135"/>
            <a:ext cx="6932087" cy="2704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AML NoSQL </a:t>
            </a:r>
          </a:p>
          <a:p>
            <a:pPr marL="0" indent="0">
              <a:buNone/>
            </a:pPr>
            <a:r>
              <a:rPr kumimoji="0" lang="de-DE" altLang="de-DE" sz="6000" b="0" i="0" u="none" strike="noStrike" cap="none" normalizeH="0" baseline="0">
                <a:ln>
                  <a:noFill/>
                </a:ln>
                <a:solidFill>
                  <a:srgbClr val="6D7174"/>
                </a:solidFill>
                <a:effectLst/>
                <a:latin typeface="Roboto"/>
              </a:rPr>
              <a:t>Database Manangement</a:t>
            </a:r>
            <a:endParaRPr lang="en-US" sz="6000">
              <a:solidFill>
                <a:srgbClr val="6D7174"/>
              </a:solidFill>
            </a:endParaRP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810" y="1438951"/>
            <a:ext cx="3980097" cy="398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E7F319-7A57-4E44-A8B4-6FB268ADF5C4}"/>
              </a:ext>
            </a:extLst>
          </p:cNvPr>
          <p:cNvSpPr/>
          <p:nvPr/>
        </p:nvSpPr>
        <p:spPr>
          <a:xfrm>
            <a:off x="0" y="0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6B0CF-8A05-422C-B8B5-33358A29B40B}"/>
              </a:ext>
            </a:extLst>
          </p:cNvPr>
          <p:cNvSpPr txBox="1"/>
          <p:nvPr/>
        </p:nvSpPr>
        <p:spPr>
          <a:xfrm>
            <a:off x="92365" y="7671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D7173"/>
                </a:solidFill>
              </a:rPr>
              <a:t>Team 5 – TINF19C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487568"/>
            <a:ext cx="12247620" cy="370432"/>
          </a:xfrm>
          <a:prstGeom prst="rect">
            <a:avLst/>
          </a:prstGeom>
          <a:solidFill>
            <a:srgbClr val="6D71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9740182" y="90448"/>
            <a:ext cx="2743200" cy="365125"/>
          </a:xfrm>
        </p:spPr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pPr/>
              <a:t>1</a:t>
            </a:fld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16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45AE00AC-498A-4F82-B025-27BC37148A55}"/>
              </a:ext>
            </a:extLst>
          </p:cNvPr>
          <p:cNvSpPr/>
          <p:nvPr/>
        </p:nvSpPr>
        <p:spPr>
          <a:xfrm>
            <a:off x="1946143" y="4386328"/>
            <a:ext cx="1852478" cy="16751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Tools</a:t>
            </a:r>
            <a:endParaRPr lang="de-DE"/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33B9C147-D706-4C1B-B4B2-41EE2655D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9594" y="2408366"/>
            <a:ext cx="1740783" cy="17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5BCAE8-F42C-49CA-A166-689AD41D7CFF}"/>
              </a:ext>
            </a:extLst>
          </p:cNvPr>
          <p:cNvSpPr/>
          <p:nvPr/>
        </p:nvSpPr>
        <p:spPr>
          <a:xfrm>
            <a:off x="6648898" y="1107234"/>
            <a:ext cx="1714990" cy="16451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A902DCB-A71D-4C02-A5EE-B3F78B88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904" y="806317"/>
            <a:ext cx="829449" cy="7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39AC955-5156-49DD-A27A-04DAC3DAA2B9}"/>
              </a:ext>
            </a:extLst>
          </p:cNvPr>
          <p:cNvSpPr txBox="1"/>
          <p:nvPr/>
        </p:nvSpPr>
        <p:spPr>
          <a:xfrm>
            <a:off x="9093810" y="813834"/>
            <a:ext cx="22309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Filesharing und zur VersionControl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CB11AC-4797-4BB4-9B02-3BDAB075FF39}"/>
              </a:ext>
            </a:extLst>
          </p:cNvPr>
          <p:cNvSpPr/>
          <p:nvPr/>
        </p:nvSpPr>
        <p:spPr>
          <a:xfrm flipV="1">
            <a:off x="6553200" y="3863632"/>
            <a:ext cx="1561871" cy="79545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AED84B-8A6B-4D7B-B5C7-1B7DC881E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421" y="1932225"/>
            <a:ext cx="2289110" cy="996393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D48D13-9BA3-4D9E-AD58-02BDF96709F4}"/>
              </a:ext>
            </a:extLst>
          </p:cNvPr>
          <p:cNvSpPr/>
          <p:nvPr/>
        </p:nvSpPr>
        <p:spPr>
          <a:xfrm flipH="1">
            <a:off x="8801878" y="1608767"/>
            <a:ext cx="463968" cy="375544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4B0ACE-6F3A-4431-95B3-76EF24CBA854}"/>
              </a:ext>
            </a:extLst>
          </p:cNvPr>
          <p:cNvSpPr txBox="1"/>
          <p:nvPr/>
        </p:nvSpPr>
        <p:spPr>
          <a:xfrm>
            <a:off x="10208960" y="2044505"/>
            <a:ext cx="20386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Project Board: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Planung + Milestones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Zuteilung von Arbeitspaketen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latin typeface="Roboto"/>
              </a:rPr>
              <a:t>Fortschrittsüberwachung</a:t>
            </a:r>
          </a:p>
        </p:txBody>
      </p:sp>
      <p:pic>
        <p:nvPicPr>
          <p:cNvPr id="1028" name="Picture 4" descr="Website, logo, discord icon - Free download on Iconfinder">
            <a:extLst>
              <a:ext uri="{FF2B5EF4-FFF2-40B4-BE49-F238E27FC236}">
                <a16:creationId xmlns:a16="http://schemas.microsoft.com/office/drawing/2014/main" id="{620C1073-8846-4408-9D13-64D9C39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749" y="4430453"/>
            <a:ext cx="841310" cy="84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BAA8D0F-95B7-46FE-B000-C8E7B9BE091D}"/>
              </a:ext>
            </a:extLst>
          </p:cNvPr>
          <p:cNvSpPr/>
          <p:nvPr/>
        </p:nvSpPr>
        <p:spPr>
          <a:xfrm flipV="1">
            <a:off x="7080104" y="4337612"/>
            <a:ext cx="193658" cy="79545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TimeTree: Gemeinsamer Kalender ➡ App Store Review ✅ ASO | Revenue &amp;  Downloads | AppFollow">
            <a:extLst>
              <a:ext uri="{FF2B5EF4-FFF2-40B4-BE49-F238E27FC236}">
                <a16:creationId xmlns:a16="http://schemas.microsoft.com/office/drawing/2014/main" id="{817281A7-5BD3-4346-AE4E-CB9AA0CF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03" y="5172352"/>
            <a:ext cx="869397" cy="8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E08EBE-793E-4F62-B2F1-7FD8E6F2BBE4}"/>
              </a:ext>
            </a:extLst>
          </p:cNvPr>
          <p:cNvSpPr txBox="1"/>
          <p:nvPr/>
        </p:nvSpPr>
        <p:spPr>
          <a:xfrm>
            <a:off x="8919059" y="475611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Kommunikation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61C8E-5FA3-41CC-947C-694A8ED5D57C}"/>
              </a:ext>
            </a:extLst>
          </p:cNvPr>
          <p:cNvSpPr txBox="1"/>
          <p:nvPr/>
        </p:nvSpPr>
        <p:spPr>
          <a:xfrm>
            <a:off x="7822759" y="5510048"/>
            <a:ext cx="6756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Termine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6572F8B-E334-4DC0-940A-908D6B8A2B1C}"/>
              </a:ext>
            </a:extLst>
          </p:cNvPr>
          <p:cNvSpPr/>
          <p:nvPr/>
        </p:nvSpPr>
        <p:spPr>
          <a:xfrm flipH="1" flipV="1">
            <a:off x="3798619" y="3782910"/>
            <a:ext cx="1385471" cy="144658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 descr="Visual Studio Code - Wikipedia">
            <a:extLst>
              <a:ext uri="{FF2B5EF4-FFF2-40B4-BE49-F238E27FC236}">
                <a16:creationId xmlns:a16="http://schemas.microsoft.com/office/drawing/2014/main" id="{902ADE3C-895A-4A8B-B6D4-32A9C8884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5" y="5158192"/>
            <a:ext cx="687306" cy="6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bStorm – Wikipedia">
            <a:extLst>
              <a:ext uri="{FF2B5EF4-FFF2-40B4-BE49-F238E27FC236}">
                <a16:creationId xmlns:a16="http://schemas.microsoft.com/office/drawing/2014/main" id="{27733E31-D739-4E56-BAEC-316FDB72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2" y="4517064"/>
            <a:ext cx="797762" cy="7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B171BB-7F8A-40F3-B7F9-2F03E189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" y="4806607"/>
            <a:ext cx="506995" cy="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111FE60-9B0F-42D7-9A1A-88E4A3E1AD3E}"/>
              </a:ext>
            </a:extLst>
          </p:cNvPr>
          <p:cNvSpPr/>
          <p:nvPr/>
        </p:nvSpPr>
        <p:spPr>
          <a:xfrm flipH="1">
            <a:off x="1495049" y="5176621"/>
            <a:ext cx="464919" cy="19554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618249-80AC-482F-866D-CFD820E6912E}"/>
              </a:ext>
            </a:extLst>
          </p:cNvPr>
          <p:cNvSpPr txBox="1"/>
          <p:nvPr/>
        </p:nvSpPr>
        <p:spPr>
          <a:xfrm>
            <a:off x="64751" y="4851108"/>
            <a:ext cx="1114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Prettier</a:t>
            </a:r>
          </a:p>
          <a:p>
            <a:r>
              <a:rPr lang="de-DE" sz="1000">
                <a:latin typeface="Roboto"/>
              </a:rPr>
              <a:t>Codeformatter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9DD576-611E-49E9-99FA-56A81AF2F717}"/>
              </a:ext>
            </a:extLst>
          </p:cNvPr>
          <p:cNvSpPr/>
          <p:nvPr/>
        </p:nvSpPr>
        <p:spPr>
          <a:xfrm rot="10387319" flipH="1" flipV="1">
            <a:off x="1402035" y="5567879"/>
            <a:ext cx="618149" cy="21621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8" name="Picture 14" descr="6 useful features in Angular CLI - LogRocket Blog">
            <a:extLst>
              <a:ext uri="{FF2B5EF4-FFF2-40B4-BE49-F238E27FC236}">
                <a16:creationId xmlns:a16="http://schemas.microsoft.com/office/drawing/2014/main" id="{CC3F6A08-3F3B-4783-92E6-87ECFFB6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" y="5469707"/>
            <a:ext cx="1206682" cy="6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77CFDC99-D1B1-4527-ACC4-6281FC05B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488" y="5396763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57B045-3AA4-4F22-878F-FEBDB227E789}"/>
              </a:ext>
            </a:extLst>
          </p:cNvPr>
          <p:cNvSpPr/>
          <p:nvPr/>
        </p:nvSpPr>
        <p:spPr>
          <a:xfrm>
            <a:off x="4602609" y="4658408"/>
            <a:ext cx="232528" cy="743030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5344334"/>
              <a:gd name="connsiteY0" fmla="*/ 1592784 h 1592784"/>
              <a:gd name="connsiteX1" fmla="*/ 5250930 w 5344334"/>
              <a:gd name="connsiteY1" fmla="*/ 1040350 h 1592784"/>
              <a:gd name="connsiteX2" fmla="*/ 3551854 w 5344334"/>
              <a:gd name="connsiteY2" fmla="*/ 360 h 1592784"/>
              <a:gd name="connsiteX0" fmla="*/ 0 w 5305075"/>
              <a:gd name="connsiteY0" fmla="*/ 1963687 h 1963687"/>
              <a:gd name="connsiteX1" fmla="*/ 5250930 w 5305075"/>
              <a:gd name="connsiteY1" fmla="*/ 1411253 h 1963687"/>
              <a:gd name="connsiteX2" fmla="*/ 1512410 w 5305075"/>
              <a:gd name="connsiteY2" fmla="*/ 246 h 1963687"/>
              <a:gd name="connsiteX0" fmla="*/ 0 w 3375371"/>
              <a:gd name="connsiteY0" fmla="*/ 1963712 h 1963712"/>
              <a:gd name="connsiteX1" fmla="*/ 3284329 w 3375371"/>
              <a:gd name="connsiteY1" fmla="*/ 1303063 h 1963712"/>
              <a:gd name="connsiteX2" fmla="*/ 1512410 w 3375371"/>
              <a:gd name="connsiteY2" fmla="*/ 271 h 196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5371" h="1963712">
                <a:moveTo>
                  <a:pt x="0" y="1963712"/>
                </a:moveTo>
                <a:cubicBezTo>
                  <a:pt x="926322" y="1617443"/>
                  <a:pt x="2692353" y="1568467"/>
                  <a:pt x="3284329" y="1303063"/>
                </a:cubicBezTo>
                <a:cubicBezTo>
                  <a:pt x="3876305" y="1037659"/>
                  <a:pt x="1382818" y="-19427"/>
                  <a:pt x="1512410" y="271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E03695A-8DC2-4018-B832-13A6B42E083F}"/>
              </a:ext>
            </a:extLst>
          </p:cNvPr>
          <p:cNvSpPr/>
          <p:nvPr/>
        </p:nvSpPr>
        <p:spPr>
          <a:xfrm flipH="1">
            <a:off x="2137151" y="1118177"/>
            <a:ext cx="3088039" cy="1538923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3025">
                <a:moveTo>
                  <a:pt x="0" y="1593025"/>
                </a:moveTo>
                <a:cubicBezTo>
                  <a:pt x="926322" y="1246756"/>
                  <a:pt x="434392" y="981353"/>
                  <a:pt x="1026368" y="715949"/>
                </a:cubicBezTo>
                <a:cubicBezTo>
                  <a:pt x="1618344" y="450545"/>
                  <a:pt x="3422262" y="-19097"/>
                  <a:pt x="3551854" y="601"/>
                </a:cubicBezTo>
              </a:path>
            </a:pathLst>
          </a:custGeom>
          <a:noFill/>
          <a:ln w="38100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4" name="Picture 20" descr="draw.io">
            <a:extLst>
              <a:ext uri="{FF2B5EF4-FFF2-40B4-BE49-F238E27FC236}">
                <a16:creationId xmlns:a16="http://schemas.microsoft.com/office/drawing/2014/main" id="{C39245D5-8792-46A3-979F-0193844CA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5" y="673627"/>
            <a:ext cx="1689287" cy="44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dobe Photoshop – Wikipedia">
            <a:extLst>
              <a:ext uri="{FF2B5EF4-FFF2-40B4-BE49-F238E27FC236}">
                <a16:creationId xmlns:a16="http://schemas.microsoft.com/office/drawing/2014/main" id="{B6EF212E-C9A1-4E22-BDF5-C17F298F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49" y="1573797"/>
            <a:ext cx="716601" cy="6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2BC3E32-B82E-4F40-A994-EA557839122D}"/>
              </a:ext>
            </a:extLst>
          </p:cNvPr>
          <p:cNvSpPr/>
          <p:nvPr/>
        </p:nvSpPr>
        <p:spPr>
          <a:xfrm flipH="1" flipV="1">
            <a:off x="2269349" y="1700079"/>
            <a:ext cx="1792633" cy="231858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C5BC52D-DD78-423D-BF58-F1ADFE1186AC}"/>
              </a:ext>
            </a:extLst>
          </p:cNvPr>
          <p:cNvSpPr/>
          <p:nvPr/>
        </p:nvSpPr>
        <p:spPr>
          <a:xfrm>
            <a:off x="4350084" y="1476256"/>
            <a:ext cx="134510" cy="333995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B8E02E04-82CB-4370-87A0-BC2F7A37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257" y="743952"/>
            <a:ext cx="744140" cy="69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ootstrap Studio v4.5.6 + Patch - DraggaNaught">
            <a:extLst>
              <a:ext uri="{FF2B5EF4-FFF2-40B4-BE49-F238E27FC236}">
                <a16:creationId xmlns:a16="http://schemas.microsoft.com/office/drawing/2014/main" id="{DB3D8D83-E3AC-4390-B68A-EFDA395A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214" y="3557881"/>
            <a:ext cx="603769" cy="6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A02D12F-5A46-42F9-BBA5-1546B1E7E0F2}"/>
              </a:ext>
            </a:extLst>
          </p:cNvPr>
          <p:cNvSpPr/>
          <p:nvPr/>
        </p:nvSpPr>
        <p:spPr>
          <a:xfrm flipH="1">
            <a:off x="3939986" y="4161616"/>
            <a:ext cx="966286" cy="217549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00F203-8CF4-4C0E-AB61-A237FD9EB60F}"/>
              </a:ext>
            </a:extLst>
          </p:cNvPr>
          <p:cNvSpPr txBox="1"/>
          <p:nvPr/>
        </p:nvSpPr>
        <p:spPr>
          <a:xfrm>
            <a:off x="2686459" y="3644876"/>
            <a:ext cx="1230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UI Wireframe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D66179-A6C1-4E03-A67B-D6FA6BCC1413}"/>
              </a:ext>
            </a:extLst>
          </p:cNvPr>
          <p:cNvSpPr txBox="1"/>
          <p:nvPr/>
        </p:nvSpPr>
        <p:spPr>
          <a:xfrm>
            <a:off x="2137152" y="631046"/>
            <a:ext cx="1779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Klassendiagramm und </a:t>
            </a:r>
            <a:r>
              <a:rPr lang="de-DE" sz="1000" dirty="0" err="1">
                <a:latin typeface="Roboto"/>
              </a:rPr>
              <a:t>UseCase</a:t>
            </a:r>
            <a:r>
              <a:rPr lang="de-DE" sz="1000" dirty="0">
                <a:latin typeface="Roboto"/>
              </a:rPr>
              <a:t> Diagramme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8515B-4E12-43B0-A1FC-EC2E1E8DF515}"/>
              </a:ext>
            </a:extLst>
          </p:cNvPr>
          <p:cNvSpPr txBox="1"/>
          <p:nvPr/>
        </p:nvSpPr>
        <p:spPr>
          <a:xfrm>
            <a:off x="106842" y="1800010"/>
            <a:ext cx="14586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Architekturdiagramme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FB45AD-B977-4A4C-B4E4-4270B996B916}"/>
              </a:ext>
            </a:extLst>
          </p:cNvPr>
          <p:cNvSpPr txBox="1"/>
          <p:nvPr/>
        </p:nvSpPr>
        <p:spPr>
          <a:xfrm>
            <a:off x="4906272" y="756033"/>
            <a:ext cx="17426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>
                <a:latin typeface="Roboto"/>
              </a:rPr>
              <a:t>Schriftliche Dokumentation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300CA3-4273-479D-8F1C-BA50F3054BA1}"/>
              </a:ext>
            </a:extLst>
          </p:cNvPr>
          <p:cNvSpPr txBox="1"/>
          <p:nvPr/>
        </p:nvSpPr>
        <p:spPr>
          <a:xfrm>
            <a:off x="3963824" y="5788144"/>
            <a:ext cx="1742626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>
                <a:latin typeface="Roboto"/>
              </a:rPr>
              <a:t>REST API-Dokumentation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A5B4113A-F26C-4640-B321-8EB3ABA2D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57" y="3802976"/>
            <a:ext cx="1571103" cy="4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DCA3F66-B8B3-4FBD-9A66-B14DA1497F6C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25191" y="4623131"/>
            <a:ext cx="743546" cy="818883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ABCCE42-4CFF-4ABC-9A99-9E29136DE84E}"/>
              </a:ext>
            </a:extLst>
          </p:cNvPr>
          <p:cNvSpPr/>
          <p:nvPr/>
        </p:nvSpPr>
        <p:spPr>
          <a:xfrm flipH="1">
            <a:off x="2523787" y="4078134"/>
            <a:ext cx="2168757" cy="584827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  <a:gd name="connsiteX0" fmla="*/ 0 w 3551854"/>
              <a:gd name="connsiteY0" fmla="*/ 1593240 h 1593240"/>
              <a:gd name="connsiteX1" fmla="*/ 2101407 w 3551854"/>
              <a:gd name="connsiteY1" fmla="*/ 586971 h 1593240"/>
              <a:gd name="connsiteX2" fmla="*/ 3551854 w 3551854"/>
              <a:gd name="connsiteY2" fmla="*/ 816 h 1593240"/>
              <a:gd name="connsiteX0" fmla="*/ 0 w 3626739"/>
              <a:gd name="connsiteY0" fmla="*/ 1556277 h 1556277"/>
              <a:gd name="connsiteX1" fmla="*/ 2101407 w 3626739"/>
              <a:gd name="connsiteY1" fmla="*/ 550008 h 1556277"/>
              <a:gd name="connsiteX2" fmla="*/ 3626739 w 3626739"/>
              <a:gd name="connsiteY2" fmla="*/ 913 h 155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6739" h="1556277">
                <a:moveTo>
                  <a:pt x="0" y="1556277"/>
                </a:moveTo>
                <a:cubicBezTo>
                  <a:pt x="926322" y="1210008"/>
                  <a:pt x="1509431" y="815412"/>
                  <a:pt x="2101407" y="550008"/>
                </a:cubicBezTo>
                <a:cubicBezTo>
                  <a:pt x="2693383" y="284604"/>
                  <a:pt x="3497147" y="-18785"/>
                  <a:pt x="3626739" y="913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BBF2748-F365-4611-81DD-9EFF71F72EAF}"/>
              </a:ext>
            </a:extLst>
          </p:cNvPr>
          <p:cNvSpPr/>
          <p:nvPr/>
        </p:nvSpPr>
        <p:spPr>
          <a:xfrm flipH="1">
            <a:off x="4955907" y="4107593"/>
            <a:ext cx="415473" cy="632321"/>
          </a:xfrm>
          <a:custGeom>
            <a:avLst/>
            <a:gdLst>
              <a:gd name="connsiteX0" fmla="*/ 0 w 3551854"/>
              <a:gd name="connsiteY0" fmla="*/ 1593144 h 1593144"/>
              <a:gd name="connsiteX1" fmla="*/ 2444621 w 3551854"/>
              <a:gd name="connsiteY1" fmla="*/ 635202 h 1593144"/>
              <a:gd name="connsiteX2" fmla="*/ 3551854 w 3551854"/>
              <a:gd name="connsiteY2" fmla="*/ 720 h 1593144"/>
              <a:gd name="connsiteX0" fmla="*/ 0 w 3551854"/>
              <a:gd name="connsiteY0" fmla="*/ 1593025 h 1593025"/>
              <a:gd name="connsiteX1" fmla="*/ 1026368 w 3551854"/>
              <a:gd name="connsiteY1" fmla="*/ 715949 h 1593025"/>
              <a:gd name="connsiteX2" fmla="*/ 3551854 w 3551854"/>
              <a:gd name="connsiteY2" fmla="*/ 601 h 1593025"/>
              <a:gd name="connsiteX0" fmla="*/ 0 w 3551854"/>
              <a:gd name="connsiteY0" fmla="*/ 1592784 h 1592784"/>
              <a:gd name="connsiteX1" fmla="*/ 2167972 w 3551854"/>
              <a:gd name="connsiteY1" fmla="*/ 1043564 h 1592784"/>
              <a:gd name="connsiteX2" fmla="*/ 3551854 w 3551854"/>
              <a:gd name="connsiteY2" fmla="*/ 360 h 159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854" h="1592784">
                <a:moveTo>
                  <a:pt x="0" y="1592784"/>
                </a:moveTo>
                <a:cubicBezTo>
                  <a:pt x="926322" y="1246515"/>
                  <a:pt x="1575996" y="1308968"/>
                  <a:pt x="2167972" y="1043564"/>
                </a:cubicBezTo>
                <a:cubicBezTo>
                  <a:pt x="2759948" y="778160"/>
                  <a:pt x="3422262" y="-19338"/>
                  <a:pt x="3551854" y="360"/>
                </a:cubicBezTo>
              </a:path>
            </a:pathLst>
          </a:custGeom>
          <a:noFill/>
          <a:ln w="28575"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47B9CEF-C9E6-4AA2-A4FB-81F25244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122D0A-E631-42A2-ACA1-1F984967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97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Entwicklungsprozess</a:t>
            </a: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DB8EB26E-0E90-4BA1-BF48-ACCEA77E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F0D4F1C-6E9B-4055-96B1-5CC03A9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96F058-55C1-43E4-8A2E-037FADC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937" y="715367"/>
            <a:ext cx="17487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Entwicklungsprozess</a:t>
            </a: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DB8EB26E-0E90-4BA1-BF48-ACCEA77E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91630" y="5046749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F0D4F1C-6E9B-4055-96B1-5CC03A9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96F058-55C1-43E4-8A2E-037FADCE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6270" y="715392"/>
            <a:ext cx="17487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45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  <a:ln>
            <a:solidFill>
              <a:srgbClr val="EE7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Arbeitspakete</a:t>
            </a:r>
          </a:p>
        </p:txBody>
      </p:sp>
      <p:pic>
        <p:nvPicPr>
          <p:cNvPr id="1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FF9B29-BCC0-4CF8-98FD-05ACE8BF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409BB3A-7E57-4C59-9B23-C0A4637D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017262815"/>
              </p:ext>
            </p:extLst>
          </p:nvPr>
        </p:nvGraphicFramePr>
        <p:xfrm>
          <a:off x="-68821" y="826042"/>
          <a:ext cx="10708107" cy="520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031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  <a:ln>
            <a:solidFill>
              <a:srgbClr val="EE7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  <a:ln>
            <a:solidFill>
              <a:srgbClr val="EE7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altLang="de-DE">
                <a:solidFill>
                  <a:srgbClr val="F8F8F8"/>
                </a:solidFill>
                <a:latin typeface="Roboto"/>
              </a:rPr>
              <a:t>Arbeitspakete</a:t>
            </a:r>
          </a:p>
        </p:txBody>
      </p:sp>
      <p:pic>
        <p:nvPicPr>
          <p:cNvPr id="1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4FF9B29-BCC0-4CF8-98FD-05ACE8BF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endParaRPr lang="en-US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409BB3A-7E57-4C59-9B23-C0A4637D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855251867"/>
              </p:ext>
            </p:extLst>
          </p:nvPr>
        </p:nvGraphicFramePr>
        <p:xfrm>
          <a:off x="-68821" y="826042"/>
          <a:ext cx="10708107" cy="520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93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813695F-BE62-4146-9A81-34CE8F78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068"/>
            <a:ext cx="7324662" cy="43729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E50928C-732B-4E82-881F-819278F9565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415" y="592434"/>
            <a:ext cx="1355990" cy="135599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6FE5352-C64B-4573-AC09-1FA3A13A2267}"/>
              </a:ext>
            </a:extLst>
          </p:cNvPr>
          <p:cNvSpPr/>
          <p:nvPr/>
        </p:nvSpPr>
        <p:spPr>
          <a:xfrm rot="20959460" flipH="1">
            <a:off x="5980117" y="1449285"/>
            <a:ext cx="28040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2DE6-B63E-4893-AA72-015E500D8EE2}"/>
              </a:ext>
            </a:extLst>
          </p:cNvPr>
          <p:cNvSpPr txBox="1"/>
          <p:nvPr/>
        </p:nvSpPr>
        <p:spPr>
          <a:xfrm>
            <a:off x="7879977" y="1953441"/>
            <a:ext cx="393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GUI um eine .aml Datei auszuwählen und hochzuladen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2906AA1E-983A-454F-8C1F-4E93661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0D5B5F3-DBC3-4A25-BAC6-CB1072CA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5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0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</a:t>
            </a:r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C6F9E-7ABF-4304-B6FB-80ABC89A2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22" y="537608"/>
            <a:ext cx="4319686" cy="57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 descr="ASP.NET Core Swagger UI Authorization using IdentityServer4 - Scott Brady">
            <a:extLst>
              <a:ext uri="{FF2B5EF4-FFF2-40B4-BE49-F238E27FC236}">
                <a16:creationId xmlns:a16="http://schemas.microsoft.com/office/drawing/2014/main" id="{B548889A-E44C-429F-B228-405DDC687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4089814"/>
            <a:ext cx="1599476" cy="4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906F746-8409-4B7F-9922-4824CFF9AA9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87" y="480561"/>
            <a:ext cx="1355990" cy="135599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A780FA-667A-4B3B-A54D-3A42E96F4457}"/>
              </a:ext>
            </a:extLst>
          </p:cNvPr>
          <p:cNvSpPr/>
          <p:nvPr/>
        </p:nvSpPr>
        <p:spPr>
          <a:xfrm rot="21157879" flipH="1">
            <a:off x="7008160" y="858142"/>
            <a:ext cx="1756104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8C63C-99F4-4B4F-8AC1-5C3A95060235}"/>
              </a:ext>
            </a:extLst>
          </p:cNvPr>
          <p:cNvSpPr txBox="1"/>
          <p:nvPr/>
        </p:nvSpPr>
        <p:spPr>
          <a:xfrm>
            <a:off x="8371003" y="1757391"/>
            <a:ext cx="215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Nutzt eine Funktion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E134AEE-4E01-4285-A2FC-AB62E5BFAE2C}"/>
              </a:ext>
            </a:extLst>
          </p:cNvPr>
          <p:cNvSpPr/>
          <p:nvPr/>
        </p:nvSpPr>
        <p:spPr>
          <a:xfrm flipH="1">
            <a:off x="1851576" y="4251228"/>
            <a:ext cx="931963" cy="1249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1B3614A-A3AD-4C2A-9DE5-1270F345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22CE71-E4BC-44B1-A907-D13D19A0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1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EA61DB21-F5C5-4136-B404-59349DE7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5" y="2016716"/>
            <a:ext cx="2146041" cy="2146041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86F624F-7A54-483A-AB37-F0F386104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23" y="2085140"/>
            <a:ext cx="2146041" cy="2146041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13E7B0-F296-4227-AF47-8C227CCCEB30}"/>
              </a:ext>
            </a:extLst>
          </p:cNvPr>
          <p:cNvSpPr/>
          <p:nvPr/>
        </p:nvSpPr>
        <p:spPr>
          <a:xfrm rot="10800000" flipH="1">
            <a:off x="3431426" y="2508648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7531D47-635C-4F12-A32B-44F38811C2D4}"/>
              </a:ext>
            </a:extLst>
          </p:cNvPr>
          <p:cNvSpPr/>
          <p:nvPr/>
        </p:nvSpPr>
        <p:spPr>
          <a:xfrm flipH="1">
            <a:off x="3431426" y="3526615"/>
            <a:ext cx="5196280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BC4D0-0C93-4231-AD9D-CEDAEB799D32}"/>
              </a:ext>
            </a:extLst>
          </p:cNvPr>
          <p:cNvSpPr txBox="1"/>
          <p:nvPr/>
        </p:nvSpPr>
        <p:spPr>
          <a:xfrm>
            <a:off x="3694919" y="1919930"/>
            <a:ext cx="4366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GET, POST, PUT, DELETE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https://api.lmf.software/file/1</a:t>
            </a:r>
          </a:p>
          <a:p>
            <a:pPr algn="ctr"/>
            <a:endParaRPr lang="de-DE">
              <a:solidFill>
                <a:srgbClr val="6D7173"/>
              </a:solidFill>
              <a:latin typeface="Roboto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9E6AE1-8951-495F-97DF-E52730B8F7A7}"/>
              </a:ext>
            </a:extLst>
          </p:cNvPr>
          <p:cNvSpPr txBox="1"/>
          <p:nvPr/>
        </p:nvSpPr>
        <p:spPr>
          <a:xfrm>
            <a:off x="3495869" y="3664636"/>
            <a:ext cx="513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JSON, XML</a:t>
            </a:r>
          </a:p>
          <a:p>
            <a:pPr algn="ctr"/>
            <a:r>
              <a:rPr lang="de-DE">
                <a:solidFill>
                  <a:srgbClr val="6D7173"/>
                </a:solidFill>
                <a:latin typeface="Roboto"/>
              </a:rPr>
              <a:t>{„status“: „success“ , code: 200, message: „Request successful“, „data“: [...]}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8A223B2-7621-4C4D-9643-AC73217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6F6246-56F0-4C87-9496-6105B36F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REST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51020-4453-4E39-8019-F53F4BE6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9" y="1166908"/>
            <a:ext cx="4367824" cy="2607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77B6E-0F91-4099-A978-9E0C84FC9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0904"/>
            <a:ext cx="4828300" cy="10694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22CF61-355B-4748-9986-D2A2739CA828}"/>
              </a:ext>
            </a:extLst>
          </p:cNvPr>
          <p:cNvCxnSpPr>
            <a:cxnSpLocks/>
          </p:cNvCxnSpPr>
          <p:nvPr/>
        </p:nvCxnSpPr>
        <p:spPr>
          <a:xfrm flipV="1">
            <a:off x="4659086" y="1160904"/>
            <a:ext cx="1436914" cy="137702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4984F-C822-4EB5-B8CD-6A2D13840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537" y="2230313"/>
            <a:ext cx="3632784" cy="3660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7D419-DAB9-45EF-8866-B4B018C7931E}"/>
              </a:ext>
            </a:extLst>
          </p:cNvPr>
          <p:cNvCxnSpPr>
            <a:cxnSpLocks/>
          </p:cNvCxnSpPr>
          <p:nvPr/>
        </p:nvCxnSpPr>
        <p:spPr>
          <a:xfrm>
            <a:off x="4659086" y="2824066"/>
            <a:ext cx="2028451" cy="30666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D6A5EA4-E1B8-447F-A730-B47015A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37B405-B286-4348-A3C0-B7E4C6EF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5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30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600"/>
              </a:spcAft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375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Systemarchitektur: AML to JSON</a:t>
            </a:r>
          </a:p>
        </p:txBody>
      </p:sp>
      <p:pic>
        <p:nvPicPr>
          <p:cNvPr id="5" name="Grafik 5" descr="Ein Bild, das Text enthält.&#10;&#10;Beschreibung automatisch generiert.">
            <a:extLst>
              <a:ext uri="{FF2B5EF4-FFF2-40B4-BE49-F238E27FC236}">
                <a16:creationId xmlns:a16="http://schemas.microsoft.com/office/drawing/2014/main" id="{3A228816-5E70-43BA-B5AF-665F86F3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715" y="3716140"/>
            <a:ext cx="4075134" cy="143919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1BDE5D1-0A08-4589-AFE4-5CA64479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7" y="944192"/>
            <a:ext cx="1478071" cy="14780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73B7FB-91B9-4926-977E-F9CE4F47C29E}"/>
              </a:ext>
            </a:extLst>
          </p:cNvPr>
          <p:cNvCxnSpPr>
            <a:cxnSpLocks/>
          </p:cNvCxnSpPr>
          <p:nvPr/>
        </p:nvCxnSpPr>
        <p:spPr>
          <a:xfrm flipH="1">
            <a:off x="6279715" y="2273474"/>
            <a:ext cx="1367425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CF62D4-8695-4829-B661-5CCAC136AC68}"/>
              </a:ext>
            </a:extLst>
          </p:cNvPr>
          <p:cNvCxnSpPr>
            <a:cxnSpLocks/>
          </p:cNvCxnSpPr>
          <p:nvPr/>
        </p:nvCxnSpPr>
        <p:spPr>
          <a:xfrm>
            <a:off x="8993688" y="2273474"/>
            <a:ext cx="1361161" cy="1442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406AA18-7145-41F4-BC96-149529302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1" y="3628604"/>
            <a:ext cx="1439194" cy="1439194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1E0D37E6-029B-4FA5-A285-F8C22391AC6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03" y="4821388"/>
            <a:ext cx="907508" cy="9075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651BA46-6D9B-4FFE-BC05-5D2466A77F6F}"/>
              </a:ext>
            </a:extLst>
          </p:cNvPr>
          <p:cNvSpPr txBox="1"/>
          <p:nvPr/>
        </p:nvSpPr>
        <p:spPr>
          <a:xfrm>
            <a:off x="3028964" y="5669992"/>
            <a:ext cx="538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.aml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367C39-2DB5-4E30-AE70-50A8DF555487}"/>
              </a:ext>
            </a:extLst>
          </p:cNvPr>
          <p:cNvSpPr txBox="1"/>
          <p:nvPr/>
        </p:nvSpPr>
        <p:spPr>
          <a:xfrm>
            <a:off x="2231198" y="3977133"/>
            <a:ext cx="170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8x50_Schraube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0D60DDC4-5B90-4D57-9268-7C65457BD65C}"/>
              </a:ext>
            </a:extLst>
          </p:cNvPr>
          <p:cNvSpPr/>
          <p:nvPr/>
        </p:nvSpPr>
        <p:spPr>
          <a:xfrm rot="10800000" flipH="1">
            <a:off x="1458577" y="4296017"/>
            <a:ext cx="5023642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69EFBA5-024F-4EC0-A1C3-657638AF7D90}"/>
              </a:ext>
            </a:extLst>
          </p:cNvPr>
          <p:cNvSpPr/>
          <p:nvPr/>
        </p:nvSpPr>
        <p:spPr>
          <a:xfrm rot="10800000" flipH="1">
            <a:off x="1458576" y="4571059"/>
            <a:ext cx="5205271" cy="1885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F0E4EBE-52B2-489A-982A-2138A2C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3F183B-B201-44FE-8F90-A2CD1577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9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8257E35E-C179-40AF-BA9D-3475D89B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39286" y="4641179"/>
            <a:ext cx="1763950" cy="178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99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 dirty="0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19703-652D-461F-B979-EC4113AECC5E}"/>
              </a:ext>
            </a:extLst>
          </p:cNvPr>
          <p:cNvSpPr txBox="1"/>
          <p:nvPr/>
        </p:nvSpPr>
        <p:spPr>
          <a:xfrm>
            <a:off x="966110" y="2666328"/>
            <a:ext cx="2505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>
                <a:solidFill>
                  <a:srgbClr val="6D7173"/>
                </a:solidFill>
              </a:rPr>
              <a:t>Aufbau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6BA1C-531F-4FCF-AF31-F724B0AA8907}"/>
              </a:ext>
            </a:extLst>
          </p:cNvPr>
          <p:cNvSpPr txBox="1"/>
          <p:nvPr/>
        </p:nvSpPr>
        <p:spPr>
          <a:xfrm>
            <a:off x="3581400" y="457245"/>
            <a:ext cx="39397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Das Team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Was kann unser Produkt?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Funktionen und Anforderungen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Business Case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Verwendete Tools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Arbeitspakete und Projektplan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Systemarchitektur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6D7173"/>
                </a:solidFill>
                <a:latin typeface="Roboto"/>
              </a:rPr>
              <a:t>Live Demo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Aufbau</a:t>
            </a:r>
            <a:endParaRPr lang="de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362F01-4EFE-4642-854A-59D9CDE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8FF5ED-76A3-48B4-B772-B665A851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48" y="600999"/>
            <a:ext cx="753882" cy="75388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0928" y="1143008"/>
            <a:ext cx="887887" cy="88788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36" y="3273400"/>
            <a:ext cx="725506" cy="71589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73" y="1759622"/>
            <a:ext cx="1029855" cy="102985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22" y="3989292"/>
            <a:ext cx="669001" cy="669001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05" y="2611394"/>
            <a:ext cx="766618" cy="766618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14" y="4656757"/>
            <a:ext cx="807095" cy="80709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975" y="5433431"/>
            <a:ext cx="862510" cy="5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19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0"/>
            <a:ext cx="12192000" cy="2075161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4652682"/>
            <a:ext cx="12192000" cy="2205318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rgbClr val="F8F8F8"/>
              </a:solidFill>
              <a:effectLst/>
              <a:latin typeface="Roboto"/>
            </a:endParaRPr>
          </a:p>
          <a:p>
            <a:pPr marL="0" indent="0">
              <a:buNone/>
            </a:pPr>
            <a:endParaRPr lang="de-DE" altLang="de-DE">
              <a:solidFill>
                <a:srgbClr val="F8F8F8"/>
              </a:solidFill>
              <a:latin typeface="Roboto"/>
            </a:endParaRP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A81F0170-8762-4C4E-84E4-12AE00444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14" y="2261262"/>
            <a:ext cx="2075161" cy="207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1E5B8-C198-423C-9F97-3957B012DD08}"/>
              </a:ext>
            </a:extLst>
          </p:cNvPr>
          <p:cNvSpPr txBox="1"/>
          <p:nvPr/>
        </p:nvSpPr>
        <p:spPr>
          <a:xfrm>
            <a:off x="5650175" y="2413662"/>
            <a:ext cx="2823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dirty="0">
                <a:latin typeface="Roboto"/>
              </a:rPr>
              <a:t>Live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7C73-6A2B-48B0-9CDE-550A48EEF3E7}"/>
              </a:ext>
            </a:extLst>
          </p:cNvPr>
          <p:cNvSpPr txBox="1"/>
          <p:nvPr/>
        </p:nvSpPr>
        <p:spPr>
          <a:xfrm>
            <a:off x="184731" y="113466"/>
            <a:ext cx="482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Prototyp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A4B7851-40AB-4577-9614-4FE2DBEF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20</a:t>
            </a:fld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A0E5CD5-053A-4516-B25C-46718C16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6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Das Team</a:t>
            </a:r>
            <a:endParaRPr lang="de-DE"/>
          </a:p>
        </p:txBody>
      </p:sp>
      <p:pic>
        <p:nvPicPr>
          <p:cNvPr id="4" name="Picture 3" descr="A person holding a sign&#10;&#10;Description automatically generated">
            <a:extLst>
              <a:ext uri="{FF2B5EF4-FFF2-40B4-BE49-F238E27FC236}">
                <a16:creationId xmlns:a16="http://schemas.microsoft.com/office/drawing/2014/main" id="{A3F02373-56A4-44AA-A4DD-25EFBE1F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917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2" name="Picture 1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5BE0E210-FB87-4F80-B5EE-C047DD53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24" y="1533388"/>
            <a:ext cx="1935776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F7637E-4FDF-46E6-A9C2-B8084B4F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34" y="1524000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CFCB63-2444-457D-B62E-6F9293B731AC}"/>
              </a:ext>
            </a:extLst>
          </p:cNvPr>
          <p:cNvSpPr txBox="1"/>
          <p:nvPr/>
        </p:nvSpPr>
        <p:spPr>
          <a:xfrm>
            <a:off x="806624" y="3695082"/>
            <a:ext cx="1935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D7173"/>
                </a:solidFill>
                <a:latin typeface="Roboto"/>
              </a:rPr>
              <a:t>Jonas </a:t>
            </a:r>
            <a:r>
              <a:rPr lang="de-DE" dirty="0" err="1">
                <a:solidFill>
                  <a:srgbClr val="6D7173"/>
                </a:solidFill>
                <a:latin typeface="Roboto"/>
              </a:rPr>
              <a:t>Bihr</a:t>
            </a:r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Projektleiter</a:t>
            </a: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inf19053@lehre.dhbw-stuttgart.de</a:t>
            </a: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2961237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73974B-6632-46A5-B63D-DC30F5B36AC4}"/>
              </a:ext>
            </a:extLst>
          </p:cNvPr>
          <p:cNvSpPr txBox="1"/>
          <p:nvPr/>
        </p:nvSpPr>
        <p:spPr>
          <a:xfrm>
            <a:off x="3304141" y="3695082"/>
            <a:ext cx="1935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D7173"/>
                </a:solidFill>
                <a:latin typeface="Roboto"/>
              </a:rPr>
              <a:t>Johannes Emanuel </a:t>
            </a:r>
            <a:r>
              <a:rPr lang="de-DE" dirty="0" err="1">
                <a:solidFill>
                  <a:srgbClr val="6D7173"/>
                </a:solidFill>
                <a:latin typeface="Roboto"/>
              </a:rPr>
              <a:t>Timter</a:t>
            </a:r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Testmanager</a:t>
            </a: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inf19220@lehre.dhbw-stuttgart.de</a:t>
            </a: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9820324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F784-6F68-4CA6-9F7A-C83F71F94B1E}"/>
              </a:ext>
            </a:extLst>
          </p:cNvPr>
          <p:cNvSpPr txBox="1"/>
          <p:nvPr/>
        </p:nvSpPr>
        <p:spPr>
          <a:xfrm>
            <a:off x="5801658" y="3695082"/>
            <a:ext cx="1935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D7173"/>
                </a:solidFill>
                <a:latin typeface="Roboto"/>
              </a:rPr>
              <a:t>Namid Faro Marxen</a:t>
            </a: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Produktmanager</a:t>
            </a: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inf19054@lehre.dhbw-stuttgart.de</a:t>
            </a: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2975680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5896A-56F3-4155-9A71-9704D6B3C832}"/>
              </a:ext>
            </a:extLst>
          </p:cNvPr>
          <p:cNvSpPr txBox="1"/>
          <p:nvPr/>
        </p:nvSpPr>
        <p:spPr>
          <a:xfrm>
            <a:off x="8329951" y="3695082"/>
            <a:ext cx="19357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D7173"/>
                </a:solidFill>
                <a:latin typeface="Roboto"/>
              </a:rPr>
              <a:t>Nils-Christopher </a:t>
            </a:r>
            <a:r>
              <a:rPr lang="de-DE" dirty="0" err="1">
                <a:solidFill>
                  <a:srgbClr val="6D7173"/>
                </a:solidFill>
                <a:latin typeface="Roboto"/>
              </a:rPr>
              <a:t>Wiesenauer</a:t>
            </a:r>
            <a:br>
              <a:rPr lang="de-DE" dirty="0">
                <a:solidFill>
                  <a:srgbClr val="6D7173"/>
                </a:solidFill>
                <a:latin typeface="Roboto"/>
              </a:rPr>
            </a:br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Systemarchitekt</a:t>
            </a:r>
          </a:p>
          <a:p>
            <a:pPr algn="ctr"/>
            <a:endParaRPr lang="de-DE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Inf19161@lehre.dhbw-stuttgart.de</a:t>
            </a:r>
          </a:p>
          <a:p>
            <a:pPr algn="ctr"/>
            <a:endParaRPr lang="de-DE" sz="1200" dirty="0">
              <a:solidFill>
                <a:srgbClr val="6D7173"/>
              </a:solidFill>
              <a:latin typeface="Roboto"/>
            </a:endParaRPr>
          </a:p>
          <a:p>
            <a:pPr algn="ctr"/>
            <a:r>
              <a:rPr lang="de-DE" sz="1200" dirty="0">
                <a:solidFill>
                  <a:srgbClr val="6D7173"/>
                </a:solidFill>
                <a:latin typeface="Roboto"/>
              </a:rPr>
              <a:t>7344312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BD90674-C808-49D0-8595-C47B2099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5E5B9-9303-44BF-8CA1-22100974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9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CF7637E-4FDF-46E6-A9C2-B8084B4F2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177" y="1533388"/>
            <a:ext cx="1905000" cy="1905000"/>
          </a:xfrm>
          <a:prstGeom prst="rect">
            <a:avLst/>
          </a:prstGeom>
          <a:effectLst>
            <a:outerShdw blurRad="50800" dist="38100" dir="2700000" sx="104000" sy="104000" algn="tl" rotWithShape="0">
              <a:srgbClr val="EC7102">
                <a:alpha val="40000"/>
              </a:srgbClr>
            </a:outerShdw>
          </a:effectLst>
        </p:spPr>
      </p:pic>
      <p:pic>
        <p:nvPicPr>
          <p:cNvPr id="1028" name="Picture 4" descr="https://cdn.discordapp.com/attachments/715128302691680276/844613030523306007/nil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77" y="1524000"/>
            <a:ext cx="1918687" cy="191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7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30" name="AutoShape 4" descr="mannschaft kostenlos Icon">
            <a:extLst>
              <a:ext uri="{FF2B5EF4-FFF2-40B4-BE49-F238E27FC236}">
                <a16:creationId xmlns:a16="http://schemas.microsoft.com/office/drawing/2014/main" id="{2F7C8641-873D-4C6D-8368-A0B7BFA160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32187" y="2065187"/>
            <a:ext cx="1516213" cy="151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6144" name="Picture 6143" descr="Icon&#10;&#10;Description automatically generated">
            <a:extLst>
              <a:ext uri="{FF2B5EF4-FFF2-40B4-BE49-F238E27FC236}">
                <a16:creationId xmlns:a16="http://schemas.microsoft.com/office/drawing/2014/main" id="{EDDACE39-0FC3-436B-9888-EAFD2EE4FA7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1231364"/>
            <a:ext cx="1278336" cy="1278336"/>
          </a:xfrm>
          <a:prstGeom prst="rect">
            <a:avLst/>
          </a:prstGeom>
        </p:spPr>
      </p:pic>
      <p:pic>
        <p:nvPicPr>
          <p:cNvPr id="6147" name="Picture 6146" descr="A picture containing shape&#10;&#10;Description automatically generated">
            <a:extLst>
              <a:ext uri="{FF2B5EF4-FFF2-40B4-BE49-F238E27FC236}">
                <a16:creationId xmlns:a16="http://schemas.microsoft.com/office/drawing/2014/main" id="{AF2C39BB-B159-4C38-A246-73129D35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83" y="1037679"/>
            <a:ext cx="1516212" cy="1516212"/>
          </a:xfrm>
          <a:prstGeom prst="rect">
            <a:avLst/>
          </a:prstGeom>
        </p:spPr>
      </p:pic>
      <p:pic>
        <p:nvPicPr>
          <p:cNvPr id="6150" name="Picture 6149" descr="A picture containing shape&#10;&#10;Description automatically generated">
            <a:extLst>
              <a:ext uri="{FF2B5EF4-FFF2-40B4-BE49-F238E27FC236}">
                <a16:creationId xmlns:a16="http://schemas.microsoft.com/office/drawing/2014/main" id="{FE1F4294-7395-46A3-A8C5-876C25756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814821"/>
            <a:ext cx="1516213" cy="1516213"/>
          </a:xfrm>
          <a:prstGeom prst="rect">
            <a:avLst/>
          </a:prstGeom>
        </p:spPr>
      </p:pic>
      <p:sp>
        <p:nvSpPr>
          <p:cNvPr id="6151" name="Arrow: Right 6150">
            <a:extLst>
              <a:ext uri="{FF2B5EF4-FFF2-40B4-BE49-F238E27FC236}">
                <a16:creationId xmlns:a16="http://schemas.microsoft.com/office/drawing/2014/main" id="{302B46FF-D6AE-4CDF-B8B9-7093DB4E5D3B}"/>
              </a:ext>
            </a:extLst>
          </p:cNvPr>
          <p:cNvSpPr/>
          <p:nvPr/>
        </p:nvSpPr>
        <p:spPr>
          <a:xfrm>
            <a:off x="2303477" y="176098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2" name="Arrow: Right 6151">
            <a:extLst>
              <a:ext uri="{FF2B5EF4-FFF2-40B4-BE49-F238E27FC236}">
                <a16:creationId xmlns:a16="http://schemas.microsoft.com/office/drawing/2014/main" id="{7C87FD87-FC37-43A7-B059-31C0FD396347}"/>
              </a:ext>
            </a:extLst>
          </p:cNvPr>
          <p:cNvSpPr/>
          <p:nvPr/>
        </p:nvSpPr>
        <p:spPr>
          <a:xfrm>
            <a:off x="5886309" y="1721806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3" name="TextBox 6152">
            <a:extLst>
              <a:ext uri="{FF2B5EF4-FFF2-40B4-BE49-F238E27FC236}">
                <a16:creationId xmlns:a16="http://schemas.microsoft.com/office/drawing/2014/main" id="{6D63E342-B03E-4F60-B43E-4BAE4AC82774}"/>
              </a:ext>
            </a:extLst>
          </p:cNvPr>
          <p:cNvSpPr txBox="1"/>
          <p:nvPr/>
        </p:nvSpPr>
        <p:spPr>
          <a:xfrm>
            <a:off x="7949273" y="2257228"/>
            <a:ext cx="164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	.aml</a:t>
            </a:r>
          </a:p>
        </p:txBody>
      </p:sp>
      <p:pic>
        <p:nvPicPr>
          <p:cNvPr id="6157" name="Picture 6156" descr="Icon&#10;&#10;Description automatically generated">
            <a:extLst>
              <a:ext uri="{FF2B5EF4-FFF2-40B4-BE49-F238E27FC236}">
                <a16:creationId xmlns:a16="http://schemas.microsoft.com/office/drawing/2014/main" id="{DD688FFB-36AD-4C08-8C86-4A81682FFE0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14" y="3640012"/>
            <a:ext cx="1257992" cy="1257992"/>
          </a:xfrm>
          <a:prstGeom prst="rect">
            <a:avLst/>
          </a:prstGeom>
        </p:spPr>
      </p:pic>
      <p:pic>
        <p:nvPicPr>
          <p:cNvPr id="6159" name="Picture 6158" descr="Icon&#10;&#10;Description automatically generated">
            <a:extLst>
              <a:ext uri="{FF2B5EF4-FFF2-40B4-BE49-F238E27FC236}">
                <a16:creationId xmlns:a16="http://schemas.microsoft.com/office/drawing/2014/main" id="{E5447128-4B06-4783-B158-717FB25A42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832" y="3607631"/>
            <a:ext cx="1448052" cy="1448052"/>
          </a:xfrm>
          <a:prstGeom prst="rect">
            <a:avLst/>
          </a:prstGeom>
        </p:spPr>
      </p:pic>
      <p:pic>
        <p:nvPicPr>
          <p:cNvPr id="6160" name="Picture 6159" descr="A picture containing shape&#10;&#10;Description automatically generated">
            <a:extLst>
              <a:ext uri="{FF2B5EF4-FFF2-40B4-BE49-F238E27FC236}">
                <a16:creationId xmlns:a16="http://schemas.microsoft.com/office/drawing/2014/main" id="{1530DB13-6258-401F-8CA4-0643A7A79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946" y="3442152"/>
            <a:ext cx="1516213" cy="1516213"/>
          </a:xfrm>
          <a:prstGeom prst="rect">
            <a:avLst/>
          </a:prstGeom>
        </p:spPr>
      </p:pic>
      <p:sp>
        <p:nvSpPr>
          <p:cNvPr id="6161" name="TextBox 6160">
            <a:extLst>
              <a:ext uri="{FF2B5EF4-FFF2-40B4-BE49-F238E27FC236}">
                <a16:creationId xmlns:a16="http://schemas.microsoft.com/office/drawing/2014/main" id="{16E266E5-6F83-4C1F-8BAD-45DF491EFCCB}"/>
              </a:ext>
            </a:extLst>
          </p:cNvPr>
          <p:cNvSpPr txBox="1"/>
          <p:nvPr/>
        </p:nvSpPr>
        <p:spPr>
          <a:xfrm>
            <a:off x="4854509" y="495836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.aml</a:t>
            </a:r>
          </a:p>
        </p:txBody>
      </p:sp>
      <p:sp>
        <p:nvSpPr>
          <p:cNvPr id="6162" name="Arrow: Right 6161">
            <a:extLst>
              <a:ext uri="{FF2B5EF4-FFF2-40B4-BE49-F238E27FC236}">
                <a16:creationId xmlns:a16="http://schemas.microsoft.com/office/drawing/2014/main" id="{9497FA16-30E9-498F-AF83-156DE1D91298}"/>
              </a:ext>
            </a:extLst>
          </p:cNvPr>
          <p:cNvSpPr/>
          <p:nvPr/>
        </p:nvSpPr>
        <p:spPr>
          <a:xfrm>
            <a:off x="1996491" y="4102939"/>
            <a:ext cx="1652143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63" name="Arrow: Right 6162">
            <a:extLst>
              <a:ext uri="{FF2B5EF4-FFF2-40B4-BE49-F238E27FC236}">
                <a16:creationId xmlns:a16="http://schemas.microsoft.com/office/drawing/2014/main" id="{717A3B03-4B8B-46CC-AC25-70076F857878}"/>
              </a:ext>
            </a:extLst>
          </p:cNvPr>
          <p:cNvSpPr/>
          <p:nvPr/>
        </p:nvSpPr>
        <p:spPr>
          <a:xfrm rot="10800000">
            <a:off x="6248399" y="3991349"/>
            <a:ext cx="1568496" cy="457436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65" name="Picture 6164" descr="A picture containing shape&#10;&#10;Description automatically generated">
            <a:extLst>
              <a:ext uri="{FF2B5EF4-FFF2-40B4-BE49-F238E27FC236}">
                <a16:creationId xmlns:a16="http://schemas.microsoft.com/office/drawing/2014/main" id="{C9968638-4F5B-4E31-822A-2019D8D68E9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84" y="5413663"/>
            <a:ext cx="742609" cy="742609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FD9947E-5540-4EC6-83B7-D5B2F217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56" y="5414335"/>
            <a:ext cx="798649" cy="7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47A1A52C-F19E-4F9E-AE7B-8D161EA7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40" y="5305955"/>
            <a:ext cx="864689" cy="8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TextBox 6165">
            <a:extLst>
              <a:ext uri="{FF2B5EF4-FFF2-40B4-BE49-F238E27FC236}">
                <a16:creationId xmlns:a16="http://schemas.microsoft.com/office/drawing/2014/main" id="{8FFFACC6-7981-41EC-9ADB-DB0DC7599459}"/>
              </a:ext>
            </a:extLst>
          </p:cNvPr>
          <p:cNvSpPr txBox="1"/>
          <p:nvPr/>
        </p:nvSpPr>
        <p:spPr>
          <a:xfrm>
            <a:off x="2669781" y="5230467"/>
            <a:ext cx="6067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/>
              <a:t>?     ?      ?      ?</a:t>
            </a:r>
          </a:p>
        </p:txBody>
      </p:sp>
      <p:sp>
        <p:nvSpPr>
          <p:cNvPr id="6167" name="TextBox 6166">
            <a:extLst>
              <a:ext uri="{FF2B5EF4-FFF2-40B4-BE49-F238E27FC236}">
                <a16:creationId xmlns:a16="http://schemas.microsoft.com/office/drawing/2014/main" id="{F399FFE6-1A67-4C79-8FF6-BBA7B4D20AD9}"/>
              </a:ext>
            </a:extLst>
          </p:cNvPr>
          <p:cNvSpPr txBox="1"/>
          <p:nvPr/>
        </p:nvSpPr>
        <p:spPr>
          <a:xfrm>
            <a:off x="830608" y="4834096"/>
            <a:ext cx="63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Bob</a:t>
            </a:r>
          </a:p>
        </p:txBody>
      </p:sp>
      <p:sp>
        <p:nvSpPr>
          <p:cNvPr id="6168" name="TextBox 6167">
            <a:extLst>
              <a:ext uri="{FF2B5EF4-FFF2-40B4-BE49-F238E27FC236}">
                <a16:creationId xmlns:a16="http://schemas.microsoft.com/office/drawing/2014/main" id="{64F67CD4-E7B2-4E60-9805-AD7D3D59E4F7}"/>
              </a:ext>
            </a:extLst>
          </p:cNvPr>
          <p:cNvSpPr txBox="1"/>
          <p:nvPr/>
        </p:nvSpPr>
        <p:spPr>
          <a:xfrm>
            <a:off x="8372836" y="4998615"/>
            <a:ext cx="79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Sandy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C56B7-8E49-4B96-91DF-ADD71F47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B55579-302A-41E0-8909-9C82AA49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9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C70010-01C6-4D0D-9FFB-8C6885C0422B}"/>
              </a:ext>
            </a:extLst>
          </p:cNvPr>
          <p:cNvSpPr/>
          <p:nvPr/>
        </p:nvSpPr>
        <p:spPr>
          <a:xfrm rot="14060118">
            <a:off x="4180452" y="3696511"/>
            <a:ext cx="1556036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pic>
        <p:nvPicPr>
          <p:cNvPr id="6146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9FEBDBD-910A-4384-944B-0C61D21C9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D111E3-C88C-464C-8F97-9639CF6F06A5}"/>
              </a:ext>
            </a:extLst>
          </p:cNvPr>
          <p:cNvSpPr txBox="1"/>
          <p:nvPr/>
        </p:nvSpPr>
        <p:spPr>
          <a:xfrm>
            <a:off x="734188" y="924252"/>
            <a:ext cx="10445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Gibt es bereits eine .aml Datei für die 8x50 Schraube oder muss ich eine neue Datei erstellen werden?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30" y="4431012"/>
            <a:ext cx="1355990" cy="1355990"/>
          </a:xfrm>
          <a:prstGeom prst="rect">
            <a:avLst/>
          </a:prstGeom>
        </p:spPr>
      </p:pic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9AC03F0-8E10-4FED-8CD7-EAEE500C26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074" y="4333619"/>
            <a:ext cx="662686" cy="662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3E55DA-4F63-497F-A53A-A692F4E22A52}"/>
              </a:ext>
            </a:extLst>
          </p:cNvPr>
          <p:cNvSpPr txBox="1"/>
          <p:nvPr/>
        </p:nvSpPr>
        <p:spPr>
          <a:xfrm>
            <a:off x="5740925" y="4241888"/>
            <a:ext cx="1835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/>
              <a:t>??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67" y="2328109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04" y="1817300"/>
            <a:ext cx="1170628" cy="117062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320" y="1477125"/>
            <a:ext cx="1043801" cy="104380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51" y="2388925"/>
            <a:ext cx="1757979" cy="175797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1F559D8-6567-4056-AE78-FC22D10E211D}"/>
              </a:ext>
            </a:extLst>
          </p:cNvPr>
          <p:cNvSpPr/>
          <p:nvPr/>
        </p:nvSpPr>
        <p:spPr>
          <a:xfrm rot="12312239">
            <a:off x="2283334" y="3974262"/>
            <a:ext cx="2675064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B8D6B0-223F-4D26-AC06-152337B0A9F0}"/>
              </a:ext>
            </a:extLst>
          </p:cNvPr>
          <p:cNvSpPr/>
          <p:nvPr/>
        </p:nvSpPr>
        <p:spPr>
          <a:xfrm rot="17506945">
            <a:off x="4930257" y="3390784"/>
            <a:ext cx="202669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A3EBB82-7839-450B-97C5-EE323464287D}"/>
              </a:ext>
            </a:extLst>
          </p:cNvPr>
          <p:cNvSpPr/>
          <p:nvPr/>
        </p:nvSpPr>
        <p:spPr>
          <a:xfrm rot="20342704">
            <a:off x="5962155" y="4109191"/>
            <a:ext cx="254935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19335-622E-41BD-8DEC-8F499188AF88}"/>
              </a:ext>
            </a:extLst>
          </p:cNvPr>
          <p:cNvSpPr txBox="1"/>
          <p:nvPr/>
        </p:nvSpPr>
        <p:spPr>
          <a:xfrm>
            <a:off x="5226736" y="5678699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79C18123-4E84-46EC-998C-2A725EF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C3BE57C-7257-4F60-9000-936DE4AF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Was kann unser Produkt?</a:t>
            </a:r>
            <a:endParaRPr lang="de-DE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B367997-3446-4CAC-A436-65643513D37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10" y="4766412"/>
            <a:ext cx="1355990" cy="135599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AC67A3D-9371-4EB8-856C-3E8B2DE134C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32" y="3493002"/>
            <a:ext cx="1394656" cy="1394656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51385EF-3F36-4751-8E47-3F5FE9D58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408" y="712695"/>
            <a:ext cx="1525706" cy="152570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422A0D3-79A1-444C-8F93-5CC28E0332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814" y="562982"/>
            <a:ext cx="1280527" cy="12805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CCD1EB29-526D-4109-8F90-63E9B3A4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41" y="2922985"/>
            <a:ext cx="1964888" cy="1964888"/>
          </a:xfrm>
          <a:prstGeom prst="rect">
            <a:avLst/>
          </a:prstGeom>
        </p:spPr>
      </p:pic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37C73ED-75DD-43CB-9BEE-93FEC0F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6682" y="1706918"/>
            <a:ext cx="2632967" cy="26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F7CEB14-2147-45D3-BF16-FA661CD442A5}"/>
              </a:ext>
            </a:extLst>
          </p:cNvPr>
          <p:cNvSpPr/>
          <p:nvPr/>
        </p:nvSpPr>
        <p:spPr>
          <a:xfrm rot="16200000">
            <a:off x="5061375" y="4327961"/>
            <a:ext cx="688321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1168E37-9A0B-4A5C-9D4B-CBCEE5F1A3EA}"/>
              </a:ext>
            </a:extLst>
          </p:cNvPr>
          <p:cNvSpPr/>
          <p:nvPr/>
        </p:nvSpPr>
        <p:spPr>
          <a:xfrm rot="9137440">
            <a:off x="2728441" y="3884282"/>
            <a:ext cx="153811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FEF82F-77AF-45EF-AD77-EF8167641046}"/>
              </a:ext>
            </a:extLst>
          </p:cNvPr>
          <p:cNvSpPr/>
          <p:nvPr/>
        </p:nvSpPr>
        <p:spPr>
          <a:xfrm rot="1860107">
            <a:off x="3390257" y="2144112"/>
            <a:ext cx="1049743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F0A78F-E9C7-4DAA-84A1-C85DE6D7D13C}"/>
              </a:ext>
            </a:extLst>
          </p:cNvPr>
          <p:cNvSpPr txBox="1"/>
          <p:nvPr/>
        </p:nvSpPr>
        <p:spPr>
          <a:xfrm>
            <a:off x="5403361" y="4316072"/>
            <a:ext cx="1013993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Search</a:t>
            </a:r>
          </a:p>
        </p:txBody>
      </p:sp>
      <p:pic>
        <p:nvPicPr>
          <p:cNvPr id="32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EF43591-3E26-45C2-8CA0-8EC203300DD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00" y="1558381"/>
            <a:ext cx="544552" cy="5445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1F7F50-AF59-4261-8997-98666B792A96}"/>
              </a:ext>
            </a:extLst>
          </p:cNvPr>
          <p:cNvSpPr txBox="1"/>
          <p:nvPr/>
        </p:nvSpPr>
        <p:spPr>
          <a:xfrm>
            <a:off x="3171252" y="2233744"/>
            <a:ext cx="95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Upload</a:t>
            </a:r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7B6B6E27-60BA-4F8F-942B-1D89F25ACD7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18" y="3385162"/>
            <a:ext cx="496204" cy="49620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2362CBB-F17B-40F5-9A6A-F4E9969027F2}"/>
              </a:ext>
            </a:extLst>
          </p:cNvPr>
          <p:cNvSpPr txBox="1"/>
          <p:nvPr/>
        </p:nvSpPr>
        <p:spPr>
          <a:xfrm>
            <a:off x="3010509" y="4142989"/>
            <a:ext cx="12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Download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CF7F992-4305-4D15-943A-53B72D642CB9}"/>
              </a:ext>
            </a:extLst>
          </p:cNvPr>
          <p:cNvSpPr/>
          <p:nvPr/>
        </p:nvSpPr>
        <p:spPr>
          <a:xfrm rot="9272647">
            <a:off x="6210067" y="1922632"/>
            <a:ext cx="1321805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Picture 44" descr="A picture containing shape&#10;&#10;Description automatically generated">
            <a:extLst>
              <a:ext uri="{FF2B5EF4-FFF2-40B4-BE49-F238E27FC236}">
                <a16:creationId xmlns:a16="http://schemas.microsoft.com/office/drawing/2014/main" id="{DFD3AB58-BDF5-4499-B1C9-09E9901272B1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95" y="1476347"/>
            <a:ext cx="540574" cy="54057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5625BC3-1089-4446-AC53-1F9F12803985}"/>
              </a:ext>
            </a:extLst>
          </p:cNvPr>
          <p:cNvSpPr txBox="1"/>
          <p:nvPr/>
        </p:nvSpPr>
        <p:spPr>
          <a:xfrm>
            <a:off x="6760008" y="2002259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View</a:t>
            </a: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913AB04E-3BAF-4709-A80F-B9A5F429D51A}"/>
              </a:ext>
            </a:extLst>
          </p:cNvPr>
          <p:cNvSpPr/>
          <p:nvPr/>
        </p:nvSpPr>
        <p:spPr>
          <a:xfrm rot="890123">
            <a:off x="6258868" y="3742962"/>
            <a:ext cx="2541894" cy="239876"/>
          </a:xfrm>
          <a:prstGeom prst="left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4920D7E1-08A4-4610-8464-6BA16733E7D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19" y="3267626"/>
            <a:ext cx="442220" cy="44222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BB7903A-095B-4093-9ECD-3E0F15D42832}"/>
              </a:ext>
            </a:extLst>
          </p:cNvPr>
          <p:cNvSpPr txBox="1"/>
          <p:nvPr/>
        </p:nvSpPr>
        <p:spPr>
          <a:xfrm>
            <a:off x="7363181" y="3910103"/>
            <a:ext cx="734211" cy="38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7F2BA-705E-411C-BBDF-A62146016223}"/>
              </a:ext>
            </a:extLst>
          </p:cNvPr>
          <p:cNvSpPr txBox="1"/>
          <p:nvPr/>
        </p:nvSpPr>
        <p:spPr>
          <a:xfrm>
            <a:off x="5104529" y="6003706"/>
            <a:ext cx="661177" cy="37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6D7173"/>
                </a:solidFill>
              </a:rPr>
              <a:t>Max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F655B5C8-D93A-4123-A85E-4EAD7959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4EECBCD-8D18-4A50-B699-7A1EA417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39" y="4244223"/>
            <a:ext cx="403042" cy="4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97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98481"/>
              </p:ext>
            </p:extLst>
          </p:nvPr>
        </p:nvGraphicFramePr>
        <p:xfrm>
          <a:off x="1619828" y="1374242"/>
          <a:ext cx="9858375" cy="43640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1531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936844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401469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"/>
                        </a:rPr>
                        <a:t>Verbindlich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614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Dateiupload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"/>
                        </a:rPr>
                        <a:t>Suchergebnisse in Pages unterteilen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731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Dateidownload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"/>
                        </a:rPr>
                        <a:t>Sprache auf Deutsch und Englisch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70048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"/>
                        </a:rPr>
                        <a:t>Löschen von Dateien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"/>
                        </a:rPr>
                        <a:t>Suchen von Dateien nach komplexeren 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94863"/>
                  </a:ext>
                </a:extLst>
              </a:tr>
              <a:tr h="69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"/>
                        </a:rPr>
                        <a:t>Suchen von Dateien nach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"/>
                        </a:rPr>
                        <a:t>Syntax</a:t>
                      </a:r>
                      <a:r>
                        <a:rPr lang="de-DE" baseline="0" dirty="0">
                          <a:latin typeface="Roboto"/>
                        </a:rPr>
                        <a:t> </a:t>
                      </a:r>
                      <a:r>
                        <a:rPr lang="de-DE" baseline="0" dirty="0" err="1">
                          <a:latin typeface="Roboto"/>
                        </a:rPr>
                        <a:t>Highlighting</a:t>
                      </a:r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637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"/>
                        </a:rPr>
                        <a:t>Editieren von Dateien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"/>
                        </a:rPr>
                        <a:t>Erstellen</a:t>
                      </a:r>
                      <a:r>
                        <a:rPr lang="de-DE" baseline="0" dirty="0">
                          <a:latin typeface="Roboto"/>
                        </a:rPr>
                        <a:t> von Dateien im Webbrowser</a:t>
                      </a:r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  <a:tr h="588066"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Roboto"/>
                        </a:rPr>
                        <a:t>Deployment</a:t>
                      </a:r>
                      <a:r>
                        <a:rPr lang="de-DE" dirty="0">
                          <a:latin typeface="Roboto"/>
                        </a:rPr>
                        <a:t> mit Login-Funktion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685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7607299-4D7D-4C66-B1CF-4D2B3EA7DBB4}"/>
              </a:ext>
            </a:extLst>
          </p:cNvPr>
          <p:cNvSpPr txBox="1"/>
          <p:nvPr/>
        </p:nvSpPr>
        <p:spPr>
          <a:xfrm>
            <a:off x="4191556" y="590754"/>
            <a:ext cx="386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D7173"/>
                </a:solidFill>
                <a:latin typeface="Roboto"/>
              </a:rPr>
              <a:t>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08D8242A-6C87-4B86-AB30-828DD34E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1251B5A-81D7-4955-9A1E-932E6F00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3497A-1DBE-473B-A35C-860BBC8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5" y="3952553"/>
            <a:ext cx="386784" cy="38678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5" y="3256312"/>
            <a:ext cx="386784" cy="441781"/>
          </a:xfrm>
          <a:prstGeom prst="rect">
            <a:avLst/>
          </a:prstGeom>
        </p:spPr>
      </p:pic>
      <p:pic>
        <p:nvPicPr>
          <p:cNvPr id="1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7B6B6E27-60BA-4F8F-942B-1D89F25ACD7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03" y="2522160"/>
            <a:ext cx="413034" cy="413034"/>
          </a:xfrm>
          <a:prstGeom prst="rect">
            <a:avLst/>
          </a:prstGeom>
        </p:spPr>
      </p:pic>
      <p:pic>
        <p:nvPicPr>
          <p:cNvPr id="17" name="Picture 31" descr="A picture containing shape&#10;&#10;Description automatically generated">
            <a:extLst>
              <a:ext uri="{FF2B5EF4-FFF2-40B4-BE49-F238E27FC236}">
                <a16:creationId xmlns:a16="http://schemas.microsoft.com/office/drawing/2014/main" id="{9EF43591-3E26-45C2-8CA0-8EC203300DD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203" y="1863924"/>
            <a:ext cx="423409" cy="423409"/>
          </a:xfrm>
          <a:prstGeom prst="rect">
            <a:avLst/>
          </a:prstGeom>
        </p:spPr>
      </p:pic>
      <p:pic>
        <p:nvPicPr>
          <p:cNvPr id="18" name="Picture 49" descr="A picture containing shape&#10;&#10;Description automatically generated">
            <a:extLst>
              <a:ext uri="{FF2B5EF4-FFF2-40B4-BE49-F238E27FC236}">
                <a16:creationId xmlns:a16="http://schemas.microsoft.com/office/drawing/2014/main" id="{4920D7E1-08A4-4610-8464-6BA16733E7D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22" y="4598019"/>
            <a:ext cx="387789" cy="3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29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Anforderungen</a:t>
            </a:r>
            <a:endParaRPr lang="de-DE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CDA597-8484-406D-B850-8F15699FE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772459"/>
              </p:ext>
            </p:extLst>
          </p:nvPr>
        </p:nvGraphicFramePr>
        <p:xfrm>
          <a:off x="1693934" y="980010"/>
          <a:ext cx="9129396" cy="513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98073">
                  <a:extLst>
                    <a:ext uri="{9D8B030D-6E8A-4147-A177-3AD203B41FA5}">
                      <a16:colId xmlns:a16="http://schemas.microsoft.com/office/drawing/2014/main" val="654961789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val="751484639"/>
                    </a:ext>
                  </a:extLst>
                </a:gridCol>
              </a:tblGrid>
              <a:tr h="420165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"/>
                        </a:rPr>
                        <a:t>Verbindlich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>
                          <a:latin typeface="Roboto"/>
                        </a:rPr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52853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effectLst/>
                        <a:latin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Implementierung als Web-App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i="0" dirty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effectLst/>
                        <a:latin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Konfiguration und Verbinden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der </a:t>
                      </a:r>
                      <a:r>
                        <a:rPr lang="de-DE" b="0" dirty="0" err="1">
                          <a:effectLst/>
                          <a:latin typeface="Roboto"/>
                        </a:rPr>
                        <a:t>MongoDB</a:t>
                      </a:r>
                      <a:r>
                        <a:rPr lang="de-DE" b="0" dirty="0">
                          <a:effectLst/>
                          <a:latin typeface="Roboto"/>
                        </a:rPr>
                        <a:t> Docker Instanz</a:t>
                      </a:r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20269"/>
                  </a:ext>
                </a:extLst>
              </a:tr>
              <a:tr h="888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effectLst/>
                        <a:latin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Frontend basierend auf Angular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27527"/>
                  </a:ext>
                </a:extLst>
              </a:tr>
              <a:tr h="8881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dirty="0">
                        <a:effectLst/>
                        <a:latin typeface="Roboto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>
                          <a:effectLst/>
                          <a:latin typeface="Roboto"/>
                        </a:rPr>
                        <a:t>Backend nutzt Express.js und Node.js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b="0" i="0" dirty="0">
                        <a:effectLst/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956261"/>
                  </a:ext>
                </a:extLst>
              </a:tr>
              <a:tr h="888131"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  <a:p>
                      <a:r>
                        <a:rPr lang="de-DE" dirty="0" err="1">
                          <a:latin typeface="Roboto"/>
                        </a:rPr>
                        <a:t>MongoDB</a:t>
                      </a:r>
                      <a:r>
                        <a:rPr lang="de-DE" dirty="0">
                          <a:latin typeface="Roboto"/>
                        </a:rPr>
                        <a:t> zur Datenhaltung </a:t>
                      </a:r>
                    </a:p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890475"/>
                  </a:ext>
                </a:extLst>
              </a:tr>
              <a:tr h="888131">
                <a:tc>
                  <a:txBody>
                    <a:bodyPr/>
                    <a:lstStyle/>
                    <a:p>
                      <a:endParaRPr lang="de-DE" b="0" dirty="0">
                        <a:effectLst/>
                        <a:latin typeface="Roboto"/>
                      </a:endParaRPr>
                    </a:p>
                    <a:p>
                      <a:r>
                        <a:rPr lang="de-DE" b="0" dirty="0">
                          <a:effectLst/>
                          <a:latin typeface="Roboto"/>
                        </a:rPr>
                        <a:t>Konverter zwischen AML und JSON </a:t>
                      </a:r>
                    </a:p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79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744796-B23E-4133-9F11-4CB328E8CC85}"/>
              </a:ext>
            </a:extLst>
          </p:cNvPr>
          <p:cNvSpPr txBox="1"/>
          <p:nvPr/>
        </p:nvSpPr>
        <p:spPr>
          <a:xfrm>
            <a:off x="3538792" y="518800"/>
            <a:ext cx="5439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6D7173"/>
                </a:solidFill>
                <a:latin typeface="Roboto"/>
              </a:rPr>
              <a:t>Nichtfunktionale Anforderungen</a:t>
            </a:r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4659F6D5-1896-47B8-B72B-4E044EB68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B1667C3-DC1D-4263-A843-0EE8292E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C8F71-46CE-48EC-903E-AB391007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89" y="2615763"/>
            <a:ext cx="612357" cy="65062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97" y="3486788"/>
            <a:ext cx="665251" cy="66525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41" y="4390881"/>
            <a:ext cx="686899" cy="686899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81" y="5344146"/>
            <a:ext cx="585772" cy="58577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86" y="1662685"/>
            <a:ext cx="681161" cy="62573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959" y="1652129"/>
            <a:ext cx="1297371" cy="7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ABF7B-639D-4043-B980-5AE86FFD09C5}"/>
              </a:ext>
            </a:extLst>
          </p:cNvPr>
          <p:cNvSpPr/>
          <p:nvPr/>
        </p:nvSpPr>
        <p:spPr>
          <a:xfrm>
            <a:off x="0" y="-3511"/>
            <a:ext cx="12192000" cy="522765"/>
          </a:xfrm>
          <a:prstGeom prst="rect">
            <a:avLst/>
          </a:prstGeom>
          <a:solidFill>
            <a:srgbClr val="EC7102"/>
          </a:solidFill>
          <a:ln>
            <a:solidFill>
              <a:srgbClr val="EC7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4B271-291D-4122-B1AB-74F1FBAA161E}"/>
              </a:ext>
            </a:extLst>
          </p:cNvPr>
          <p:cNvSpPr/>
          <p:nvPr/>
        </p:nvSpPr>
        <p:spPr>
          <a:xfrm>
            <a:off x="0" y="6340730"/>
            <a:ext cx="12247620" cy="517270"/>
          </a:xfrm>
          <a:prstGeom prst="rect">
            <a:avLst/>
          </a:prstGeom>
          <a:solidFill>
            <a:srgbClr val="6D71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AML NoSQL Database Manangement	</a:t>
            </a:r>
            <a:r>
              <a:rPr lang="de-DE">
                <a:solidFill>
                  <a:srgbClr val="F8F8F8"/>
                </a:solidFill>
              </a:rPr>
              <a:t>						Team 5 – TINF19C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AB94F5-EC09-4CDC-9C1D-01478F56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320E7-7A66-45F8-AD2C-1744CA4D7332}"/>
              </a:ext>
            </a:extLst>
          </p:cNvPr>
          <p:cNvSpPr txBox="1"/>
          <p:nvPr/>
        </p:nvSpPr>
        <p:spPr>
          <a:xfrm>
            <a:off x="184731" y="113466"/>
            <a:ext cx="4827783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F8F8F8"/>
                </a:solidFill>
                <a:effectLst/>
                <a:latin typeface="Roboto"/>
              </a:rPr>
              <a:t>Business Case</a:t>
            </a: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81163-2DF2-4553-8AAE-2E898074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558" y="1378151"/>
            <a:ext cx="5613318" cy="1221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0FF57-7C82-48C2-8B8C-1CC8DC3FF90E}"/>
              </a:ext>
            </a:extLst>
          </p:cNvPr>
          <p:cNvSpPr txBox="1"/>
          <p:nvPr/>
        </p:nvSpPr>
        <p:spPr>
          <a:xfrm>
            <a:off x="1815452" y="53113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Personalkosten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D551C-205A-4A06-8F98-70F073802AEF}"/>
              </a:ext>
            </a:extLst>
          </p:cNvPr>
          <p:cNvSpPr txBox="1"/>
          <p:nvPr/>
        </p:nvSpPr>
        <p:spPr>
          <a:xfrm>
            <a:off x="7854720" y="538391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Fixkosten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1297-6099-46B9-9466-9389CF016A63}"/>
              </a:ext>
            </a:extLst>
          </p:cNvPr>
          <p:cNvSpPr txBox="1"/>
          <p:nvPr/>
        </p:nvSpPr>
        <p:spPr>
          <a:xfrm>
            <a:off x="1578682" y="3649990"/>
            <a:ext cx="14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Gesamtkosten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7DDE27-5773-413C-8877-23BB631D1F74}"/>
              </a:ext>
            </a:extLst>
          </p:cNvPr>
          <p:cNvSpPr txBox="1"/>
          <p:nvPr/>
        </p:nvSpPr>
        <p:spPr>
          <a:xfrm>
            <a:off x="1715530" y="5200005"/>
            <a:ext cx="111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rgbClr val="6D7173"/>
                </a:solidFill>
                <a:latin typeface="Roboto"/>
              </a:rPr>
              <a:t>Angebot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1CE4F6E-360B-4B3C-B767-A298EDEEE380}"/>
              </a:ext>
            </a:extLst>
          </p:cNvPr>
          <p:cNvSpPr/>
          <p:nvPr/>
        </p:nvSpPr>
        <p:spPr>
          <a:xfrm rot="2770916">
            <a:off x="3584641" y="3030509"/>
            <a:ext cx="767139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9A709F-B1A2-42CB-9FC8-BF416871B98D}"/>
              </a:ext>
            </a:extLst>
          </p:cNvPr>
          <p:cNvSpPr/>
          <p:nvPr/>
        </p:nvSpPr>
        <p:spPr>
          <a:xfrm rot="8504540">
            <a:off x="6341173" y="2999767"/>
            <a:ext cx="100999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50838B0-2B6C-4064-9E1A-DD5CD07014A3}"/>
              </a:ext>
            </a:extLst>
          </p:cNvPr>
          <p:cNvSpPr/>
          <p:nvPr/>
        </p:nvSpPr>
        <p:spPr>
          <a:xfrm rot="5400000">
            <a:off x="5265439" y="4589526"/>
            <a:ext cx="619558" cy="188579"/>
          </a:xfrm>
          <a:prstGeom prst="rightArrow">
            <a:avLst/>
          </a:prstGeom>
          <a:solidFill>
            <a:srgbClr val="EC7102"/>
          </a:solidFill>
          <a:ln>
            <a:solidFill>
              <a:srgbClr val="EC7102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 descr="A picture containing wheel, food&#10;&#10;Description automatically generated">
            <a:extLst>
              <a:ext uri="{FF2B5EF4-FFF2-40B4-BE49-F238E27FC236}">
                <a16:creationId xmlns:a16="http://schemas.microsoft.com/office/drawing/2014/main" id="{FF69714F-7DFC-487A-9C54-9B7FA50C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53" y="5060305"/>
            <a:ext cx="1355990" cy="135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743BF350-1D04-42F4-992F-C63E1F0D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DC62F-09DC-47C9-A755-1D48308D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21.05.2021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00" y="985865"/>
            <a:ext cx="4402043" cy="17293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492" y="3447915"/>
            <a:ext cx="5949319" cy="8342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6492" y="5009487"/>
            <a:ext cx="5949319" cy="7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4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F856B91C860C4289CFB451A7F61849" ma:contentTypeVersion="4" ma:contentTypeDescription="Ein neues Dokument erstellen." ma:contentTypeScope="" ma:versionID="8a09f4b76cfbe509eeb579934a04cb6a">
  <xsd:schema xmlns:xsd="http://www.w3.org/2001/XMLSchema" xmlns:xs="http://www.w3.org/2001/XMLSchema" xmlns:p="http://schemas.microsoft.com/office/2006/metadata/properties" xmlns:ns3="ade21427-f45c-4f57-a1b4-55991ceec3f2" targetNamespace="http://schemas.microsoft.com/office/2006/metadata/properties" ma:root="true" ma:fieldsID="0be79cfa311db32b225168858170a1ae" ns3:_="">
    <xsd:import namespace="ade21427-f45c-4f57-a1b4-55991ceec3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21427-f45c-4f57-a1b4-55991ceec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67FD8C-8E17-461C-926F-7003BB851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29A5A3-3BD3-4F43-BF73-C6AB3E16EFE5}">
  <ds:schemaRefs>
    <ds:schemaRef ds:uri="http://purl.org/dc/dcmitype/"/>
    <ds:schemaRef ds:uri="ade21427-f45c-4f57-a1b4-55991ceec3f2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4AA1E31-2EAD-4BEB-9996-77BB014F2D55}">
  <ds:schemaRefs>
    <ds:schemaRef ds:uri="ade21427-f45c-4f57-a1b4-55991ceec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Office PowerPoint</Application>
  <PresentationFormat>Breitbild</PresentationFormat>
  <Paragraphs>220</Paragraphs>
  <Slides>20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Timter Johannes (inf19220)</dc:creator>
  <cp:lastModifiedBy>Namid Marxen</cp:lastModifiedBy>
  <cp:revision>41</cp:revision>
  <dcterms:created xsi:type="dcterms:W3CDTF">2020-11-09T19:20:56Z</dcterms:created>
  <dcterms:modified xsi:type="dcterms:W3CDTF">2021-05-20T20:57:28Z</dcterms:modified>
</cp:coreProperties>
</file>