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6" r:id="rId4"/>
  </p:sldMasterIdLst>
  <p:notesMasterIdLst>
    <p:notesMasterId r:id="rId23"/>
  </p:notesMasterIdLst>
  <p:sldIdLst>
    <p:sldId id="257" r:id="rId5"/>
    <p:sldId id="258" r:id="rId6"/>
    <p:sldId id="260" r:id="rId7"/>
    <p:sldId id="259" r:id="rId8"/>
    <p:sldId id="261" r:id="rId9"/>
    <p:sldId id="262" r:id="rId10"/>
    <p:sldId id="264" r:id="rId11"/>
    <p:sldId id="263" r:id="rId12"/>
    <p:sldId id="265" r:id="rId13"/>
    <p:sldId id="268" r:id="rId14"/>
    <p:sldId id="266" r:id="rId15"/>
    <p:sldId id="272" r:id="rId16"/>
    <p:sldId id="269" r:id="rId17"/>
    <p:sldId id="270" r:id="rId18"/>
    <p:sldId id="278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ter Johannes (inf19220)" initials="TJ(" lastIdx="2" clrIdx="0">
    <p:extLst>
      <p:ext uri="{19B8F6BF-5375-455C-9EA6-DF929625EA0E}">
        <p15:presenceInfo xmlns:p15="http://schemas.microsoft.com/office/powerpoint/2012/main" userId="Timter Johannes (inf19220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7173"/>
    <a:srgbClr val="ECFAF4"/>
    <a:srgbClr val="EE7000"/>
    <a:srgbClr val="49CC90"/>
    <a:srgbClr val="EC7102"/>
    <a:srgbClr val="FEBD82"/>
    <a:srgbClr val="F8F8F8"/>
    <a:srgbClr val="CCEBF2"/>
    <a:srgbClr val="6D7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CBFB3-F399-07A1-A605-996AA9FF2333}" v="27" dt="2020-11-12T00:43:34.631"/>
    <p1510:client id="{99EDC682-3FD9-4F92-A0B1-BCE07BD2F21C}" v="3644" dt="2020-11-12T16:37:56.100"/>
    <p1510:client id="{9BAC928C-8BCB-8FA2-6CF0-67439F391172}" v="69" dt="2020-11-11T23:42:49.746"/>
    <p1510:client id="{9F17669A-DA87-6987-E455-49E1CDB6643B}" v="39" dt="2020-11-11T23:46:32.550"/>
    <p1510:client id="{C6E4B8D0-90A6-EB9C-445D-28447823E3FC}" v="68" dt="2020-11-12T15:23:49.225"/>
    <p1510:client id="{D79941B6-54DA-E262-2433-F85290824359}" v="4" dt="2020-11-12T15:20:44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2710-52B9-41BE-B311-2EEDD77B1C5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875C-3963-4B6B-95C5-706D1F0461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9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AML Database kann von allen Internetfähigen Endgeräten genutzt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23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3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Unsere REST API ist in einer SwaggerUI dokumentiert und kann von anderen Entwicklern direkt angesprochen und implementiert werden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6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Unsere REST API ist in einer SwaggerUI dokumentiert und kann von anderen Entwicklern direkt angesprochen und implementiert werden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8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5024-1627-4AC3-B8BC-419C1A87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FB5C5-ED8A-4F07-9696-9B45EC5E7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FC05-3A04-4E9B-A6FB-3D607DB5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D4FD-5FAE-40E4-AC0A-45F9CDC7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B781-3FE4-4E1A-A6E2-57CE2EC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3750-88EC-4509-9FB7-B65A028F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F25E-7E3F-447B-8802-C36E8524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2D8C-8A3C-4F88-B8D2-55F0AE00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FE10-A54C-41D4-AB34-DE78DF95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5AD5-B6BE-433D-81DA-456B0DD2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9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209A6-FEF0-484D-960D-8E3260B3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72F51-304C-49A6-80A0-81985051D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E841-9EDE-415E-9EA7-A75D434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A1A8-61E3-4F78-B138-344E13D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4D36-7590-40BD-9C46-4797667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01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E9B9-CFC1-452F-8379-406C6887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72B4-D12C-4E07-BA82-9B812BAD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F133-EFF4-4A09-81C8-81450C6F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C5A3-EABC-4FF4-A580-CC01D9F1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0B84-3160-497B-8B70-253CBEAF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0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A9E5-A9EB-4915-A19D-0F2B863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A1032-AFD2-437F-8042-776BEA33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1EB9A-16EC-4D86-9537-C4BD423B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899A-DA08-4A07-B58C-47D68839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E81-9DA6-419E-9378-802A1292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24C5-4DC2-44B4-BE55-EE50ED67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3261-9AEF-42D5-B1A6-0AD24BBD0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66A1E-1180-4FFD-BC8F-0E46A1EE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1E16-7042-4C77-AFC0-90A3AD64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361D6-DF37-48B5-BCDE-14EBB353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6E76-9A0C-4463-8120-033F3177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4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D898-E4A8-4EC0-8266-4513BD35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C0DA-AE1C-4773-8456-2740F93CF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17412-8424-4383-8618-936C1BC7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1A389-2E22-438C-BF59-E77DE0CA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EF260-F72A-47CD-B0B5-624F915FB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1C17C-2276-4480-B9CB-EFF882DF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33F03-317B-4818-A8E0-F53509D3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C20A-3098-418F-A02E-E2D3891E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93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292-FDAB-4897-AFCF-AB49B466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AC132-680B-4A6A-81EE-D706822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B605B-B7D6-445F-8BFA-EEEF5F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FC94A-DFD1-4304-9DC1-F3AB2634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DC6DB-C5D2-4EEA-B884-EECDC3F6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63300-BD9E-4763-819D-8212656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796E9-26BE-4ED1-B475-CB903D1C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B914-1F88-4EDD-8340-22342CF8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9E96-4C36-479A-B3A6-BABFF727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27EC-785F-4FEA-B832-D05833B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27C6-59A3-4C7B-A123-5A8C6E6F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D8622-8D45-4214-86DE-1C59B7A9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15480-67F6-4A99-BEE9-38DF8DB1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19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7F90-315B-4375-9920-393602D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47253-A16D-467C-A390-E8324F05E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EE97-8DD9-486D-AFE3-9B51E10B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355F-5F13-41D4-B005-27F98471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6E6B-9353-45EC-AA94-A590C9D7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31FA-05E7-462D-A3DC-37A5F1B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2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03D73-9C1E-470A-BAF5-39BA675D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81B9-0526-4C04-B8F7-95741B86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1716-38B6-4519-9ACE-133B981B8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7973-A55D-428A-BA2D-9D57197E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9404-F277-4196-83BA-4A874BCC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jpe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94E44347-C5CC-4D15-AA86-B06B0044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907" y="2355135"/>
            <a:ext cx="6932087" cy="2704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de-DE" altLang="de-DE" sz="6000" b="0" i="0" u="none" strike="noStrike" cap="none" normalizeH="0" baseline="0">
                <a:ln>
                  <a:noFill/>
                </a:ln>
                <a:solidFill>
                  <a:srgbClr val="6D7174"/>
                </a:solidFill>
                <a:effectLst/>
                <a:latin typeface="Roboto"/>
              </a:rPr>
              <a:t>AML NoSQL </a:t>
            </a:r>
          </a:p>
          <a:p>
            <a:pPr marL="0" indent="0">
              <a:buNone/>
            </a:pPr>
            <a:r>
              <a:rPr kumimoji="0" lang="de-DE" altLang="de-DE" sz="6000" b="0" i="0" u="none" strike="noStrike" cap="none" normalizeH="0" baseline="0">
                <a:ln>
                  <a:noFill/>
                </a:ln>
                <a:solidFill>
                  <a:srgbClr val="6D7174"/>
                </a:solidFill>
                <a:effectLst/>
                <a:latin typeface="Roboto"/>
              </a:rPr>
              <a:t>Database Manangement</a:t>
            </a:r>
            <a:endParaRPr lang="en-US" sz="6000">
              <a:solidFill>
                <a:srgbClr val="6D7174"/>
              </a:solidFill>
            </a:endParaRP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10" y="1438951"/>
            <a:ext cx="3980097" cy="39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E7F319-7A57-4E44-A8B4-6FB268ADF5C4}"/>
              </a:ext>
            </a:extLst>
          </p:cNvPr>
          <p:cNvSpPr/>
          <p:nvPr/>
        </p:nvSpPr>
        <p:spPr>
          <a:xfrm>
            <a:off x="0" y="0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6B0CF-8A05-422C-B8B5-33358A29B40B}"/>
              </a:ext>
            </a:extLst>
          </p:cNvPr>
          <p:cNvSpPr txBox="1"/>
          <p:nvPr/>
        </p:nvSpPr>
        <p:spPr>
          <a:xfrm>
            <a:off x="308137" y="76716"/>
            <a:ext cx="1163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13.11.2020									      Team 5 – TINF19C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487568"/>
            <a:ext cx="12247620" cy="370432"/>
          </a:xfrm>
          <a:prstGeom prst="rect">
            <a:avLst/>
          </a:prstGeom>
          <a:solidFill>
            <a:srgbClr val="6D71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45AE00AC-498A-4F82-B025-27BC37148A55}"/>
              </a:ext>
            </a:extLst>
          </p:cNvPr>
          <p:cNvSpPr/>
          <p:nvPr/>
        </p:nvSpPr>
        <p:spPr>
          <a:xfrm>
            <a:off x="1946143" y="4386328"/>
            <a:ext cx="1852478" cy="16751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Tools</a:t>
            </a:r>
            <a:endParaRPr lang="de-DE"/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33B9C147-D706-4C1B-B4B2-41EE2655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9594" y="2408366"/>
            <a:ext cx="1740783" cy="17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5BCAE8-F42C-49CA-A166-689AD41D7CFF}"/>
              </a:ext>
            </a:extLst>
          </p:cNvPr>
          <p:cNvSpPr/>
          <p:nvPr/>
        </p:nvSpPr>
        <p:spPr>
          <a:xfrm>
            <a:off x="6648898" y="1107234"/>
            <a:ext cx="1714990" cy="1645158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4A902DCB-A71D-4C02-A5EE-B3F78B8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04" y="806317"/>
            <a:ext cx="829449" cy="7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9AC955-5156-49DD-A27A-04DAC3DAA2B9}"/>
              </a:ext>
            </a:extLst>
          </p:cNvPr>
          <p:cNvSpPr txBox="1"/>
          <p:nvPr/>
        </p:nvSpPr>
        <p:spPr>
          <a:xfrm>
            <a:off x="9093810" y="813834"/>
            <a:ext cx="22309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Filesharing und zur VersionControl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6CB11AC-4797-4BB4-9B02-3BDAB075FF39}"/>
              </a:ext>
            </a:extLst>
          </p:cNvPr>
          <p:cNvSpPr/>
          <p:nvPr/>
        </p:nvSpPr>
        <p:spPr>
          <a:xfrm flipV="1">
            <a:off x="6553200" y="3863632"/>
            <a:ext cx="1561871" cy="795454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ED84B-8A6B-4D7B-B5C7-1B7DC881E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421" y="1932225"/>
            <a:ext cx="2289110" cy="99639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D48D13-9BA3-4D9E-AD58-02BDF96709F4}"/>
              </a:ext>
            </a:extLst>
          </p:cNvPr>
          <p:cNvSpPr/>
          <p:nvPr/>
        </p:nvSpPr>
        <p:spPr>
          <a:xfrm flipH="1">
            <a:off x="8801878" y="1608767"/>
            <a:ext cx="463968" cy="375544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4B0ACE-6F3A-4431-95B3-76EF24CBA854}"/>
              </a:ext>
            </a:extLst>
          </p:cNvPr>
          <p:cNvSpPr txBox="1"/>
          <p:nvPr/>
        </p:nvSpPr>
        <p:spPr>
          <a:xfrm>
            <a:off x="10208960" y="2044505"/>
            <a:ext cx="2038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Project Board: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Planung + Milestones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Zuteilung von Arbeitspaketen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Fortschrittsüberwachung</a:t>
            </a:r>
          </a:p>
        </p:txBody>
      </p:sp>
      <p:pic>
        <p:nvPicPr>
          <p:cNvPr id="1028" name="Picture 4" descr="Website, logo, discord icon - Free download on Iconfinder">
            <a:extLst>
              <a:ext uri="{FF2B5EF4-FFF2-40B4-BE49-F238E27FC236}">
                <a16:creationId xmlns:a16="http://schemas.microsoft.com/office/drawing/2014/main" id="{620C1073-8846-4408-9D13-64D9C39C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49" y="4430453"/>
            <a:ext cx="841310" cy="8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BAA8D0F-95B7-46FE-B000-C8E7B9BE091D}"/>
              </a:ext>
            </a:extLst>
          </p:cNvPr>
          <p:cNvSpPr/>
          <p:nvPr/>
        </p:nvSpPr>
        <p:spPr>
          <a:xfrm flipV="1">
            <a:off x="7080104" y="4337612"/>
            <a:ext cx="193658" cy="795455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TimeTree: Gemeinsamer Kalender ➡ App Store Review ✅ ASO | Revenue &amp;  Downloads | AppFollow">
            <a:extLst>
              <a:ext uri="{FF2B5EF4-FFF2-40B4-BE49-F238E27FC236}">
                <a16:creationId xmlns:a16="http://schemas.microsoft.com/office/drawing/2014/main" id="{817281A7-5BD3-4346-AE4E-CB9AA0CF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03" y="5172352"/>
            <a:ext cx="869397" cy="8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E08EBE-793E-4F62-B2F1-7FD8E6F2BBE4}"/>
              </a:ext>
            </a:extLst>
          </p:cNvPr>
          <p:cNvSpPr txBox="1"/>
          <p:nvPr/>
        </p:nvSpPr>
        <p:spPr>
          <a:xfrm>
            <a:off x="8919059" y="4756116"/>
            <a:ext cx="1230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Kommunikation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C61C8E-5FA3-41CC-947C-694A8ED5D57C}"/>
              </a:ext>
            </a:extLst>
          </p:cNvPr>
          <p:cNvSpPr txBox="1"/>
          <p:nvPr/>
        </p:nvSpPr>
        <p:spPr>
          <a:xfrm>
            <a:off x="7822759" y="5510048"/>
            <a:ext cx="6756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Termine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572F8B-E334-4DC0-940A-908D6B8A2B1C}"/>
              </a:ext>
            </a:extLst>
          </p:cNvPr>
          <p:cNvSpPr/>
          <p:nvPr/>
        </p:nvSpPr>
        <p:spPr>
          <a:xfrm flipH="1" flipV="1">
            <a:off x="3798619" y="3782910"/>
            <a:ext cx="1385471" cy="1446580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Visual Studio Code - Wikipedia">
            <a:extLst>
              <a:ext uri="{FF2B5EF4-FFF2-40B4-BE49-F238E27FC236}">
                <a16:creationId xmlns:a16="http://schemas.microsoft.com/office/drawing/2014/main" id="{902ADE3C-895A-4A8B-B6D4-32A9C888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75" y="5158192"/>
            <a:ext cx="687306" cy="68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Storm – Wikipedia">
            <a:extLst>
              <a:ext uri="{FF2B5EF4-FFF2-40B4-BE49-F238E27FC236}">
                <a16:creationId xmlns:a16="http://schemas.microsoft.com/office/drawing/2014/main" id="{27733E31-D739-4E56-BAEC-316FDB72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72" y="4517064"/>
            <a:ext cx="797762" cy="7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B171BB-7F8A-40F3-B7F9-2F03E189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" y="4806607"/>
            <a:ext cx="506995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11FE60-9B0F-42D7-9A1A-88E4A3E1AD3E}"/>
              </a:ext>
            </a:extLst>
          </p:cNvPr>
          <p:cNvSpPr/>
          <p:nvPr/>
        </p:nvSpPr>
        <p:spPr>
          <a:xfrm flipH="1">
            <a:off x="1495049" y="5176621"/>
            <a:ext cx="464919" cy="195541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618249-80AC-482F-866D-CFD820E6912E}"/>
              </a:ext>
            </a:extLst>
          </p:cNvPr>
          <p:cNvSpPr txBox="1"/>
          <p:nvPr/>
        </p:nvSpPr>
        <p:spPr>
          <a:xfrm>
            <a:off x="64751" y="4851108"/>
            <a:ext cx="1114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Prettier</a:t>
            </a:r>
          </a:p>
          <a:p>
            <a:r>
              <a:rPr lang="de-DE" sz="1000">
                <a:latin typeface="Roboto"/>
              </a:rPr>
              <a:t>Codeformatter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9DD576-611E-49E9-99FA-56A81AF2F717}"/>
              </a:ext>
            </a:extLst>
          </p:cNvPr>
          <p:cNvSpPr/>
          <p:nvPr/>
        </p:nvSpPr>
        <p:spPr>
          <a:xfrm rot="10387319" flipH="1" flipV="1">
            <a:off x="1402035" y="5567879"/>
            <a:ext cx="618149" cy="216217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8" name="Picture 14" descr="6 useful features in Angular CLI - LogRocket Blog">
            <a:extLst>
              <a:ext uri="{FF2B5EF4-FFF2-40B4-BE49-F238E27FC236}">
                <a16:creationId xmlns:a16="http://schemas.microsoft.com/office/drawing/2014/main" id="{CC3F6A08-3F3B-4783-92E6-87ECFFB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4" y="5469707"/>
            <a:ext cx="1206682" cy="68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SP.NET Core Swagger UI Authorization using IdentityServer4 - Scott Brady">
            <a:extLst>
              <a:ext uri="{FF2B5EF4-FFF2-40B4-BE49-F238E27FC236}">
                <a16:creationId xmlns:a16="http://schemas.microsoft.com/office/drawing/2014/main" id="{77CFDC99-D1B1-4527-ACC4-6281FC05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88" y="5396763"/>
            <a:ext cx="1599476" cy="4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57B045-3AA4-4F22-878F-FEBDB227E789}"/>
              </a:ext>
            </a:extLst>
          </p:cNvPr>
          <p:cNvSpPr/>
          <p:nvPr/>
        </p:nvSpPr>
        <p:spPr>
          <a:xfrm>
            <a:off x="4602609" y="4658408"/>
            <a:ext cx="232528" cy="743030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5344334"/>
              <a:gd name="connsiteY0" fmla="*/ 1592784 h 1592784"/>
              <a:gd name="connsiteX1" fmla="*/ 5250930 w 5344334"/>
              <a:gd name="connsiteY1" fmla="*/ 1040350 h 1592784"/>
              <a:gd name="connsiteX2" fmla="*/ 3551854 w 5344334"/>
              <a:gd name="connsiteY2" fmla="*/ 360 h 1592784"/>
              <a:gd name="connsiteX0" fmla="*/ 0 w 5305075"/>
              <a:gd name="connsiteY0" fmla="*/ 1963687 h 1963687"/>
              <a:gd name="connsiteX1" fmla="*/ 5250930 w 5305075"/>
              <a:gd name="connsiteY1" fmla="*/ 1411253 h 1963687"/>
              <a:gd name="connsiteX2" fmla="*/ 1512410 w 5305075"/>
              <a:gd name="connsiteY2" fmla="*/ 246 h 1963687"/>
              <a:gd name="connsiteX0" fmla="*/ 0 w 3375371"/>
              <a:gd name="connsiteY0" fmla="*/ 1963712 h 1963712"/>
              <a:gd name="connsiteX1" fmla="*/ 3284329 w 3375371"/>
              <a:gd name="connsiteY1" fmla="*/ 1303063 h 1963712"/>
              <a:gd name="connsiteX2" fmla="*/ 1512410 w 3375371"/>
              <a:gd name="connsiteY2" fmla="*/ 271 h 196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5371" h="1963712">
                <a:moveTo>
                  <a:pt x="0" y="1963712"/>
                </a:moveTo>
                <a:cubicBezTo>
                  <a:pt x="926322" y="1617443"/>
                  <a:pt x="2692353" y="1568467"/>
                  <a:pt x="3284329" y="1303063"/>
                </a:cubicBezTo>
                <a:cubicBezTo>
                  <a:pt x="3876305" y="1037659"/>
                  <a:pt x="1382818" y="-19427"/>
                  <a:pt x="1512410" y="27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E03695A-8DC2-4018-B832-13A6B42E083F}"/>
              </a:ext>
            </a:extLst>
          </p:cNvPr>
          <p:cNvSpPr/>
          <p:nvPr/>
        </p:nvSpPr>
        <p:spPr>
          <a:xfrm flipH="1">
            <a:off x="2137151" y="1118177"/>
            <a:ext cx="3088039" cy="1538923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4" name="Picture 20" descr="draw.io">
            <a:extLst>
              <a:ext uri="{FF2B5EF4-FFF2-40B4-BE49-F238E27FC236}">
                <a16:creationId xmlns:a16="http://schemas.microsoft.com/office/drawing/2014/main" id="{C39245D5-8792-46A3-979F-0193844C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5" y="673627"/>
            <a:ext cx="1689287" cy="4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dobe Photoshop – Wikipedia">
            <a:extLst>
              <a:ext uri="{FF2B5EF4-FFF2-40B4-BE49-F238E27FC236}">
                <a16:creationId xmlns:a16="http://schemas.microsoft.com/office/drawing/2014/main" id="{B6EF212E-C9A1-4E22-BDF5-C17F298F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49" y="1573797"/>
            <a:ext cx="716601" cy="69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2BC3E32-B82E-4F40-A994-EA557839122D}"/>
              </a:ext>
            </a:extLst>
          </p:cNvPr>
          <p:cNvSpPr/>
          <p:nvPr/>
        </p:nvSpPr>
        <p:spPr>
          <a:xfrm flipH="1" flipV="1">
            <a:off x="2269349" y="1700079"/>
            <a:ext cx="1792633" cy="231858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5BC52D-DD78-423D-BF58-F1ADFE1186AC}"/>
              </a:ext>
            </a:extLst>
          </p:cNvPr>
          <p:cNvSpPr/>
          <p:nvPr/>
        </p:nvSpPr>
        <p:spPr>
          <a:xfrm>
            <a:off x="4350084" y="1476256"/>
            <a:ext cx="134510" cy="333995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B8E02E04-82CB-4370-87A0-BC2F7A37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57" y="743952"/>
            <a:ext cx="744140" cy="6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ootstrap Studio v4.5.6 + Patch - DraggaNaught">
            <a:extLst>
              <a:ext uri="{FF2B5EF4-FFF2-40B4-BE49-F238E27FC236}">
                <a16:creationId xmlns:a16="http://schemas.microsoft.com/office/drawing/2014/main" id="{DB3D8D83-E3AC-4390-B68A-EFDA395A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214" y="3557881"/>
            <a:ext cx="603769" cy="6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02D12F-5A46-42F9-BBA5-1546B1E7E0F2}"/>
              </a:ext>
            </a:extLst>
          </p:cNvPr>
          <p:cNvSpPr/>
          <p:nvPr/>
        </p:nvSpPr>
        <p:spPr>
          <a:xfrm flipH="1">
            <a:off x="3939986" y="4161616"/>
            <a:ext cx="966286" cy="217549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00F203-8CF4-4C0E-AB61-A237FD9EB60F}"/>
              </a:ext>
            </a:extLst>
          </p:cNvPr>
          <p:cNvSpPr txBox="1"/>
          <p:nvPr/>
        </p:nvSpPr>
        <p:spPr>
          <a:xfrm>
            <a:off x="2686459" y="3644876"/>
            <a:ext cx="1230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UI Wireframe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D66179-A6C1-4E03-A67B-D6FA6BCC1413}"/>
              </a:ext>
            </a:extLst>
          </p:cNvPr>
          <p:cNvSpPr txBox="1"/>
          <p:nvPr/>
        </p:nvSpPr>
        <p:spPr>
          <a:xfrm>
            <a:off x="2137152" y="631046"/>
            <a:ext cx="1779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Klassendiagramm und UseCase Diagramme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38515B-4E12-43B0-A1FC-EC2E1E8DF515}"/>
              </a:ext>
            </a:extLst>
          </p:cNvPr>
          <p:cNvSpPr txBox="1"/>
          <p:nvPr/>
        </p:nvSpPr>
        <p:spPr>
          <a:xfrm>
            <a:off x="106842" y="1800010"/>
            <a:ext cx="14586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Architekturdiagramme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FB45AD-B977-4A4C-B4E4-4270B996B916}"/>
              </a:ext>
            </a:extLst>
          </p:cNvPr>
          <p:cNvSpPr txBox="1"/>
          <p:nvPr/>
        </p:nvSpPr>
        <p:spPr>
          <a:xfrm>
            <a:off x="4906272" y="756033"/>
            <a:ext cx="1742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Schriftliche Dokumentation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00CA3-4273-479D-8F1C-BA50F3054BA1}"/>
              </a:ext>
            </a:extLst>
          </p:cNvPr>
          <p:cNvSpPr txBox="1"/>
          <p:nvPr/>
        </p:nvSpPr>
        <p:spPr>
          <a:xfrm>
            <a:off x="3963824" y="5788144"/>
            <a:ext cx="1742626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000">
                <a:latin typeface="Roboto"/>
              </a:rPr>
              <a:t>REST API-Dokumentation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A5B4113A-F26C-4640-B321-8EB3ABA2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7" y="3802976"/>
            <a:ext cx="1571103" cy="4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BDCA3F66-B8B3-4FBD-9A66-B14DA1497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25191" y="4623131"/>
            <a:ext cx="743546" cy="818883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ABCCE42-4CFF-4ABC-9A99-9E29136DE84E}"/>
              </a:ext>
            </a:extLst>
          </p:cNvPr>
          <p:cNvSpPr/>
          <p:nvPr/>
        </p:nvSpPr>
        <p:spPr>
          <a:xfrm flipH="1">
            <a:off x="2523787" y="4078134"/>
            <a:ext cx="2168757" cy="584827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  <a:gd name="connsiteX0" fmla="*/ 0 w 3551854"/>
              <a:gd name="connsiteY0" fmla="*/ 1593240 h 1593240"/>
              <a:gd name="connsiteX1" fmla="*/ 2101407 w 3551854"/>
              <a:gd name="connsiteY1" fmla="*/ 586971 h 1593240"/>
              <a:gd name="connsiteX2" fmla="*/ 3551854 w 3551854"/>
              <a:gd name="connsiteY2" fmla="*/ 816 h 1593240"/>
              <a:gd name="connsiteX0" fmla="*/ 0 w 3626739"/>
              <a:gd name="connsiteY0" fmla="*/ 1556277 h 1556277"/>
              <a:gd name="connsiteX1" fmla="*/ 2101407 w 3626739"/>
              <a:gd name="connsiteY1" fmla="*/ 550008 h 1556277"/>
              <a:gd name="connsiteX2" fmla="*/ 3626739 w 3626739"/>
              <a:gd name="connsiteY2" fmla="*/ 913 h 1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6739" h="1556277">
                <a:moveTo>
                  <a:pt x="0" y="1556277"/>
                </a:moveTo>
                <a:cubicBezTo>
                  <a:pt x="926322" y="1210008"/>
                  <a:pt x="1509431" y="815412"/>
                  <a:pt x="2101407" y="550008"/>
                </a:cubicBezTo>
                <a:cubicBezTo>
                  <a:pt x="2693383" y="284604"/>
                  <a:pt x="3497147" y="-18785"/>
                  <a:pt x="3626739" y="913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BBF2748-F365-4611-81DD-9EFF71F72EAF}"/>
              </a:ext>
            </a:extLst>
          </p:cNvPr>
          <p:cNvSpPr/>
          <p:nvPr/>
        </p:nvSpPr>
        <p:spPr>
          <a:xfrm flipH="1">
            <a:off x="4955907" y="4107593"/>
            <a:ext cx="415473" cy="632321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19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Entwicklungsprozess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351F29-D720-4115-9E54-CA47C9B5C083}"/>
              </a:ext>
            </a:extLst>
          </p:cNvPr>
          <p:cNvSpPr/>
          <p:nvPr/>
        </p:nvSpPr>
        <p:spPr>
          <a:xfrm>
            <a:off x="689170" y="1879374"/>
            <a:ext cx="1557716" cy="465292"/>
          </a:xfrm>
          <a:prstGeom prst="roundRect">
            <a:avLst/>
          </a:prstGeom>
          <a:solidFill>
            <a:srgbClr val="EC71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bg1"/>
                </a:solidFill>
                <a:cs typeface="Calibri"/>
              </a:rPr>
              <a:t>Analyse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E91169-96FB-418E-BC1C-06B3BC9B21B8}"/>
              </a:ext>
            </a:extLst>
          </p:cNvPr>
          <p:cNvSpPr/>
          <p:nvPr/>
        </p:nvSpPr>
        <p:spPr>
          <a:xfrm>
            <a:off x="2981914" y="2344665"/>
            <a:ext cx="1557716" cy="465292"/>
          </a:xfrm>
          <a:prstGeom prst="roundRect">
            <a:avLst/>
          </a:prstGeom>
          <a:solidFill>
            <a:srgbClr val="EE7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Design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4E8EE8-4791-4184-B4A7-2A07AD15C882}"/>
              </a:ext>
            </a:extLst>
          </p:cNvPr>
          <p:cNvSpPr/>
          <p:nvPr/>
        </p:nvSpPr>
        <p:spPr>
          <a:xfrm>
            <a:off x="5281399" y="2809959"/>
            <a:ext cx="1557716" cy="465292"/>
          </a:xfrm>
          <a:prstGeom prst="roundRect">
            <a:avLst/>
          </a:prstGeom>
          <a:solidFill>
            <a:srgbClr val="EE7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bg1"/>
                </a:solidFill>
                <a:cs typeface="Calibri"/>
              </a:rPr>
              <a:t>Codierung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7B63AF-333D-4DE3-B49B-3EE9C34666A5}"/>
              </a:ext>
            </a:extLst>
          </p:cNvPr>
          <p:cNvSpPr/>
          <p:nvPr/>
        </p:nvSpPr>
        <p:spPr>
          <a:xfrm>
            <a:off x="7587629" y="3275249"/>
            <a:ext cx="1557716" cy="465292"/>
          </a:xfrm>
          <a:prstGeom prst="roundRect">
            <a:avLst/>
          </a:prstGeom>
          <a:solidFill>
            <a:srgbClr val="EC71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Test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FC38B22-E7D7-464E-BA56-0CF82133A67C}"/>
              </a:ext>
            </a:extLst>
          </p:cNvPr>
          <p:cNvCxnSpPr/>
          <p:nvPr/>
        </p:nvCxnSpPr>
        <p:spPr>
          <a:xfrm>
            <a:off x="2247731" y="2109492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7BBC905-4E5F-4236-847B-8B576414F167}"/>
              </a:ext>
            </a:extLst>
          </p:cNvPr>
          <p:cNvCxnSpPr>
            <a:cxnSpLocks/>
          </p:cNvCxnSpPr>
          <p:nvPr/>
        </p:nvCxnSpPr>
        <p:spPr>
          <a:xfrm>
            <a:off x="4540474" y="2574783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9B72DB8-1F5A-40BA-817D-5698150F7875}"/>
              </a:ext>
            </a:extLst>
          </p:cNvPr>
          <p:cNvCxnSpPr>
            <a:cxnSpLocks/>
          </p:cNvCxnSpPr>
          <p:nvPr/>
        </p:nvCxnSpPr>
        <p:spPr>
          <a:xfrm>
            <a:off x="6846704" y="3040076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4FFA6E-E7B3-4CBD-9442-0E6BC73339F1}"/>
              </a:ext>
            </a:extLst>
          </p:cNvPr>
          <p:cNvSpPr txBox="1"/>
          <p:nvPr/>
        </p:nvSpPr>
        <p:spPr>
          <a:xfrm>
            <a:off x="563745" y="2445142"/>
            <a:ext cx="1846919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Projektplan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CRS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BC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SRS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Erstellung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Arbeitspakete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77197-5F57-452D-B75E-E1FA4DCF251B}"/>
              </a:ext>
            </a:extLst>
          </p:cNvPr>
          <p:cNvSpPr txBox="1"/>
          <p:nvPr/>
        </p:nvSpPr>
        <p:spPr>
          <a:xfrm>
            <a:off x="2919286" y="2894038"/>
            <a:ext cx="24260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SRS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SAS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MODS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GUI Wireframe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Architekturdiagramme</a:t>
            </a:r>
            <a:endParaRPr lang="en-US" sz="160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94843A-BE1B-4951-9FE0-C2B3FF91491A}"/>
              </a:ext>
            </a:extLst>
          </p:cNvPr>
          <p:cNvSpPr txBox="1"/>
          <p:nvPr/>
        </p:nvSpPr>
        <p:spPr>
          <a:xfrm>
            <a:off x="5274828" y="3415922"/>
            <a:ext cx="213553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MODS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SAS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Code</a:t>
            </a:r>
          </a:p>
          <a:p>
            <a:endParaRPr lang="en-US" sz="160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8AF5B1-0FFC-4B64-AEC2-1E8C60E23122}"/>
              </a:ext>
            </a:extLst>
          </p:cNvPr>
          <p:cNvSpPr txBox="1"/>
          <p:nvPr/>
        </p:nvSpPr>
        <p:spPr>
          <a:xfrm>
            <a:off x="7587629" y="3921171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STP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STR</a:t>
            </a:r>
          </a:p>
          <a:p>
            <a:endParaRPr lang="en-US" sz="1600">
              <a:cs typeface="Calibri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4C1C4-216E-4387-B4FC-205A5CF9A8A8}"/>
              </a:ext>
            </a:extLst>
          </p:cNvPr>
          <p:cNvSpPr/>
          <p:nvPr/>
        </p:nvSpPr>
        <p:spPr>
          <a:xfrm>
            <a:off x="9914089" y="3740540"/>
            <a:ext cx="1557716" cy="465292"/>
          </a:xfrm>
          <a:prstGeom prst="roundRect">
            <a:avLst/>
          </a:prstGeom>
          <a:solidFill>
            <a:srgbClr val="EC71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Roll-out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1FB659C-6CDC-4054-ACBE-8942F8485095}"/>
              </a:ext>
            </a:extLst>
          </p:cNvPr>
          <p:cNvCxnSpPr>
            <a:cxnSpLocks/>
          </p:cNvCxnSpPr>
          <p:nvPr/>
        </p:nvCxnSpPr>
        <p:spPr>
          <a:xfrm>
            <a:off x="9173164" y="3505367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DB8EB26E-0E90-4BA1-BF48-ACCEA77E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  <a:ln>
            <a:solidFill>
              <a:srgbClr val="EE7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Arbeitspakete</a:t>
            </a:r>
          </a:p>
        </p:txBody>
      </p:sp>
      <p:pic>
        <p:nvPicPr>
          <p:cNvPr id="4" name="Picture 3" descr="A person holding a sign&#10;&#10;Description automatically generated">
            <a:extLst>
              <a:ext uri="{FF2B5EF4-FFF2-40B4-BE49-F238E27FC236}">
                <a16:creationId xmlns:a16="http://schemas.microsoft.com/office/drawing/2014/main" id="{FF563FAE-2A3A-4AB1-A306-C6BBE8AA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27" y="4881722"/>
            <a:ext cx="1226856" cy="1209006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66CD3DE-A477-4126-A3A0-24F85AE8E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22" y="564757"/>
            <a:ext cx="1223234" cy="1207669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57F3427-45E4-4D0B-B33A-2E41234DC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01" y="4898528"/>
            <a:ext cx="1209447" cy="1202704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0" name="Picture 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48BE70C-9597-4206-9F28-CDE299544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280" y="587485"/>
            <a:ext cx="1225221" cy="1205508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345" y="2689048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5DACB7-96B5-4EA3-A943-0006E683787B}"/>
              </a:ext>
            </a:extLst>
          </p:cNvPr>
          <p:cNvSpPr/>
          <p:nvPr/>
        </p:nvSpPr>
        <p:spPr>
          <a:xfrm rot="20160000">
            <a:off x="2582839" y="4171978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Business Case</a:t>
            </a:r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82F7DA9-54C3-48FC-A241-A71273160A63}"/>
              </a:ext>
            </a:extLst>
          </p:cNvPr>
          <p:cNvSpPr/>
          <p:nvPr/>
        </p:nvSpPr>
        <p:spPr>
          <a:xfrm rot="20160000">
            <a:off x="2977733" y="4506698"/>
            <a:ext cx="2535724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52F23A3-AE6A-4ACB-8D2A-C9CE63E1C550}"/>
              </a:ext>
            </a:extLst>
          </p:cNvPr>
          <p:cNvSpPr/>
          <p:nvPr/>
        </p:nvSpPr>
        <p:spPr>
          <a:xfrm rot="20160000">
            <a:off x="2825600" y="5028385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Präsentation</a:t>
            </a:r>
            <a:endParaRPr lang="en-US" err="1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3DE1DCD-4845-4DCC-883F-17C2C3DF9AC3}"/>
              </a:ext>
            </a:extLst>
          </p:cNvPr>
          <p:cNvSpPr/>
          <p:nvPr/>
        </p:nvSpPr>
        <p:spPr>
          <a:xfrm rot="2160000">
            <a:off x="2920006" y="1312791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Projekthandbuch</a:t>
            </a:r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CA8DB7F-CB6F-4908-9EFE-F5A1F0667753}"/>
              </a:ext>
            </a:extLst>
          </p:cNvPr>
          <p:cNvSpPr/>
          <p:nvPr/>
        </p:nvSpPr>
        <p:spPr>
          <a:xfrm rot="2160000">
            <a:off x="2920005" y="1838772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A6177D0-7438-4068-9666-C764CE78C6BB}"/>
              </a:ext>
            </a:extLst>
          </p:cNvPr>
          <p:cNvSpPr/>
          <p:nvPr/>
        </p:nvSpPr>
        <p:spPr>
          <a:xfrm rot="2100000">
            <a:off x="2791882" y="2317552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Präsentation</a:t>
            </a:r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1F569F5-9279-4382-9916-935FBDCA496F}"/>
              </a:ext>
            </a:extLst>
          </p:cNvPr>
          <p:cNvSpPr/>
          <p:nvPr/>
        </p:nvSpPr>
        <p:spPr>
          <a:xfrm rot="2100000">
            <a:off x="2367049" y="2546826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Meeting Minutes</a:t>
            </a:r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9BE06DC-6635-43D0-BF55-74511C60A7DE}"/>
              </a:ext>
            </a:extLst>
          </p:cNvPr>
          <p:cNvSpPr/>
          <p:nvPr/>
        </p:nvSpPr>
        <p:spPr>
          <a:xfrm rot="19680000" flipH="1">
            <a:off x="6658312" y="1862092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Repository</a:t>
            </a:r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936F569-CBAB-4F8C-A43A-71745E85B658}"/>
              </a:ext>
            </a:extLst>
          </p:cNvPr>
          <p:cNvSpPr/>
          <p:nvPr/>
        </p:nvSpPr>
        <p:spPr>
          <a:xfrm rot="19680000" flipH="1">
            <a:off x="6658311" y="2354357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SAS</a:t>
            </a:r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08602D9-DC3F-492C-BC34-FB6B83F339A7}"/>
              </a:ext>
            </a:extLst>
          </p:cNvPr>
          <p:cNvSpPr/>
          <p:nvPr/>
        </p:nvSpPr>
        <p:spPr>
          <a:xfrm rot="19680000" flipH="1">
            <a:off x="6995478" y="2651064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22F6F3C-D53A-4375-967F-A95E81509D73}"/>
              </a:ext>
            </a:extLst>
          </p:cNvPr>
          <p:cNvSpPr/>
          <p:nvPr/>
        </p:nvSpPr>
        <p:spPr>
          <a:xfrm rot="19680000" flipH="1">
            <a:off x="7555178" y="2806162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Prototyp</a:t>
            </a:r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F7814359-ADB7-4F64-8FDC-B1DFE7825438}"/>
              </a:ext>
            </a:extLst>
          </p:cNvPr>
          <p:cNvSpPr/>
          <p:nvPr/>
        </p:nvSpPr>
        <p:spPr>
          <a:xfrm rot="19680000" flipH="1">
            <a:off x="6584133" y="1403542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SwaggerUI</a:t>
            </a:r>
            <a:endParaRPr lang="en-US" err="1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52EA8E7-5F4D-4D2D-88A1-8B3E6AB61140}"/>
              </a:ext>
            </a:extLst>
          </p:cNvPr>
          <p:cNvSpPr/>
          <p:nvPr/>
        </p:nvSpPr>
        <p:spPr>
          <a:xfrm rot="19680000" flipH="1">
            <a:off x="6735242" y="1011327"/>
            <a:ext cx="1982552" cy="478779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Logo</a:t>
            </a:r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EEF9C6A-EF14-452F-8114-739BE56EC3DF}"/>
              </a:ext>
            </a:extLst>
          </p:cNvPr>
          <p:cNvSpPr/>
          <p:nvPr/>
        </p:nvSpPr>
        <p:spPr>
          <a:xfrm rot="1620000" flipH="1">
            <a:off x="6631130" y="4031443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SRS</a:t>
            </a:r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1600302-105A-4A6F-8420-02B702A36309}"/>
              </a:ext>
            </a:extLst>
          </p:cNvPr>
          <p:cNvSpPr/>
          <p:nvPr/>
        </p:nvSpPr>
        <p:spPr>
          <a:xfrm rot="1620000" flipH="1">
            <a:off x="6647306" y="4483378"/>
            <a:ext cx="2502828" cy="458439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F398B21-101E-42F9-8E29-FA300AB48F83}"/>
              </a:ext>
            </a:extLst>
          </p:cNvPr>
          <p:cNvSpPr/>
          <p:nvPr/>
        </p:nvSpPr>
        <p:spPr>
          <a:xfrm rot="1620000" flipH="1">
            <a:off x="6581569" y="4873978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Prototyp</a:t>
            </a:r>
            <a:endParaRPr lang="en-US" err="1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E40CFB9-6261-4E49-8114-BB5E6F1E4872}"/>
              </a:ext>
            </a:extLst>
          </p:cNvPr>
          <p:cNvSpPr/>
          <p:nvPr/>
        </p:nvSpPr>
        <p:spPr>
          <a:xfrm rot="1620000" flipH="1">
            <a:off x="6178886" y="5103198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Design</a:t>
            </a:r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30741AD-85F5-4B30-998B-95347BF82D9D}"/>
              </a:ext>
            </a:extLst>
          </p:cNvPr>
          <p:cNvSpPr/>
          <p:nvPr/>
        </p:nvSpPr>
        <p:spPr>
          <a:xfrm rot="1620000" flipH="1">
            <a:off x="5782397" y="5344807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About/Info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813695F-BE62-4146-9A81-34CE8F78D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068"/>
            <a:ext cx="7324662" cy="43729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</a:t>
            </a:r>
            <a:endParaRPr lang="de-DE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E50928C-732B-4E82-881F-819278F95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415" y="592434"/>
            <a:ext cx="1355990" cy="135599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6FE5352-C64B-4573-AC09-1FA3A13A2267}"/>
              </a:ext>
            </a:extLst>
          </p:cNvPr>
          <p:cNvSpPr/>
          <p:nvPr/>
        </p:nvSpPr>
        <p:spPr>
          <a:xfrm rot="20959460" flipH="1">
            <a:off x="5980117" y="1449285"/>
            <a:ext cx="280409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2DE6-B63E-4893-AA72-015E500D8EE2}"/>
              </a:ext>
            </a:extLst>
          </p:cNvPr>
          <p:cNvSpPr txBox="1"/>
          <p:nvPr/>
        </p:nvSpPr>
        <p:spPr>
          <a:xfrm>
            <a:off x="7879977" y="1953441"/>
            <a:ext cx="393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Nutzt GUI um eine .aml Datei auszuwählen und hochzuladen</a:t>
            </a:r>
          </a:p>
        </p:txBody>
      </p:sp>
    </p:spTree>
    <p:extLst>
      <p:ext uri="{BB962C8B-B14F-4D97-AF65-F5344CB8AC3E}">
        <p14:creationId xmlns:p14="http://schemas.microsoft.com/office/powerpoint/2010/main" val="16672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</a:t>
            </a:r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C6F9E-7ABF-4304-B6FB-80ABC89A2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22" y="537608"/>
            <a:ext cx="4319686" cy="57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ASP.NET Core Swagger UI Authorization using IdentityServer4 - Scott Brady">
            <a:extLst>
              <a:ext uri="{FF2B5EF4-FFF2-40B4-BE49-F238E27FC236}">
                <a16:creationId xmlns:a16="http://schemas.microsoft.com/office/drawing/2014/main" id="{B548889A-E44C-429F-B228-405DDC687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4089814"/>
            <a:ext cx="1599476" cy="4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906F746-8409-4B7F-9922-4824CFF9A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87" y="480561"/>
            <a:ext cx="1355990" cy="135599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A780FA-667A-4B3B-A54D-3A42E96F4457}"/>
              </a:ext>
            </a:extLst>
          </p:cNvPr>
          <p:cNvSpPr/>
          <p:nvPr/>
        </p:nvSpPr>
        <p:spPr>
          <a:xfrm rot="21157879" flipH="1">
            <a:off x="7008160" y="858142"/>
            <a:ext cx="1756104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8C63C-99F4-4B4F-8AC1-5C3A95060235}"/>
              </a:ext>
            </a:extLst>
          </p:cNvPr>
          <p:cNvSpPr txBox="1"/>
          <p:nvPr/>
        </p:nvSpPr>
        <p:spPr>
          <a:xfrm>
            <a:off x="8371003" y="1757391"/>
            <a:ext cx="215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Nutzt eine Funktion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134AEE-4E01-4285-A2FC-AB62E5BFAE2C}"/>
              </a:ext>
            </a:extLst>
          </p:cNvPr>
          <p:cNvSpPr/>
          <p:nvPr/>
        </p:nvSpPr>
        <p:spPr>
          <a:xfrm flipH="1">
            <a:off x="1851576" y="4251228"/>
            <a:ext cx="931963" cy="1249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51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REST API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EA61DB21-F5C5-4136-B404-59349DE7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5" y="2016716"/>
            <a:ext cx="2146041" cy="214604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86F624F-7A54-483A-AB37-F0F38610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23" y="2085140"/>
            <a:ext cx="2146041" cy="214604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013E7B0-F296-4227-AF47-8C227CCCEB30}"/>
              </a:ext>
            </a:extLst>
          </p:cNvPr>
          <p:cNvSpPr/>
          <p:nvPr/>
        </p:nvSpPr>
        <p:spPr>
          <a:xfrm rot="10800000" flipH="1">
            <a:off x="3431426" y="2508648"/>
            <a:ext cx="5196280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531D47-635C-4F12-A32B-44F38811C2D4}"/>
              </a:ext>
            </a:extLst>
          </p:cNvPr>
          <p:cNvSpPr/>
          <p:nvPr/>
        </p:nvSpPr>
        <p:spPr>
          <a:xfrm flipH="1">
            <a:off x="3431426" y="3526615"/>
            <a:ext cx="5196280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BC4D0-0C93-4231-AD9D-CEDAEB799D32}"/>
              </a:ext>
            </a:extLst>
          </p:cNvPr>
          <p:cNvSpPr txBox="1"/>
          <p:nvPr/>
        </p:nvSpPr>
        <p:spPr>
          <a:xfrm>
            <a:off x="3694919" y="1919930"/>
            <a:ext cx="436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GET, POST, PUT, DELETE</a:t>
            </a:r>
          </a:p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https://api.lmf.software/file/1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9E6AE1-8951-495F-97DF-E52730B8F7A7}"/>
              </a:ext>
            </a:extLst>
          </p:cNvPr>
          <p:cNvSpPr txBox="1"/>
          <p:nvPr/>
        </p:nvSpPr>
        <p:spPr>
          <a:xfrm>
            <a:off x="3495869" y="3664636"/>
            <a:ext cx="513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JSON, XML</a:t>
            </a:r>
          </a:p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{„status“: „success“ , code: 200, message: „Request successful“, „data“: [...]}</a:t>
            </a:r>
          </a:p>
        </p:txBody>
      </p:sp>
    </p:spTree>
    <p:extLst>
      <p:ext uri="{BB962C8B-B14F-4D97-AF65-F5344CB8AC3E}">
        <p14:creationId xmlns:p14="http://schemas.microsoft.com/office/powerpoint/2010/main" val="16504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REST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51020-4453-4E39-8019-F53F4BE6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89" y="1166908"/>
            <a:ext cx="4367824" cy="260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77B6E-0F91-4099-A978-9E0C84FC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904"/>
            <a:ext cx="4828300" cy="106940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22CF61-355B-4748-9986-D2A2739CA828}"/>
              </a:ext>
            </a:extLst>
          </p:cNvPr>
          <p:cNvCxnSpPr>
            <a:cxnSpLocks/>
          </p:cNvCxnSpPr>
          <p:nvPr/>
        </p:nvCxnSpPr>
        <p:spPr>
          <a:xfrm flipV="1">
            <a:off x="4659086" y="1160904"/>
            <a:ext cx="1436914" cy="1377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5B4984F-C822-4EB5-B8CD-6A2D13840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537" y="2230313"/>
            <a:ext cx="3632784" cy="36604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7D419-DAB9-45EF-8866-B4B018C7931E}"/>
              </a:ext>
            </a:extLst>
          </p:cNvPr>
          <p:cNvCxnSpPr>
            <a:cxnSpLocks/>
          </p:cNvCxnSpPr>
          <p:nvPr/>
        </p:nvCxnSpPr>
        <p:spPr>
          <a:xfrm>
            <a:off x="4659086" y="2824066"/>
            <a:ext cx="2028451" cy="30666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3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600"/>
              </a:spcAft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375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AML to JSON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3A228816-5E70-43BA-B5AF-665F86F3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15" y="3716140"/>
            <a:ext cx="4075134" cy="143919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1BDE5D1-0A08-4589-AFE4-5CA64479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7" y="944192"/>
            <a:ext cx="1478071" cy="147807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3B7FB-91B9-4926-977E-F9CE4F47C29E}"/>
              </a:ext>
            </a:extLst>
          </p:cNvPr>
          <p:cNvCxnSpPr>
            <a:cxnSpLocks/>
          </p:cNvCxnSpPr>
          <p:nvPr/>
        </p:nvCxnSpPr>
        <p:spPr>
          <a:xfrm flipH="1">
            <a:off x="6279715" y="2273474"/>
            <a:ext cx="1367425" cy="1442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CF62D4-8695-4829-B661-5CCAC136AC68}"/>
              </a:ext>
            </a:extLst>
          </p:cNvPr>
          <p:cNvCxnSpPr>
            <a:cxnSpLocks/>
          </p:cNvCxnSpPr>
          <p:nvPr/>
        </p:nvCxnSpPr>
        <p:spPr>
          <a:xfrm>
            <a:off x="8993688" y="2273474"/>
            <a:ext cx="1361161" cy="1442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406AA18-7145-41F4-BC96-14952930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1" y="3628604"/>
            <a:ext cx="1439194" cy="1439194"/>
          </a:xfrm>
          <a:prstGeom prst="rect">
            <a:avLst/>
          </a:prstGeom>
        </p:spPr>
      </p:pic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1E0D37E6-029B-4FA5-A285-F8C22391A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3" y="4821388"/>
            <a:ext cx="907508" cy="9075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651BA46-6D9B-4FFE-BC05-5D2466A77F6F}"/>
              </a:ext>
            </a:extLst>
          </p:cNvPr>
          <p:cNvSpPr txBox="1"/>
          <p:nvPr/>
        </p:nvSpPr>
        <p:spPr>
          <a:xfrm>
            <a:off x="3028964" y="5669992"/>
            <a:ext cx="5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.aml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67C39-2DB5-4E30-AE70-50A8DF555487}"/>
              </a:ext>
            </a:extLst>
          </p:cNvPr>
          <p:cNvSpPr txBox="1"/>
          <p:nvPr/>
        </p:nvSpPr>
        <p:spPr>
          <a:xfrm>
            <a:off x="2231198" y="3977133"/>
            <a:ext cx="1706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8x50_Schraube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D60DDC4-5B90-4D57-9268-7C65457BD65C}"/>
              </a:ext>
            </a:extLst>
          </p:cNvPr>
          <p:cNvSpPr/>
          <p:nvPr/>
        </p:nvSpPr>
        <p:spPr>
          <a:xfrm rot="10800000" flipH="1">
            <a:off x="1458577" y="4296017"/>
            <a:ext cx="5023642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69EFBA5-024F-4EC0-A1C3-657638AF7D90}"/>
              </a:ext>
            </a:extLst>
          </p:cNvPr>
          <p:cNvSpPr/>
          <p:nvPr/>
        </p:nvSpPr>
        <p:spPr>
          <a:xfrm rot="10800000" flipH="1">
            <a:off x="1458576" y="4571059"/>
            <a:ext cx="5205271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9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0"/>
            <a:ext cx="12192000" cy="2075161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4652682"/>
            <a:ext cx="12192000" cy="2205318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A81F0170-8762-4C4E-84E4-12AE0044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014" y="2261262"/>
            <a:ext cx="2075161" cy="20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1E5B8-C198-423C-9F97-3957B012DD08}"/>
              </a:ext>
            </a:extLst>
          </p:cNvPr>
          <p:cNvSpPr txBox="1"/>
          <p:nvPr/>
        </p:nvSpPr>
        <p:spPr>
          <a:xfrm>
            <a:off x="5650175" y="2837177"/>
            <a:ext cx="28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>
                <a:latin typeface="Roboto"/>
              </a:rPr>
              <a:t>Prototyp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7C73-6A2B-48B0-9CDE-550A48EEF3E7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62076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19703-652D-461F-B979-EC4113AECC5E}"/>
              </a:ext>
            </a:extLst>
          </p:cNvPr>
          <p:cNvSpPr txBox="1"/>
          <p:nvPr/>
        </p:nvSpPr>
        <p:spPr>
          <a:xfrm>
            <a:off x="1012292" y="2191926"/>
            <a:ext cx="2505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>
                <a:solidFill>
                  <a:srgbClr val="6D7173"/>
                </a:solidFill>
              </a:rPr>
              <a:t>Aufbau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6BA1C-531F-4FCF-AF31-F724B0AA8907}"/>
              </a:ext>
            </a:extLst>
          </p:cNvPr>
          <p:cNvSpPr txBox="1"/>
          <p:nvPr/>
        </p:nvSpPr>
        <p:spPr>
          <a:xfrm>
            <a:off x="4371223" y="1927665"/>
            <a:ext cx="3939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Das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Was kann unser Produkt?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Funktionen und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Business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Verwendete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Arbeitspakete und Projektplan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Systemarchitektur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Prototyp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Aufbau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Das Team</a:t>
            </a:r>
            <a:endParaRPr lang="de-DE"/>
          </a:p>
        </p:txBody>
      </p:sp>
      <p:pic>
        <p:nvPicPr>
          <p:cNvPr id="4" name="Picture 3" descr="A person holding a sign&#10;&#10;Description automatically generated">
            <a:extLst>
              <a:ext uri="{FF2B5EF4-FFF2-40B4-BE49-F238E27FC236}">
                <a16:creationId xmlns:a16="http://schemas.microsoft.com/office/drawing/2014/main" id="{A3F02373-56A4-44AA-A4DD-25EFBE1F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17" y="1524000"/>
            <a:ext cx="1905000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BE0E210-FB87-4F80-B5EE-C047DD53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4" y="1533388"/>
            <a:ext cx="1935776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CF7637E-4FDF-46E6-A9C2-B8084B4F2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4" y="1524000"/>
            <a:ext cx="1905000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7" name="Picture 1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C0C960B-A031-4C1B-B35D-2DB199B3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51" y="1524000"/>
            <a:ext cx="1937845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CFCB63-2444-457D-B62E-6F9293B731AC}"/>
              </a:ext>
            </a:extLst>
          </p:cNvPr>
          <p:cNvSpPr txBox="1"/>
          <p:nvPr/>
        </p:nvSpPr>
        <p:spPr>
          <a:xfrm>
            <a:off x="806624" y="3695082"/>
            <a:ext cx="193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Jonas Bihr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Projektleiter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inf19053@lehre.dhbw-stuttgart.de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3974B-6632-46A5-B63D-DC30F5B36AC4}"/>
              </a:ext>
            </a:extLst>
          </p:cNvPr>
          <p:cNvSpPr txBox="1"/>
          <p:nvPr/>
        </p:nvSpPr>
        <p:spPr>
          <a:xfrm>
            <a:off x="3304141" y="3695082"/>
            <a:ext cx="193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Johannes Emanuel Timter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Testmanager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inf19220@lehre.dhbw-stuttgart.de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9F784-6F68-4CA6-9F7A-C83F71F94B1E}"/>
              </a:ext>
            </a:extLst>
          </p:cNvPr>
          <p:cNvSpPr txBox="1"/>
          <p:nvPr/>
        </p:nvSpPr>
        <p:spPr>
          <a:xfrm>
            <a:off x="5801658" y="3695082"/>
            <a:ext cx="19357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Namid Marxen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endParaRPr lang="de-DE" sz="120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Produktmanager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inf19054@lehre.dhbw-stuttgart.de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5896A-56F3-4155-9A71-9704D6B3C832}"/>
              </a:ext>
            </a:extLst>
          </p:cNvPr>
          <p:cNvSpPr txBox="1"/>
          <p:nvPr/>
        </p:nvSpPr>
        <p:spPr>
          <a:xfrm>
            <a:off x="8329951" y="3695082"/>
            <a:ext cx="193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Nils-Christopher Wiesenauer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Systemarchitekt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Inf19161@lehre.dhbw-stuttgart.de</a:t>
            </a:r>
          </a:p>
        </p:txBody>
      </p:sp>
    </p:spTree>
    <p:extLst>
      <p:ext uri="{BB962C8B-B14F-4D97-AF65-F5344CB8AC3E}">
        <p14:creationId xmlns:p14="http://schemas.microsoft.com/office/powerpoint/2010/main" val="16597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sp>
        <p:nvSpPr>
          <p:cNvPr id="30" name="AutoShape 4" descr="mannschaft kostenlos Icon">
            <a:extLst>
              <a:ext uri="{FF2B5EF4-FFF2-40B4-BE49-F238E27FC236}">
                <a16:creationId xmlns:a16="http://schemas.microsoft.com/office/drawing/2014/main" id="{2F7C8641-873D-4C6D-8368-A0B7BFA160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2187" y="2065187"/>
            <a:ext cx="1516213" cy="15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144" name="Picture 6143" descr="Icon&#10;&#10;Description automatically generated">
            <a:extLst>
              <a:ext uri="{FF2B5EF4-FFF2-40B4-BE49-F238E27FC236}">
                <a16:creationId xmlns:a16="http://schemas.microsoft.com/office/drawing/2014/main" id="{EDDACE39-0FC3-436B-9888-EAFD2EE4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4" y="1231364"/>
            <a:ext cx="1278336" cy="1278336"/>
          </a:xfrm>
          <a:prstGeom prst="rect">
            <a:avLst/>
          </a:prstGeom>
        </p:spPr>
      </p:pic>
      <p:pic>
        <p:nvPicPr>
          <p:cNvPr id="6147" name="Picture 6146" descr="A picture containing shape&#10;&#10;Description automatically generated">
            <a:extLst>
              <a:ext uri="{FF2B5EF4-FFF2-40B4-BE49-F238E27FC236}">
                <a16:creationId xmlns:a16="http://schemas.microsoft.com/office/drawing/2014/main" id="{AF2C39BB-B159-4C38-A246-73129D35E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83" y="1037679"/>
            <a:ext cx="1516212" cy="1516212"/>
          </a:xfrm>
          <a:prstGeom prst="rect">
            <a:avLst/>
          </a:prstGeom>
        </p:spPr>
      </p:pic>
      <p:pic>
        <p:nvPicPr>
          <p:cNvPr id="6150" name="Picture 6149" descr="A picture containing shape&#10;&#10;Description automatically generated">
            <a:extLst>
              <a:ext uri="{FF2B5EF4-FFF2-40B4-BE49-F238E27FC236}">
                <a16:creationId xmlns:a16="http://schemas.microsoft.com/office/drawing/2014/main" id="{FE1F4294-7395-46A3-A8C5-876C25756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814821"/>
            <a:ext cx="1516213" cy="1516213"/>
          </a:xfrm>
          <a:prstGeom prst="rect">
            <a:avLst/>
          </a:prstGeom>
        </p:spPr>
      </p:pic>
      <p:sp>
        <p:nvSpPr>
          <p:cNvPr id="6151" name="Arrow: Right 6150">
            <a:extLst>
              <a:ext uri="{FF2B5EF4-FFF2-40B4-BE49-F238E27FC236}">
                <a16:creationId xmlns:a16="http://schemas.microsoft.com/office/drawing/2014/main" id="{302B46FF-D6AE-4CDF-B8B9-7093DB4E5D3B}"/>
              </a:ext>
            </a:extLst>
          </p:cNvPr>
          <p:cNvSpPr/>
          <p:nvPr/>
        </p:nvSpPr>
        <p:spPr>
          <a:xfrm>
            <a:off x="2303477" y="1760986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2" name="Arrow: Right 6151">
            <a:extLst>
              <a:ext uri="{FF2B5EF4-FFF2-40B4-BE49-F238E27FC236}">
                <a16:creationId xmlns:a16="http://schemas.microsoft.com/office/drawing/2014/main" id="{7C87FD87-FC37-43A7-B059-31C0FD396347}"/>
              </a:ext>
            </a:extLst>
          </p:cNvPr>
          <p:cNvSpPr/>
          <p:nvPr/>
        </p:nvSpPr>
        <p:spPr>
          <a:xfrm>
            <a:off x="5886309" y="1721806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6D63E342-B03E-4F60-B43E-4BAE4AC82774}"/>
              </a:ext>
            </a:extLst>
          </p:cNvPr>
          <p:cNvSpPr txBox="1"/>
          <p:nvPr/>
        </p:nvSpPr>
        <p:spPr>
          <a:xfrm>
            <a:off x="7949273" y="2257228"/>
            <a:ext cx="16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	.aml</a:t>
            </a:r>
          </a:p>
        </p:txBody>
      </p:sp>
      <p:pic>
        <p:nvPicPr>
          <p:cNvPr id="6157" name="Picture 6156" descr="Icon&#10;&#10;Description automatically generated">
            <a:extLst>
              <a:ext uri="{FF2B5EF4-FFF2-40B4-BE49-F238E27FC236}">
                <a16:creationId xmlns:a16="http://schemas.microsoft.com/office/drawing/2014/main" id="{DD688FFB-36AD-4C08-8C86-4A81682FF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4" y="3640012"/>
            <a:ext cx="1257992" cy="1257992"/>
          </a:xfrm>
          <a:prstGeom prst="rect">
            <a:avLst/>
          </a:prstGeom>
        </p:spPr>
      </p:pic>
      <p:pic>
        <p:nvPicPr>
          <p:cNvPr id="6159" name="Picture 6158" descr="Icon&#10;&#10;Description automatically generated">
            <a:extLst>
              <a:ext uri="{FF2B5EF4-FFF2-40B4-BE49-F238E27FC236}">
                <a16:creationId xmlns:a16="http://schemas.microsoft.com/office/drawing/2014/main" id="{E5447128-4B06-4783-B158-717FB25A4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3607631"/>
            <a:ext cx="1448052" cy="1448052"/>
          </a:xfrm>
          <a:prstGeom prst="rect">
            <a:avLst/>
          </a:prstGeom>
        </p:spPr>
      </p:pic>
      <p:pic>
        <p:nvPicPr>
          <p:cNvPr id="6160" name="Picture 6159" descr="A picture containing shape&#10;&#10;Description automatically generated">
            <a:extLst>
              <a:ext uri="{FF2B5EF4-FFF2-40B4-BE49-F238E27FC236}">
                <a16:creationId xmlns:a16="http://schemas.microsoft.com/office/drawing/2014/main" id="{1530DB13-6258-401F-8CA4-0643A7A79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46" y="3442152"/>
            <a:ext cx="1516213" cy="1516213"/>
          </a:xfrm>
          <a:prstGeom prst="rect">
            <a:avLst/>
          </a:prstGeom>
        </p:spPr>
      </p:pic>
      <p:sp>
        <p:nvSpPr>
          <p:cNvPr id="6161" name="TextBox 6160">
            <a:extLst>
              <a:ext uri="{FF2B5EF4-FFF2-40B4-BE49-F238E27FC236}">
                <a16:creationId xmlns:a16="http://schemas.microsoft.com/office/drawing/2014/main" id="{16E266E5-6F83-4C1F-8BAD-45DF491EFCCB}"/>
              </a:ext>
            </a:extLst>
          </p:cNvPr>
          <p:cNvSpPr txBox="1"/>
          <p:nvPr/>
        </p:nvSpPr>
        <p:spPr>
          <a:xfrm>
            <a:off x="4854509" y="4958365"/>
            <a:ext cx="79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.aml</a:t>
            </a:r>
          </a:p>
        </p:txBody>
      </p:sp>
      <p:sp>
        <p:nvSpPr>
          <p:cNvPr id="6162" name="Arrow: Right 6161">
            <a:extLst>
              <a:ext uri="{FF2B5EF4-FFF2-40B4-BE49-F238E27FC236}">
                <a16:creationId xmlns:a16="http://schemas.microsoft.com/office/drawing/2014/main" id="{9497FA16-30E9-498F-AF83-156DE1D91298}"/>
              </a:ext>
            </a:extLst>
          </p:cNvPr>
          <p:cNvSpPr/>
          <p:nvPr/>
        </p:nvSpPr>
        <p:spPr>
          <a:xfrm>
            <a:off x="1996491" y="4102939"/>
            <a:ext cx="1652143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63" name="Arrow: Right 6162">
            <a:extLst>
              <a:ext uri="{FF2B5EF4-FFF2-40B4-BE49-F238E27FC236}">
                <a16:creationId xmlns:a16="http://schemas.microsoft.com/office/drawing/2014/main" id="{717A3B03-4B8B-46CC-AC25-70076F857878}"/>
              </a:ext>
            </a:extLst>
          </p:cNvPr>
          <p:cNvSpPr/>
          <p:nvPr/>
        </p:nvSpPr>
        <p:spPr>
          <a:xfrm rot="10800000">
            <a:off x="6248399" y="3991349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65" name="Picture 6164" descr="A picture containing shape&#10;&#10;Description automatically generated">
            <a:extLst>
              <a:ext uri="{FF2B5EF4-FFF2-40B4-BE49-F238E27FC236}">
                <a16:creationId xmlns:a16="http://schemas.microsoft.com/office/drawing/2014/main" id="{C9968638-4F5B-4E31-822A-2019D8D68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84" y="5413663"/>
            <a:ext cx="742609" cy="742609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FD9947E-5540-4EC6-83B7-D5B2F217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56" y="5414335"/>
            <a:ext cx="798649" cy="7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47A1A52C-F19E-4F9E-AE7B-8D161EA7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0" y="5305955"/>
            <a:ext cx="864689" cy="8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6" name="TextBox 6165">
            <a:extLst>
              <a:ext uri="{FF2B5EF4-FFF2-40B4-BE49-F238E27FC236}">
                <a16:creationId xmlns:a16="http://schemas.microsoft.com/office/drawing/2014/main" id="{8FFFACC6-7981-41EC-9ADB-DB0DC7599459}"/>
              </a:ext>
            </a:extLst>
          </p:cNvPr>
          <p:cNvSpPr txBox="1"/>
          <p:nvPr/>
        </p:nvSpPr>
        <p:spPr>
          <a:xfrm>
            <a:off x="2669781" y="5230467"/>
            <a:ext cx="6067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/>
              <a:t>?     ?      ?      ?</a:t>
            </a:r>
          </a:p>
        </p:txBody>
      </p:sp>
      <p:sp>
        <p:nvSpPr>
          <p:cNvPr id="6167" name="TextBox 6166">
            <a:extLst>
              <a:ext uri="{FF2B5EF4-FFF2-40B4-BE49-F238E27FC236}">
                <a16:creationId xmlns:a16="http://schemas.microsoft.com/office/drawing/2014/main" id="{F399FFE6-1A67-4C79-8FF6-BBA7B4D20AD9}"/>
              </a:ext>
            </a:extLst>
          </p:cNvPr>
          <p:cNvSpPr txBox="1"/>
          <p:nvPr/>
        </p:nvSpPr>
        <p:spPr>
          <a:xfrm>
            <a:off x="830608" y="4834096"/>
            <a:ext cx="63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Bob</a:t>
            </a:r>
          </a:p>
        </p:txBody>
      </p:sp>
      <p:sp>
        <p:nvSpPr>
          <p:cNvPr id="6168" name="TextBox 6167">
            <a:extLst>
              <a:ext uri="{FF2B5EF4-FFF2-40B4-BE49-F238E27FC236}">
                <a16:creationId xmlns:a16="http://schemas.microsoft.com/office/drawing/2014/main" id="{64F67CD4-E7B2-4E60-9805-AD7D3D59E4F7}"/>
              </a:ext>
            </a:extLst>
          </p:cNvPr>
          <p:cNvSpPr txBox="1"/>
          <p:nvPr/>
        </p:nvSpPr>
        <p:spPr>
          <a:xfrm>
            <a:off x="8372836" y="4998615"/>
            <a:ext cx="79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Sandy</a:t>
            </a:r>
          </a:p>
        </p:txBody>
      </p:sp>
    </p:spTree>
    <p:extLst>
      <p:ext uri="{BB962C8B-B14F-4D97-AF65-F5344CB8AC3E}">
        <p14:creationId xmlns:p14="http://schemas.microsoft.com/office/powerpoint/2010/main" val="33174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D9C70010-01C6-4D0D-9FFB-8C6885C0422B}"/>
              </a:ext>
            </a:extLst>
          </p:cNvPr>
          <p:cNvSpPr/>
          <p:nvPr/>
        </p:nvSpPr>
        <p:spPr>
          <a:xfrm rot="14060118">
            <a:off x="4180452" y="3696511"/>
            <a:ext cx="1556036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D111E3-C88C-464C-8F97-9639CF6F06A5}"/>
              </a:ext>
            </a:extLst>
          </p:cNvPr>
          <p:cNvSpPr txBox="1"/>
          <p:nvPr/>
        </p:nvSpPr>
        <p:spPr>
          <a:xfrm>
            <a:off x="734188" y="924252"/>
            <a:ext cx="1044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Gibt es bereits eine .aml Datei für die 8x50 Schraube oder muss ich eine neue Datei erstellen werden?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B367997-3446-4CAC-A436-65643513D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30" y="4431012"/>
            <a:ext cx="1355990" cy="135599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AC03F0-8E10-4FED-8CD7-EAEE500C2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74" y="4333619"/>
            <a:ext cx="662686" cy="662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E55DA-4F63-497F-A53A-A692F4E22A52}"/>
              </a:ext>
            </a:extLst>
          </p:cNvPr>
          <p:cNvSpPr txBox="1"/>
          <p:nvPr/>
        </p:nvSpPr>
        <p:spPr>
          <a:xfrm>
            <a:off x="5740925" y="4241888"/>
            <a:ext cx="183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??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AC67A3D-9371-4EB8-856C-3E8B2DE13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7" y="2328109"/>
            <a:ext cx="1394656" cy="139465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51385EF-3F36-4751-8E47-3F5FE9D58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04" y="1817300"/>
            <a:ext cx="1170628" cy="117062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422A0D3-79A1-444C-8F93-5CC28E033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20" y="1477125"/>
            <a:ext cx="1043801" cy="104380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CD1EB29-526D-4109-8F90-63E9B3A42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51" y="2388925"/>
            <a:ext cx="1757979" cy="175797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1F559D8-6567-4056-AE78-FC22D10E211D}"/>
              </a:ext>
            </a:extLst>
          </p:cNvPr>
          <p:cNvSpPr/>
          <p:nvPr/>
        </p:nvSpPr>
        <p:spPr>
          <a:xfrm rot="12312239">
            <a:off x="2283334" y="3974262"/>
            <a:ext cx="2675064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B8D6B0-223F-4D26-AC06-152337B0A9F0}"/>
              </a:ext>
            </a:extLst>
          </p:cNvPr>
          <p:cNvSpPr/>
          <p:nvPr/>
        </p:nvSpPr>
        <p:spPr>
          <a:xfrm rot="17506945">
            <a:off x="4930257" y="3390784"/>
            <a:ext cx="2026693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3EBB82-7839-450B-97C5-EE323464287D}"/>
              </a:ext>
            </a:extLst>
          </p:cNvPr>
          <p:cNvSpPr/>
          <p:nvPr/>
        </p:nvSpPr>
        <p:spPr>
          <a:xfrm rot="20342704">
            <a:off x="5962155" y="4109191"/>
            <a:ext cx="2549351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19335-622E-41BD-8DEC-8F499188AF88}"/>
              </a:ext>
            </a:extLst>
          </p:cNvPr>
          <p:cNvSpPr txBox="1"/>
          <p:nvPr/>
        </p:nvSpPr>
        <p:spPr>
          <a:xfrm>
            <a:off x="5226736" y="5678699"/>
            <a:ext cx="661177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62662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B367997-3446-4CAC-A436-65643513D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0" y="4766412"/>
            <a:ext cx="1355990" cy="135599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AC67A3D-9371-4EB8-856C-3E8B2DE13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32" y="3493002"/>
            <a:ext cx="1394656" cy="139465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51385EF-3F36-4751-8E47-3F5FE9D58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08" y="712695"/>
            <a:ext cx="1525706" cy="152570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422A0D3-79A1-444C-8F93-5CC28E03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14" y="562982"/>
            <a:ext cx="1280527" cy="12805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CD1EB29-526D-4109-8F90-63E9B3A4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1" y="2922985"/>
            <a:ext cx="1964888" cy="1964888"/>
          </a:xfrm>
          <a:prstGeom prst="rect">
            <a:avLst/>
          </a:prstGeom>
        </p:spPr>
      </p:pic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F37C73ED-75DD-43CB-9BEE-93FEC0F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682" y="1706918"/>
            <a:ext cx="2632967" cy="26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F7CEB14-2147-45D3-BF16-FA661CD442A5}"/>
              </a:ext>
            </a:extLst>
          </p:cNvPr>
          <p:cNvSpPr/>
          <p:nvPr/>
        </p:nvSpPr>
        <p:spPr>
          <a:xfrm rot="16200000">
            <a:off x="5061375" y="4327961"/>
            <a:ext cx="688321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1168E37-9A0B-4A5C-9D4B-CBCEE5F1A3EA}"/>
              </a:ext>
            </a:extLst>
          </p:cNvPr>
          <p:cNvSpPr/>
          <p:nvPr/>
        </p:nvSpPr>
        <p:spPr>
          <a:xfrm rot="9137440">
            <a:off x="2728441" y="3884282"/>
            <a:ext cx="153811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FEF82F-77AF-45EF-AD77-EF8167641046}"/>
              </a:ext>
            </a:extLst>
          </p:cNvPr>
          <p:cNvSpPr/>
          <p:nvPr/>
        </p:nvSpPr>
        <p:spPr>
          <a:xfrm rot="1860107">
            <a:off x="3390257" y="2144112"/>
            <a:ext cx="1049743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0AAE70F9-B2FE-43E8-99D6-2C0347C2CF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85" y="4315973"/>
            <a:ext cx="381488" cy="3814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CF0A78F-E9C7-4DAA-84A1-C85DE6D7D13C}"/>
              </a:ext>
            </a:extLst>
          </p:cNvPr>
          <p:cNvSpPr txBox="1"/>
          <p:nvPr/>
        </p:nvSpPr>
        <p:spPr>
          <a:xfrm>
            <a:off x="5403361" y="4316072"/>
            <a:ext cx="1013993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Search</a:t>
            </a:r>
          </a:p>
        </p:txBody>
      </p: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9EF43591-3E26-45C2-8CA0-8EC203300D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1807134"/>
            <a:ext cx="427893" cy="4278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1F7F50-AF59-4261-8997-98666B792A96}"/>
              </a:ext>
            </a:extLst>
          </p:cNvPr>
          <p:cNvSpPr txBox="1"/>
          <p:nvPr/>
        </p:nvSpPr>
        <p:spPr>
          <a:xfrm>
            <a:off x="3171252" y="2233744"/>
            <a:ext cx="95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Upload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7B6B6E27-60BA-4F8F-942B-1D89F25ACD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66" y="3531110"/>
            <a:ext cx="496204" cy="4962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2362CBB-F17B-40F5-9A6A-F4E9969027F2}"/>
              </a:ext>
            </a:extLst>
          </p:cNvPr>
          <p:cNvSpPr txBox="1"/>
          <p:nvPr/>
        </p:nvSpPr>
        <p:spPr>
          <a:xfrm>
            <a:off x="3010509" y="4142989"/>
            <a:ext cx="12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Download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CF7F992-4305-4D15-943A-53B72D642CB9}"/>
              </a:ext>
            </a:extLst>
          </p:cNvPr>
          <p:cNvSpPr/>
          <p:nvPr/>
        </p:nvSpPr>
        <p:spPr>
          <a:xfrm rot="9272647">
            <a:off x="6210067" y="1922632"/>
            <a:ext cx="1321805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DFD3AB58-BDF5-4499-B1C9-09E9901272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39" y="1615527"/>
            <a:ext cx="419387" cy="41938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5625BC3-1089-4446-AC53-1F9F12803985}"/>
              </a:ext>
            </a:extLst>
          </p:cNvPr>
          <p:cNvSpPr txBox="1"/>
          <p:nvPr/>
        </p:nvSpPr>
        <p:spPr>
          <a:xfrm>
            <a:off x="6760008" y="2002259"/>
            <a:ext cx="734211" cy="38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View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913AB04E-3BAF-4709-A80F-B9A5F429D51A}"/>
              </a:ext>
            </a:extLst>
          </p:cNvPr>
          <p:cNvSpPr/>
          <p:nvPr/>
        </p:nvSpPr>
        <p:spPr>
          <a:xfrm rot="890123">
            <a:off x="6258868" y="3742962"/>
            <a:ext cx="2541894" cy="239876"/>
          </a:xfrm>
          <a:prstGeom prst="left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4920D7E1-08A4-4610-8464-6BA16733E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303" y="3389412"/>
            <a:ext cx="393034" cy="39303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BB7903A-095B-4093-9ECD-3E0F15D42832}"/>
              </a:ext>
            </a:extLst>
          </p:cNvPr>
          <p:cNvSpPr txBox="1"/>
          <p:nvPr/>
        </p:nvSpPr>
        <p:spPr>
          <a:xfrm>
            <a:off x="7363181" y="3910103"/>
            <a:ext cx="734211" cy="38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7F2BA-705E-411C-BBDF-A62146016223}"/>
              </a:ext>
            </a:extLst>
          </p:cNvPr>
          <p:cNvSpPr txBox="1"/>
          <p:nvPr/>
        </p:nvSpPr>
        <p:spPr>
          <a:xfrm>
            <a:off x="5104529" y="6003706"/>
            <a:ext cx="661177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30119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Anforderungen</a:t>
            </a:r>
            <a:endParaRPr lang="de-DE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B1CDA597-8484-406D-B850-8F15699F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11715"/>
              </p:ext>
            </p:extLst>
          </p:nvPr>
        </p:nvGraphicFramePr>
        <p:xfrm>
          <a:off x="1702727" y="2276721"/>
          <a:ext cx="81280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961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148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Implementierung als Web-App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Konfiguration und Verbinden der MongoDB Docker Instanz</a:t>
                      </a:r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2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Frontend basierend auf Angular 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Backend nutzt Express.js und Node.js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MongoDB zur Datenhaltung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9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>
                          <a:effectLst/>
                          <a:latin typeface="Roboto"/>
                        </a:rPr>
                        <a:t>Konverter zwischen AML und JSON </a:t>
                      </a:r>
                      <a:endParaRPr lang="de-DE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79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744796-B23E-4133-9F11-4CB328E8CC85}"/>
              </a:ext>
            </a:extLst>
          </p:cNvPr>
          <p:cNvSpPr txBox="1"/>
          <p:nvPr/>
        </p:nvSpPr>
        <p:spPr>
          <a:xfrm>
            <a:off x="3257133" y="1258706"/>
            <a:ext cx="543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6D7173"/>
                </a:solidFill>
                <a:latin typeface="Roboto"/>
              </a:rPr>
              <a:t>Nichtfunktionale Anforderungen</a:t>
            </a:r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4659F6D5-1896-47B8-B72B-4E044EB6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86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Anforderungen</a:t>
            </a:r>
            <a:endParaRPr lang="de-DE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B1CDA597-8484-406D-B850-8F15699F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81208"/>
              </p:ext>
            </p:extLst>
          </p:nvPr>
        </p:nvGraphicFramePr>
        <p:xfrm>
          <a:off x="1701985" y="2296744"/>
          <a:ext cx="8115393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1393">
                  <a:extLst>
                    <a:ext uri="{9D8B030D-6E8A-4147-A177-3AD203B41FA5}">
                      <a16:colId xmlns:a16="http://schemas.microsoft.com/office/drawing/2014/main" val="654961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148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Dateiupload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>
                          <a:effectLst/>
                          <a:latin typeface="Roboto"/>
                        </a:rPr>
                        <a:t>Verifizierung der AML Integrität</a:t>
                      </a:r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Dateidownload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latin typeface="Roboto"/>
                        </a:rPr>
                        <a:t>Suchergebnisse in Pages unterteilen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Löschen von 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Sprache auf Deutsch und Englisch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9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Suchen von Dateien nach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Suchen von Dateien nach komplexeren 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Editieren von 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6855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7607299-4D7D-4C66-B1CF-4D2B3EA7DBB4}"/>
              </a:ext>
            </a:extLst>
          </p:cNvPr>
          <p:cNvSpPr txBox="1"/>
          <p:nvPr/>
        </p:nvSpPr>
        <p:spPr>
          <a:xfrm>
            <a:off x="3821124" y="1327944"/>
            <a:ext cx="386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6D7173"/>
                </a:solidFill>
                <a:latin typeface="Roboto"/>
              </a:rPr>
              <a:t>Funktionale Anforderungen</a:t>
            </a:r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8D8242A-6C87-4B86-AB30-828DD34E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2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Manangement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Business Case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9A290-6E0D-4D6B-919E-7AA4974B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" y="771258"/>
            <a:ext cx="5398046" cy="2092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981163-2DF2-4553-8AAE-2E898074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58" y="1378151"/>
            <a:ext cx="5613318" cy="1221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17172-3BAC-4EB2-960D-0AB1A70D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15" y="3395507"/>
            <a:ext cx="6124575" cy="9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99933-0169-4B3A-BA77-7416ADC83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15" y="4930614"/>
            <a:ext cx="6086475" cy="962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0FF57-7C82-48C2-8B8C-1CC8DC3FF90E}"/>
              </a:ext>
            </a:extLst>
          </p:cNvPr>
          <p:cNvSpPr txBox="1"/>
          <p:nvPr/>
        </p:nvSpPr>
        <p:spPr>
          <a:xfrm>
            <a:off x="1815452" y="531131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Personalkosten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551C-205A-4A06-8F98-70F073802AEF}"/>
              </a:ext>
            </a:extLst>
          </p:cNvPr>
          <p:cNvSpPr txBox="1"/>
          <p:nvPr/>
        </p:nvSpPr>
        <p:spPr>
          <a:xfrm>
            <a:off x="7854720" y="538391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Fixkosten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E1297-6099-46B9-9466-9389CF016A63}"/>
              </a:ext>
            </a:extLst>
          </p:cNvPr>
          <p:cNvSpPr txBox="1"/>
          <p:nvPr/>
        </p:nvSpPr>
        <p:spPr>
          <a:xfrm>
            <a:off x="1578682" y="3649990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Gesamtkosten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DDE27-5773-413C-8877-23BB631D1F74}"/>
              </a:ext>
            </a:extLst>
          </p:cNvPr>
          <p:cNvSpPr txBox="1"/>
          <p:nvPr/>
        </p:nvSpPr>
        <p:spPr>
          <a:xfrm>
            <a:off x="1715530" y="5200005"/>
            <a:ext cx="111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Angebot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1CE4F6E-360B-4B3C-B767-A298EDEEE380}"/>
              </a:ext>
            </a:extLst>
          </p:cNvPr>
          <p:cNvSpPr/>
          <p:nvPr/>
        </p:nvSpPr>
        <p:spPr>
          <a:xfrm rot="2770916">
            <a:off x="3584641" y="3030509"/>
            <a:ext cx="767139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9A709F-B1A2-42CB-9FC8-BF416871B98D}"/>
              </a:ext>
            </a:extLst>
          </p:cNvPr>
          <p:cNvSpPr/>
          <p:nvPr/>
        </p:nvSpPr>
        <p:spPr>
          <a:xfrm rot="8504540">
            <a:off x="6341173" y="2999767"/>
            <a:ext cx="100999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50838B0-2B6C-4064-9E1A-DD5CD07014A3}"/>
              </a:ext>
            </a:extLst>
          </p:cNvPr>
          <p:cNvSpPr/>
          <p:nvPr/>
        </p:nvSpPr>
        <p:spPr>
          <a:xfrm rot="5400000">
            <a:off x="5265439" y="4589526"/>
            <a:ext cx="61955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FF69714F-7DFC-487A-9C54-9B7FA50C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F856B91C860C4289CFB451A7F61849" ma:contentTypeVersion="4" ma:contentTypeDescription="Ein neues Dokument erstellen." ma:contentTypeScope="" ma:versionID="8a09f4b76cfbe509eeb579934a04cb6a">
  <xsd:schema xmlns:xsd="http://www.w3.org/2001/XMLSchema" xmlns:xs="http://www.w3.org/2001/XMLSchema" xmlns:p="http://schemas.microsoft.com/office/2006/metadata/properties" xmlns:ns3="ade21427-f45c-4f57-a1b4-55991ceec3f2" targetNamespace="http://schemas.microsoft.com/office/2006/metadata/properties" ma:root="true" ma:fieldsID="0be79cfa311db32b225168858170a1ae" ns3:_="">
    <xsd:import namespace="ade21427-f45c-4f57-a1b4-55991ceec3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21427-f45c-4f57-a1b4-55991ceec3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AA1E31-2EAD-4BEB-9996-77BB014F2D55}">
  <ds:schemaRefs>
    <ds:schemaRef ds:uri="ade21427-f45c-4f57-a1b4-55991ceec3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E29A5A3-3BD3-4F43-BF73-C6AB3E16EFE5}">
  <ds:schemaRefs>
    <ds:schemaRef ds:uri="ade21427-f45c-4f57-a1b4-55991ceec3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67FD8C-8E17-461C-926F-7003BB8510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Timter Johannes (inf19220)</dc:creator>
  <cp:revision>3</cp:revision>
  <dcterms:created xsi:type="dcterms:W3CDTF">2020-11-09T19:20:56Z</dcterms:created>
  <dcterms:modified xsi:type="dcterms:W3CDTF">2020-11-13T07:09:03Z</dcterms:modified>
</cp:coreProperties>
</file>