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946" r:id="rId4"/>
  </p:sldMasterIdLst>
  <p:notesMasterIdLst>
    <p:notesMasterId r:id="rId23"/>
  </p:notesMasterIdLst>
  <p:sldIdLst>
    <p:sldId id="257" r:id="rId5"/>
    <p:sldId id="258" r:id="rId6"/>
    <p:sldId id="260" r:id="rId7"/>
    <p:sldId id="259" r:id="rId8"/>
    <p:sldId id="261" r:id="rId9"/>
    <p:sldId id="262" r:id="rId10"/>
    <p:sldId id="263" r:id="rId11"/>
    <p:sldId id="264" r:id="rId12"/>
    <p:sldId id="265" r:id="rId13"/>
    <p:sldId id="268" r:id="rId14"/>
    <p:sldId id="266" r:id="rId15"/>
    <p:sldId id="272" r:id="rId16"/>
    <p:sldId id="269" r:id="rId17"/>
    <p:sldId id="270" r:id="rId18"/>
    <p:sldId id="278" r:id="rId19"/>
    <p:sldId id="273" r:id="rId20"/>
    <p:sldId id="275" r:id="rId21"/>
    <p:sldId id="276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mter Johannes (inf19220)" initials="TJ(" lastIdx="2" clrIdx="0">
    <p:extLst>
      <p:ext uri="{19B8F6BF-5375-455C-9EA6-DF929625EA0E}">
        <p15:presenceInfo xmlns:p15="http://schemas.microsoft.com/office/powerpoint/2012/main" userId="Timter Johannes (inf19220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7173"/>
    <a:srgbClr val="ECFAF4"/>
    <a:srgbClr val="EE7000"/>
    <a:srgbClr val="49CC90"/>
    <a:srgbClr val="EC7102"/>
    <a:srgbClr val="FEBD82"/>
    <a:srgbClr val="F8F8F8"/>
    <a:srgbClr val="CCEBF2"/>
    <a:srgbClr val="6D71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3CBFB3-F399-07A1-A605-996AA9FF2333}" v="27" dt="2020-11-12T00:43:34.631"/>
    <p1510:client id="{99EDC682-3FD9-4F92-A0B1-BCE07BD2F21C}" v="3644" dt="2020-11-12T16:37:56.100"/>
    <p1510:client id="{9BAC928C-8BCB-8FA2-6CF0-67439F391172}" v="69" dt="2020-11-11T23:42:49.746"/>
    <p1510:client id="{9F17669A-DA87-6987-E455-49E1CDB6643B}" v="39" dt="2020-11-11T23:46:32.550"/>
    <p1510:client id="{C6E4B8D0-90A6-EB9C-445D-28447823E3FC}" v="68" dt="2020-11-12T15:23:49.225"/>
    <p1510:client id="{D79941B6-54DA-E262-2433-F85290824359}" v="4" dt="2020-11-12T15:20:44.1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FF2710-52B9-41BE-B311-2EEDD77B1C58}" type="datetimeFigureOut">
              <a:rPr lang="de-DE" smtClean="0"/>
              <a:t>13.11.2020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92875C-3963-4B6B-95C5-706D1F0461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795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AML Database kann von allen Internetfähigen Endgeräten genutzt werden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2875C-3963-4B6B-95C5-706D1F04615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2239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2875C-3963-4B6B-95C5-706D1F04615B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237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Unsere REST API ist in einer SwaggerUI dokumentiert und kann von anderen Entwicklern direkt angesprochen und implementiert werden</a:t>
            </a:r>
          </a:p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2875C-3963-4B6B-95C5-706D1F04615B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6069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Unsere REST API ist in einer SwaggerUI dokumentiert und kann von anderen Entwicklern direkt angesprochen und implementiert werden</a:t>
            </a:r>
          </a:p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2875C-3963-4B6B-95C5-706D1F04615B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0380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15024-1627-4AC3-B8BC-419C1A87C6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2FB5C5-ED8A-4F07-9696-9B45EC5E7A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BFC05-3A04-4E9B-A6FB-3D607DB52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648F-1D06-43BE-BCAB-D7EEB3CBD52B}" type="datetime2">
              <a:rPr lang="en-US" smtClean="0"/>
              <a:t>Friday, November 13,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7D4FD-5FAE-40E4-AC0A-45F9CDC7A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EB781-3FE4-4E1A-A6E2-57CE2EC61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958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B3750-88EC-4509-9FB7-B65A028FF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F4F25E-7E3F-447B-8802-C36E85248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12D8C-8A3C-4F88-B8D2-55F0AE009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CE901-0165-4FB6-9BBC-09BD1493AC2F}" type="datetime2">
              <a:rPr lang="en-US" smtClean="0"/>
              <a:t>Friday, November 13,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BFE10-A54C-41D4-AB34-DE78DF95A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85AD5-B6BE-433D-81DA-456B0DD2A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139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C209A6-FEF0-484D-960D-8E3260B34E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872F51-304C-49A6-80A0-81985051D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9E841-9EDE-415E-9EA7-A75D4348E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D1F1-224B-4CCA-B40B-921253A84B08}" type="datetime2">
              <a:rPr lang="en-US" smtClean="0"/>
              <a:t>Friday, November 13,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CA1A8-61E3-4F78-B138-344E13D84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F4D36-7590-40BD-9C46-479766784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30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8E9B9-CFC1-452F-8379-406C6887E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472B4-D12C-4E07-BA82-9B812BAD4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0F133-EFF4-4A09-81C8-81450C6FB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065ED-E996-49A2-93A8-7EDB3E8E1DDE}" type="datetime2">
              <a:rPr lang="en-US" smtClean="0"/>
              <a:t>Friday, November 13,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AC5A3-EABC-4FF4-A580-CC01D9F1B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7848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20B84-3160-497B-8B70-253CBEAF0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81400" y="6425361"/>
            <a:ext cx="2743200" cy="365125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  <a:latin typeface="Roboto"/>
              </a:defRPr>
            </a:lvl1pPr>
          </a:lstStyle>
          <a:p>
            <a:fld id="{B9EAB3BA-07EE-4B64-A177-47C30D775877}" type="slidenum">
              <a:rPr lang="en-US" smtClean="0"/>
              <a:pPr/>
              <a:t>‹Nr.›</a:t>
            </a:fld>
            <a:endParaRPr lang="en-US" dirty="0">
              <a:latin typeface="Roboto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A9B301C-C324-4E12-8E64-8DDE88A83B00}"/>
              </a:ext>
            </a:extLst>
          </p:cNvPr>
          <p:cNvSpPr txBox="1">
            <a:spLocks/>
          </p:cNvSpPr>
          <p:nvPr userDrawn="1"/>
        </p:nvSpPr>
        <p:spPr>
          <a:xfrm>
            <a:off x="3581400" y="63908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800" kern="1200">
                <a:solidFill>
                  <a:schemeClr val="bg1"/>
                </a:solidFill>
                <a:latin typeface="Roboto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EAB3BA-07EE-4B64-A177-47C30D775877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547061-657B-44A8-B1FD-FD66E8E00058}"/>
              </a:ext>
            </a:extLst>
          </p:cNvPr>
          <p:cNvSpPr txBox="1">
            <a:spLocks/>
          </p:cNvSpPr>
          <p:nvPr userDrawn="1"/>
        </p:nvSpPr>
        <p:spPr>
          <a:xfrm>
            <a:off x="3581400" y="63908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800" kern="1200">
                <a:solidFill>
                  <a:schemeClr val="bg1"/>
                </a:solidFill>
                <a:latin typeface="Roboto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EAB3BA-07EE-4B64-A177-47C30D775877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66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9A9E5-A9EB-4915-A19D-0F2B86389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A1032-AFD2-437F-8042-776BEA33C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1EB9A-16EC-4D86-9537-C4BD423B8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6DC8C-2F93-4B2A-988B-A7FF84875AAE}" type="datetime2">
              <a:rPr lang="en-US" smtClean="0"/>
              <a:t>Friday, November 13,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8899A-DA08-4A07-B58C-47D68839E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ADE81-9DA6-419E-9378-802A1292C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219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324C5-4DC2-44B4-BE55-EE50ED670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33261-9AEF-42D5-B1A6-0AD24BBD02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066A1E-1180-4FFD-BC8F-0E46A1EE71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AF1E16-7042-4C77-AFC0-90A3AD642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99224-7BC8-41FA-A7B4-8DE61E829C88}" type="datetime2">
              <a:rPr lang="en-US" smtClean="0"/>
              <a:t>Friday, November 13,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3361D6-DF37-48B5-BCDE-14EBB353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26E76-9A0C-4463-8120-033F31771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24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4D898-E4A8-4EC0-8266-4513BD357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50C0DA-AE1C-4773-8456-2740F93CF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917412-8424-4383-8618-936C1BC77F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F1A389-2E22-438C-BF59-E77DE0CAD9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EEF260-F72A-47CD-B0B5-624F915FB9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01C17C-2276-4480-B9CB-EFF882DFF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5AB7B-81B8-4716-A242-D8212FFF6224}" type="datetime2">
              <a:rPr lang="en-US" smtClean="0"/>
              <a:t>Friday, November 13,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C33F03-317B-4818-A8E0-F53509D3A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81C20A-3098-418F-A02E-E2D3891E1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59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98292-FDAB-4897-AFCF-AB49B4667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FAC132-680B-4A6A-81EE-D7068225D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DA0D2-73CC-4CC7-9CA9-F462DAE269A7}" type="datetime2">
              <a:rPr lang="en-US" smtClean="0"/>
              <a:t>Friday, November 13,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3B605B-B7D6-445F-8BFA-EEEF5F805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FC94A-DFD1-4304-9DC1-F3AB2634B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732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EDC6DB-C5D2-4EEA-B884-EECDC3F66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70160-9EBC-4B2B-A59F-06E7472A5FAA}" type="datetime2">
              <a:rPr lang="en-US" smtClean="0"/>
              <a:t>Friday, November 13,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963300-BD9E-4763-819D-82126565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8796E9-26BE-4ED1-B475-CB903D1C4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981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0B914-1F88-4EDD-8340-22342CF8D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39E96-4C36-479A-B3A6-BABFF7272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E127EC-785F-4FEA-B832-D05833B2D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F327C6-59A3-4C7B-A123-5A8C6E6FB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8679-4C06-40EB-B790-0101BC7A7B28}" type="datetime2">
              <a:rPr lang="en-US" smtClean="0"/>
              <a:t>Friday, November 13,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BD8622-8D45-4214-86DE-1C59B7A9C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415480-67F6-4A99-BEE9-38DF8DB15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61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C7F90-315B-4375-9920-393602DA1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947253-A16D-467C-A390-E8324F05E9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C6EE97-8DD9-486D-AFE3-9B51E10B1A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1355F-5F13-41D4-B005-27F98471C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A7CC3-D21E-4647-BF1B-9F444EAEC2CF}" type="datetime2">
              <a:rPr lang="en-US" smtClean="0"/>
              <a:t>Friday, November 13,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586E6B-9353-45EC-AA94-A590C9D7F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E731FA-05E7-462D-A3DC-37A5F1BD8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02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A03D73-9C1E-470A-BAF5-39BA675D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E381B9-0526-4C04-B8F7-95741B86D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1716-38B6-4519-9ACE-133B981B87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AD99F-0664-40A7-B28A-6F4BEA0DE340}" type="datetime2">
              <a:rPr lang="en-US" smtClean="0"/>
              <a:t>Friday, November 13,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87973-A55D-428A-BA2D-9D57197E0B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79404-F277-4196-83BA-4A874BCCCF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AB3BA-07EE-4B64-A177-47C30D7758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514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47" r:id="rId1"/>
    <p:sldLayoutId id="2147484948" r:id="rId2"/>
    <p:sldLayoutId id="2147484949" r:id="rId3"/>
    <p:sldLayoutId id="2147484950" r:id="rId4"/>
    <p:sldLayoutId id="2147484951" r:id="rId5"/>
    <p:sldLayoutId id="2147484952" r:id="rId6"/>
    <p:sldLayoutId id="2147484953" r:id="rId7"/>
    <p:sldLayoutId id="2147484954" r:id="rId8"/>
    <p:sldLayoutId id="2147484955" r:id="rId9"/>
    <p:sldLayoutId id="2147484956" r:id="rId10"/>
    <p:sldLayoutId id="214748495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svg"/><Relationship Id="rId3" Type="http://schemas.openxmlformats.org/officeDocument/2006/relationships/image" Target="../media/image26.png"/><Relationship Id="rId7" Type="http://schemas.openxmlformats.org/officeDocument/2006/relationships/image" Target="../media/image30.jpe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image" Target="../media/image1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jpe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21.png"/><Relationship Id="rId3" Type="http://schemas.openxmlformats.org/officeDocument/2006/relationships/image" Target="../media/image14.png"/><Relationship Id="rId7" Type="http://schemas.openxmlformats.org/officeDocument/2006/relationships/image" Target="../media/image6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19.png"/><Relationship Id="rId5" Type="http://schemas.openxmlformats.org/officeDocument/2006/relationships/image" Target="../media/image9.png"/><Relationship Id="rId10" Type="http://schemas.openxmlformats.org/officeDocument/2006/relationships/image" Target="../media/image18.png"/><Relationship Id="rId4" Type="http://schemas.openxmlformats.org/officeDocument/2006/relationships/image" Target="../media/image10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Content Placeholder 6149">
            <a:extLst>
              <a:ext uri="{FF2B5EF4-FFF2-40B4-BE49-F238E27FC236}">
                <a16:creationId xmlns:a16="http://schemas.microsoft.com/office/drawing/2014/main" id="{94E44347-C5CC-4D15-AA86-B06B0044A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1907" y="2355135"/>
            <a:ext cx="6932087" cy="27040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0" lang="de-DE" altLang="de-DE" sz="6000" b="0" i="0" u="none" strike="noStrike" cap="none" normalizeH="0" baseline="0">
                <a:ln>
                  <a:noFill/>
                </a:ln>
                <a:solidFill>
                  <a:srgbClr val="6D7174"/>
                </a:solidFill>
                <a:effectLst/>
                <a:latin typeface="Roboto"/>
              </a:rPr>
              <a:t>AML NoSQL </a:t>
            </a:r>
          </a:p>
          <a:p>
            <a:pPr marL="0" indent="0">
              <a:buNone/>
            </a:pPr>
            <a:r>
              <a:rPr kumimoji="0" lang="de-DE" altLang="de-DE" sz="6000" b="0" i="0" u="none" strike="noStrike" cap="none" normalizeH="0" baseline="0">
                <a:ln>
                  <a:noFill/>
                </a:ln>
                <a:solidFill>
                  <a:srgbClr val="6D7174"/>
                </a:solidFill>
                <a:effectLst/>
                <a:latin typeface="Roboto"/>
              </a:rPr>
              <a:t>Database Manangement</a:t>
            </a:r>
            <a:endParaRPr lang="en-US" sz="6000">
              <a:solidFill>
                <a:srgbClr val="6D7174"/>
              </a:solidFill>
            </a:endParaRPr>
          </a:p>
        </p:txBody>
      </p:sp>
      <p:pic>
        <p:nvPicPr>
          <p:cNvPr id="6146" name="Picture 2" descr="A picture containing wheel, food&#10;&#10;Description automatically generated">
            <a:extLst>
              <a:ext uri="{FF2B5EF4-FFF2-40B4-BE49-F238E27FC236}">
                <a16:creationId xmlns:a16="http://schemas.microsoft.com/office/drawing/2014/main" id="{09FEBDBD-910A-4384-944B-0C61D21C9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1810" y="1438951"/>
            <a:ext cx="3980097" cy="3980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1E7F319-7A57-4E44-A8B4-6FB268ADF5C4}"/>
              </a:ext>
            </a:extLst>
          </p:cNvPr>
          <p:cNvSpPr/>
          <p:nvPr/>
        </p:nvSpPr>
        <p:spPr>
          <a:xfrm>
            <a:off x="0" y="0"/>
            <a:ext cx="12192000" cy="522765"/>
          </a:xfrm>
          <a:prstGeom prst="rect">
            <a:avLst/>
          </a:prstGeom>
          <a:solidFill>
            <a:srgbClr val="EC7102"/>
          </a:solidFill>
          <a:ln>
            <a:solidFill>
              <a:srgbClr val="EC71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36B0CF-8A05-422C-B8B5-33358A29B40B}"/>
              </a:ext>
            </a:extLst>
          </p:cNvPr>
          <p:cNvSpPr txBox="1"/>
          <p:nvPr/>
        </p:nvSpPr>
        <p:spPr>
          <a:xfrm>
            <a:off x="308137" y="76716"/>
            <a:ext cx="1163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rgbClr val="6D7173"/>
                </a:solidFill>
              </a:rPr>
              <a:t>13.11.2020									      Team 5 – TINF19C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64B271-291D-4122-B1AB-74F1FBAA161E}"/>
              </a:ext>
            </a:extLst>
          </p:cNvPr>
          <p:cNvSpPr/>
          <p:nvPr/>
        </p:nvSpPr>
        <p:spPr>
          <a:xfrm>
            <a:off x="0" y="6487568"/>
            <a:ext cx="12247620" cy="370432"/>
          </a:xfrm>
          <a:prstGeom prst="rect">
            <a:avLst/>
          </a:prstGeom>
          <a:solidFill>
            <a:srgbClr val="6D71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6AB94F5-EC09-4CDC-9C1D-01478F566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3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Oval 63">
            <a:extLst>
              <a:ext uri="{FF2B5EF4-FFF2-40B4-BE49-F238E27FC236}">
                <a16:creationId xmlns:a16="http://schemas.microsoft.com/office/drawing/2014/main" id="{45AE00AC-498A-4F82-B025-27BC37148A55}"/>
              </a:ext>
            </a:extLst>
          </p:cNvPr>
          <p:cNvSpPr/>
          <p:nvPr/>
        </p:nvSpPr>
        <p:spPr>
          <a:xfrm>
            <a:off x="1946143" y="4386328"/>
            <a:ext cx="1852478" cy="1675159"/>
          </a:xfrm>
          <a:prstGeom prst="ellipse">
            <a:avLst/>
          </a:prstGeom>
          <a:solidFill>
            <a:schemeClr val="bg1"/>
          </a:solidFill>
          <a:ln w="28575">
            <a:solidFill>
              <a:srgbClr val="EC71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BABF7B-639D-4043-B980-5AE86FFD09C5}"/>
              </a:ext>
            </a:extLst>
          </p:cNvPr>
          <p:cNvSpPr/>
          <p:nvPr/>
        </p:nvSpPr>
        <p:spPr>
          <a:xfrm>
            <a:off x="0" y="-3511"/>
            <a:ext cx="12192000" cy="522765"/>
          </a:xfrm>
          <a:prstGeom prst="rect">
            <a:avLst/>
          </a:prstGeom>
          <a:solidFill>
            <a:srgbClr val="EC7102"/>
          </a:solidFill>
          <a:ln>
            <a:solidFill>
              <a:srgbClr val="EC71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64B271-291D-4122-B1AB-74F1FBAA161E}"/>
              </a:ext>
            </a:extLst>
          </p:cNvPr>
          <p:cNvSpPr/>
          <p:nvPr/>
        </p:nvSpPr>
        <p:spPr>
          <a:xfrm>
            <a:off x="0" y="6340730"/>
            <a:ext cx="12247620" cy="517270"/>
          </a:xfrm>
          <a:prstGeom prst="rect">
            <a:avLst/>
          </a:prstGeom>
          <a:solidFill>
            <a:srgbClr val="6D71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Roboto"/>
              </a:rPr>
              <a:t>AML NoSQL Database Management	</a:t>
            </a:r>
            <a:r>
              <a:rPr lang="de-DE">
                <a:solidFill>
                  <a:srgbClr val="F8F8F8"/>
                </a:solidFill>
              </a:rPr>
              <a:t>						Team 5 – TINF19C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6AB94F5-EC09-4CDC-9C1D-01478F566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0320E7-7A66-45F8-AD2C-1744CA4D7332}"/>
              </a:ext>
            </a:extLst>
          </p:cNvPr>
          <p:cNvSpPr txBox="1"/>
          <p:nvPr/>
        </p:nvSpPr>
        <p:spPr>
          <a:xfrm>
            <a:off x="184731" y="113466"/>
            <a:ext cx="4827783" cy="3670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Roboto"/>
              </a:rPr>
              <a:t>Tools</a:t>
            </a:r>
            <a:endParaRPr lang="de-DE"/>
          </a:p>
        </p:txBody>
      </p:sp>
      <p:pic>
        <p:nvPicPr>
          <p:cNvPr id="3" name="Picture 2" descr="A picture containing wheel, food&#10;&#10;Description automatically generated">
            <a:extLst>
              <a:ext uri="{FF2B5EF4-FFF2-40B4-BE49-F238E27FC236}">
                <a16:creationId xmlns:a16="http://schemas.microsoft.com/office/drawing/2014/main" id="{33B9C147-D706-4C1B-B4B2-41EE2655D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09594" y="2408366"/>
            <a:ext cx="1740783" cy="174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75BCAE8-F42C-49CA-A166-689AD41D7CFF}"/>
              </a:ext>
            </a:extLst>
          </p:cNvPr>
          <p:cNvSpPr/>
          <p:nvPr/>
        </p:nvSpPr>
        <p:spPr>
          <a:xfrm>
            <a:off x="6648898" y="1107234"/>
            <a:ext cx="1714990" cy="1645158"/>
          </a:xfrm>
          <a:custGeom>
            <a:avLst/>
            <a:gdLst>
              <a:gd name="connsiteX0" fmla="*/ 0 w 3551854"/>
              <a:gd name="connsiteY0" fmla="*/ 1593144 h 1593144"/>
              <a:gd name="connsiteX1" fmla="*/ 2444621 w 3551854"/>
              <a:gd name="connsiteY1" fmla="*/ 635202 h 1593144"/>
              <a:gd name="connsiteX2" fmla="*/ 3551854 w 3551854"/>
              <a:gd name="connsiteY2" fmla="*/ 720 h 1593144"/>
              <a:gd name="connsiteX0" fmla="*/ 0 w 3551854"/>
              <a:gd name="connsiteY0" fmla="*/ 1593025 h 1593025"/>
              <a:gd name="connsiteX1" fmla="*/ 1026368 w 3551854"/>
              <a:gd name="connsiteY1" fmla="*/ 715949 h 1593025"/>
              <a:gd name="connsiteX2" fmla="*/ 3551854 w 3551854"/>
              <a:gd name="connsiteY2" fmla="*/ 601 h 159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1854" h="1593025">
                <a:moveTo>
                  <a:pt x="0" y="1593025"/>
                </a:moveTo>
                <a:cubicBezTo>
                  <a:pt x="926322" y="1246756"/>
                  <a:pt x="434392" y="981353"/>
                  <a:pt x="1026368" y="715949"/>
                </a:cubicBezTo>
                <a:cubicBezTo>
                  <a:pt x="1618344" y="450545"/>
                  <a:pt x="3422262" y="-19097"/>
                  <a:pt x="3551854" y="601"/>
                </a:cubicBezTo>
              </a:path>
            </a:pathLst>
          </a:custGeom>
          <a:noFill/>
          <a:ln w="38100">
            <a:solidFill>
              <a:srgbClr val="EC71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 descr="GitHub logo and symbol, meaning, history, PNG">
            <a:extLst>
              <a:ext uri="{FF2B5EF4-FFF2-40B4-BE49-F238E27FC236}">
                <a16:creationId xmlns:a16="http://schemas.microsoft.com/office/drawing/2014/main" id="{4A902DCB-A71D-4C02-A5EE-B3F78B8821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904" y="806317"/>
            <a:ext cx="829449" cy="74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39AC955-5156-49DD-A27A-04DAC3DAA2B9}"/>
              </a:ext>
            </a:extLst>
          </p:cNvPr>
          <p:cNvSpPr txBox="1"/>
          <p:nvPr/>
        </p:nvSpPr>
        <p:spPr>
          <a:xfrm>
            <a:off x="9093810" y="813834"/>
            <a:ext cx="223099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>
                <a:latin typeface="Roboto"/>
              </a:rPr>
              <a:t>Filesharing und zur VersionControl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6CB11AC-4797-4BB4-9B02-3BDAB075FF39}"/>
              </a:ext>
            </a:extLst>
          </p:cNvPr>
          <p:cNvSpPr/>
          <p:nvPr/>
        </p:nvSpPr>
        <p:spPr>
          <a:xfrm flipV="1">
            <a:off x="6553200" y="3863632"/>
            <a:ext cx="1561871" cy="795454"/>
          </a:xfrm>
          <a:custGeom>
            <a:avLst/>
            <a:gdLst>
              <a:gd name="connsiteX0" fmla="*/ 0 w 3551854"/>
              <a:gd name="connsiteY0" fmla="*/ 1593144 h 1593144"/>
              <a:gd name="connsiteX1" fmla="*/ 2444621 w 3551854"/>
              <a:gd name="connsiteY1" fmla="*/ 635202 h 1593144"/>
              <a:gd name="connsiteX2" fmla="*/ 3551854 w 3551854"/>
              <a:gd name="connsiteY2" fmla="*/ 720 h 1593144"/>
              <a:gd name="connsiteX0" fmla="*/ 0 w 3551854"/>
              <a:gd name="connsiteY0" fmla="*/ 1593025 h 1593025"/>
              <a:gd name="connsiteX1" fmla="*/ 1026368 w 3551854"/>
              <a:gd name="connsiteY1" fmla="*/ 715949 h 1593025"/>
              <a:gd name="connsiteX2" fmla="*/ 3551854 w 3551854"/>
              <a:gd name="connsiteY2" fmla="*/ 601 h 159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1854" h="1593025">
                <a:moveTo>
                  <a:pt x="0" y="1593025"/>
                </a:moveTo>
                <a:cubicBezTo>
                  <a:pt x="926322" y="1246756"/>
                  <a:pt x="434392" y="981353"/>
                  <a:pt x="1026368" y="715949"/>
                </a:cubicBezTo>
                <a:cubicBezTo>
                  <a:pt x="1618344" y="450545"/>
                  <a:pt x="3422262" y="-19097"/>
                  <a:pt x="3551854" y="601"/>
                </a:cubicBezTo>
              </a:path>
            </a:pathLst>
          </a:custGeom>
          <a:noFill/>
          <a:ln w="38100">
            <a:solidFill>
              <a:srgbClr val="EC71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BAED84B-8A6B-4D7B-B5C7-1B7DC881E3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5421" y="1932225"/>
            <a:ext cx="2289110" cy="996393"/>
          </a:xfrm>
          <a:prstGeom prst="rect">
            <a:avLst/>
          </a:prstGeo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78D48D13-9BA3-4D9E-AD58-02BDF96709F4}"/>
              </a:ext>
            </a:extLst>
          </p:cNvPr>
          <p:cNvSpPr/>
          <p:nvPr/>
        </p:nvSpPr>
        <p:spPr>
          <a:xfrm flipH="1">
            <a:off x="8801878" y="1608767"/>
            <a:ext cx="463968" cy="375544"/>
          </a:xfrm>
          <a:custGeom>
            <a:avLst/>
            <a:gdLst>
              <a:gd name="connsiteX0" fmla="*/ 0 w 3551854"/>
              <a:gd name="connsiteY0" fmla="*/ 1593144 h 1593144"/>
              <a:gd name="connsiteX1" fmla="*/ 2444621 w 3551854"/>
              <a:gd name="connsiteY1" fmla="*/ 635202 h 1593144"/>
              <a:gd name="connsiteX2" fmla="*/ 3551854 w 3551854"/>
              <a:gd name="connsiteY2" fmla="*/ 720 h 1593144"/>
              <a:gd name="connsiteX0" fmla="*/ 0 w 3551854"/>
              <a:gd name="connsiteY0" fmla="*/ 1593025 h 1593025"/>
              <a:gd name="connsiteX1" fmla="*/ 1026368 w 3551854"/>
              <a:gd name="connsiteY1" fmla="*/ 715949 h 1593025"/>
              <a:gd name="connsiteX2" fmla="*/ 3551854 w 3551854"/>
              <a:gd name="connsiteY2" fmla="*/ 601 h 159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1854" h="1593025">
                <a:moveTo>
                  <a:pt x="0" y="1593025"/>
                </a:moveTo>
                <a:cubicBezTo>
                  <a:pt x="926322" y="1246756"/>
                  <a:pt x="434392" y="981353"/>
                  <a:pt x="1026368" y="715949"/>
                </a:cubicBezTo>
                <a:cubicBezTo>
                  <a:pt x="1618344" y="450545"/>
                  <a:pt x="3422262" y="-19097"/>
                  <a:pt x="3551854" y="601"/>
                </a:cubicBezTo>
              </a:path>
            </a:pathLst>
          </a:custGeom>
          <a:noFill/>
          <a:ln w="28575">
            <a:solidFill>
              <a:srgbClr val="EC71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C4B0ACE-6F3A-4431-95B3-76EF24CBA854}"/>
              </a:ext>
            </a:extLst>
          </p:cNvPr>
          <p:cNvSpPr txBox="1"/>
          <p:nvPr/>
        </p:nvSpPr>
        <p:spPr>
          <a:xfrm>
            <a:off x="10208960" y="2044505"/>
            <a:ext cx="203866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>
                <a:latin typeface="Roboto"/>
              </a:rPr>
              <a:t>Project Board: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>
                <a:latin typeface="Roboto"/>
              </a:rPr>
              <a:t>Planung + Milestones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>
                <a:latin typeface="Roboto"/>
              </a:rPr>
              <a:t>Zuteilung von Arbeitspaketen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>
                <a:latin typeface="Roboto"/>
              </a:rPr>
              <a:t>Fortschrittsüberwachung</a:t>
            </a:r>
          </a:p>
        </p:txBody>
      </p:sp>
      <p:pic>
        <p:nvPicPr>
          <p:cNvPr id="1028" name="Picture 4" descr="Website, logo, discord icon - Free download on Iconfinder">
            <a:extLst>
              <a:ext uri="{FF2B5EF4-FFF2-40B4-BE49-F238E27FC236}">
                <a16:creationId xmlns:a16="http://schemas.microsoft.com/office/drawing/2014/main" id="{620C1073-8846-4408-9D13-64D9C39C6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749" y="4430453"/>
            <a:ext cx="841310" cy="841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BAA8D0F-95B7-46FE-B000-C8E7B9BE091D}"/>
              </a:ext>
            </a:extLst>
          </p:cNvPr>
          <p:cNvSpPr/>
          <p:nvPr/>
        </p:nvSpPr>
        <p:spPr>
          <a:xfrm flipV="1">
            <a:off x="7080104" y="4337612"/>
            <a:ext cx="193658" cy="795455"/>
          </a:xfrm>
          <a:custGeom>
            <a:avLst/>
            <a:gdLst>
              <a:gd name="connsiteX0" fmla="*/ 0 w 3551854"/>
              <a:gd name="connsiteY0" fmla="*/ 1593144 h 1593144"/>
              <a:gd name="connsiteX1" fmla="*/ 2444621 w 3551854"/>
              <a:gd name="connsiteY1" fmla="*/ 635202 h 1593144"/>
              <a:gd name="connsiteX2" fmla="*/ 3551854 w 3551854"/>
              <a:gd name="connsiteY2" fmla="*/ 720 h 1593144"/>
              <a:gd name="connsiteX0" fmla="*/ 0 w 3551854"/>
              <a:gd name="connsiteY0" fmla="*/ 1593025 h 1593025"/>
              <a:gd name="connsiteX1" fmla="*/ 1026368 w 3551854"/>
              <a:gd name="connsiteY1" fmla="*/ 715949 h 1593025"/>
              <a:gd name="connsiteX2" fmla="*/ 3551854 w 3551854"/>
              <a:gd name="connsiteY2" fmla="*/ 601 h 159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1854" h="1593025">
                <a:moveTo>
                  <a:pt x="0" y="1593025"/>
                </a:moveTo>
                <a:cubicBezTo>
                  <a:pt x="926322" y="1246756"/>
                  <a:pt x="434392" y="981353"/>
                  <a:pt x="1026368" y="715949"/>
                </a:cubicBezTo>
                <a:cubicBezTo>
                  <a:pt x="1618344" y="450545"/>
                  <a:pt x="3422262" y="-19097"/>
                  <a:pt x="3551854" y="601"/>
                </a:cubicBezTo>
              </a:path>
            </a:pathLst>
          </a:custGeom>
          <a:noFill/>
          <a:ln w="28575">
            <a:solidFill>
              <a:srgbClr val="EC71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30" name="Picture 6" descr="TimeTree: Gemeinsamer Kalender ➡ App Store Review ✅ ASO | Revenue &amp;  Downloads | AppFollow">
            <a:extLst>
              <a:ext uri="{FF2B5EF4-FFF2-40B4-BE49-F238E27FC236}">
                <a16:creationId xmlns:a16="http://schemas.microsoft.com/office/drawing/2014/main" id="{817281A7-5BD3-4346-AE4E-CB9AA0CF7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103" y="5172352"/>
            <a:ext cx="869397" cy="869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44E08EBE-793E-4F62-B2F1-7FD8E6F2BBE4}"/>
              </a:ext>
            </a:extLst>
          </p:cNvPr>
          <p:cNvSpPr txBox="1"/>
          <p:nvPr/>
        </p:nvSpPr>
        <p:spPr>
          <a:xfrm>
            <a:off x="8919059" y="4756116"/>
            <a:ext cx="123008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>
                <a:latin typeface="Roboto"/>
              </a:rPr>
              <a:t>Kommunikation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3C61C8E-5FA3-41CC-947C-694A8ED5D57C}"/>
              </a:ext>
            </a:extLst>
          </p:cNvPr>
          <p:cNvSpPr txBox="1"/>
          <p:nvPr/>
        </p:nvSpPr>
        <p:spPr>
          <a:xfrm>
            <a:off x="7822759" y="5510048"/>
            <a:ext cx="6756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>
                <a:latin typeface="Roboto"/>
              </a:rPr>
              <a:t>Termine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16572F8B-E334-4DC0-940A-908D6B8A2B1C}"/>
              </a:ext>
            </a:extLst>
          </p:cNvPr>
          <p:cNvSpPr/>
          <p:nvPr/>
        </p:nvSpPr>
        <p:spPr>
          <a:xfrm flipH="1" flipV="1">
            <a:off x="3798619" y="3782910"/>
            <a:ext cx="1385471" cy="1446580"/>
          </a:xfrm>
          <a:custGeom>
            <a:avLst/>
            <a:gdLst>
              <a:gd name="connsiteX0" fmla="*/ 0 w 3551854"/>
              <a:gd name="connsiteY0" fmla="*/ 1593144 h 1593144"/>
              <a:gd name="connsiteX1" fmla="*/ 2444621 w 3551854"/>
              <a:gd name="connsiteY1" fmla="*/ 635202 h 1593144"/>
              <a:gd name="connsiteX2" fmla="*/ 3551854 w 3551854"/>
              <a:gd name="connsiteY2" fmla="*/ 720 h 1593144"/>
              <a:gd name="connsiteX0" fmla="*/ 0 w 3551854"/>
              <a:gd name="connsiteY0" fmla="*/ 1593025 h 1593025"/>
              <a:gd name="connsiteX1" fmla="*/ 1026368 w 3551854"/>
              <a:gd name="connsiteY1" fmla="*/ 715949 h 1593025"/>
              <a:gd name="connsiteX2" fmla="*/ 3551854 w 3551854"/>
              <a:gd name="connsiteY2" fmla="*/ 601 h 159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1854" h="1593025">
                <a:moveTo>
                  <a:pt x="0" y="1593025"/>
                </a:moveTo>
                <a:cubicBezTo>
                  <a:pt x="926322" y="1246756"/>
                  <a:pt x="434392" y="981353"/>
                  <a:pt x="1026368" y="715949"/>
                </a:cubicBezTo>
                <a:cubicBezTo>
                  <a:pt x="1618344" y="450545"/>
                  <a:pt x="3422262" y="-19097"/>
                  <a:pt x="3551854" y="601"/>
                </a:cubicBezTo>
              </a:path>
            </a:pathLst>
          </a:custGeom>
          <a:noFill/>
          <a:ln w="38100">
            <a:solidFill>
              <a:srgbClr val="EC71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32" name="Picture 8" descr="Visual Studio Code - Wikipedia">
            <a:extLst>
              <a:ext uri="{FF2B5EF4-FFF2-40B4-BE49-F238E27FC236}">
                <a16:creationId xmlns:a16="http://schemas.microsoft.com/office/drawing/2014/main" id="{902ADE3C-895A-4A8B-B6D4-32A9C8884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175" y="5158192"/>
            <a:ext cx="687306" cy="68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ebStorm – Wikipedia">
            <a:extLst>
              <a:ext uri="{FF2B5EF4-FFF2-40B4-BE49-F238E27FC236}">
                <a16:creationId xmlns:a16="http://schemas.microsoft.com/office/drawing/2014/main" id="{27733E31-D739-4E56-BAEC-316FDB722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172" y="4517064"/>
            <a:ext cx="797762" cy="797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B0B171BB-7F8A-40F3-B7F9-2F03E1897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04" y="4806607"/>
            <a:ext cx="506995" cy="506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1111FE60-9B0F-42D7-9A1A-88E4A3E1AD3E}"/>
              </a:ext>
            </a:extLst>
          </p:cNvPr>
          <p:cNvSpPr/>
          <p:nvPr/>
        </p:nvSpPr>
        <p:spPr>
          <a:xfrm flipH="1">
            <a:off x="1495049" y="5176621"/>
            <a:ext cx="464919" cy="195541"/>
          </a:xfrm>
          <a:custGeom>
            <a:avLst/>
            <a:gdLst>
              <a:gd name="connsiteX0" fmla="*/ 0 w 3551854"/>
              <a:gd name="connsiteY0" fmla="*/ 1593144 h 1593144"/>
              <a:gd name="connsiteX1" fmla="*/ 2444621 w 3551854"/>
              <a:gd name="connsiteY1" fmla="*/ 635202 h 1593144"/>
              <a:gd name="connsiteX2" fmla="*/ 3551854 w 3551854"/>
              <a:gd name="connsiteY2" fmla="*/ 720 h 1593144"/>
              <a:gd name="connsiteX0" fmla="*/ 0 w 3551854"/>
              <a:gd name="connsiteY0" fmla="*/ 1593025 h 1593025"/>
              <a:gd name="connsiteX1" fmla="*/ 1026368 w 3551854"/>
              <a:gd name="connsiteY1" fmla="*/ 715949 h 1593025"/>
              <a:gd name="connsiteX2" fmla="*/ 3551854 w 3551854"/>
              <a:gd name="connsiteY2" fmla="*/ 601 h 159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1854" h="1593025">
                <a:moveTo>
                  <a:pt x="0" y="1593025"/>
                </a:moveTo>
                <a:cubicBezTo>
                  <a:pt x="926322" y="1246756"/>
                  <a:pt x="434392" y="981353"/>
                  <a:pt x="1026368" y="715949"/>
                </a:cubicBezTo>
                <a:cubicBezTo>
                  <a:pt x="1618344" y="450545"/>
                  <a:pt x="3422262" y="-19097"/>
                  <a:pt x="3551854" y="601"/>
                </a:cubicBezTo>
              </a:path>
            </a:pathLst>
          </a:custGeom>
          <a:noFill/>
          <a:ln w="28575">
            <a:solidFill>
              <a:srgbClr val="EC71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8618249-80AC-482F-866D-CFD820E6912E}"/>
              </a:ext>
            </a:extLst>
          </p:cNvPr>
          <p:cNvSpPr txBox="1"/>
          <p:nvPr/>
        </p:nvSpPr>
        <p:spPr>
          <a:xfrm>
            <a:off x="64751" y="4851108"/>
            <a:ext cx="11141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>
                <a:latin typeface="Roboto"/>
              </a:rPr>
              <a:t>Prettier</a:t>
            </a:r>
          </a:p>
          <a:p>
            <a:r>
              <a:rPr lang="de-DE" sz="1000">
                <a:latin typeface="Roboto"/>
              </a:rPr>
              <a:t>Codeformatter</a:t>
            </a: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0C9DD576-611E-49E9-99FA-56A81AF2F717}"/>
              </a:ext>
            </a:extLst>
          </p:cNvPr>
          <p:cNvSpPr/>
          <p:nvPr/>
        </p:nvSpPr>
        <p:spPr>
          <a:xfrm rot="10387319" flipH="1" flipV="1">
            <a:off x="1402035" y="5567879"/>
            <a:ext cx="618149" cy="216217"/>
          </a:xfrm>
          <a:custGeom>
            <a:avLst/>
            <a:gdLst>
              <a:gd name="connsiteX0" fmla="*/ 0 w 3551854"/>
              <a:gd name="connsiteY0" fmla="*/ 1593144 h 1593144"/>
              <a:gd name="connsiteX1" fmla="*/ 2444621 w 3551854"/>
              <a:gd name="connsiteY1" fmla="*/ 635202 h 1593144"/>
              <a:gd name="connsiteX2" fmla="*/ 3551854 w 3551854"/>
              <a:gd name="connsiteY2" fmla="*/ 720 h 1593144"/>
              <a:gd name="connsiteX0" fmla="*/ 0 w 3551854"/>
              <a:gd name="connsiteY0" fmla="*/ 1593025 h 1593025"/>
              <a:gd name="connsiteX1" fmla="*/ 1026368 w 3551854"/>
              <a:gd name="connsiteY1" fmla="*/ 715949 h 1593025"/>
              <a:gd name="connsiteX2" fmla="*/ 3551854 w 3551854"/>
              <a:gd name="connsiteY2" fmla="*/ 601 h 159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1854" h="1593025">
                <a:moveTo>
                  <a:pt x="0" y="1593025"/>
                </a:moveTo>
                <a:cubicBezTo>
                  <a:pt x="926322" y="1246756"/>
                  <a:pt x="434392" y="981353"/>
                  <a:pt x="1026368" y="715949"/>
                </a:cubicBezTo>
                <a:cubicBezTo>
                  <a:pt x="1618344" y="450545"/>
                  <a:pt x="3422262" y="-19097"/>
                  <a:pt x="3551854" y="601"/>
                </a:cubicBezTo>
              </a:path>
            </a:pathLst>
          </a:custGeom>
          <a:noFill/>
          <a:ln w="28575">
            <a:solidFill>
              <a:srgbClr val="EC71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38" name="Picture 14" descr="6 useful features in Angular CLI - LogRocket Blog">
            <a:extLst>
              <a:ext uri="{FF2B5EF4-FFF2-40B4-BE49-F238E27FC236}">
                <a16:creationId xmlns:a16="http://schemas.microsoft.com/office/drawing/2014/main" id="{CC3F6A08-3F3B-4783-92E6-87ECFFB6A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54" y="5469707"/>
            <a:ext cx="1206682" cy="681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ASP.NET Core Swagger UI Authorization using IdentityServer4 - Scott Brady">
            <a:extLst>
              <a:ext uri="{FF2B5EF4-FFF2-40B4-BE49-F238E27FC236}">
                <a16:creationId xmlns:a16="http://schemas.microsoft.com/office/drawing/2014/main" id="{77CFDC99-D1B1-4527-ACC4-6281FC05B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7488" y="5396763"/>
            <a:ext cx="1599476" cy="447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557B045-3AA4-4F22-878F-FEBDB227E789}"/>
              </a:ext>
            </a:extLst>
          </p:cNvPr>
          <p:cNvSpPr/>
          <p:nvPr/>
        </p:nvSpPr>
        <p:spPr>
          <a:xfrm>
            <a:off x="4602609" y="4658408"/>
            <a:ext cx="232528" cy="743030"/>
          </a:xfrm>
          <a:custGeom>
            <a:avLst/>
            <a:gdLst>
              <a:gd name="connsiteX0" fmla="*/ 0 w 3551854"/>
              <a:gd name="connsiteY0" fmla="*/ 1593144 h 1593144"/>
              <a:gd name="connsiteX1" fmla="*/ 2444621 w 3551854"/>
              <a:gd name="connsiteY1" fmla="*/ 635202 h 1593144"/>
              <a:gd name="connsiteX2" fmla="*/ 3551854 w 3551854"/>
              <a:gd name="connsiteY2" fmla="*/ 720 h 1593144"/>
              <a:gd name="connsiteX0" fmla="*/ 0 w 3551854"/>
              <a:gd name="connsiteY0" fmla="*/ 1593025 h 1593025"/>
              <a:gd name="connsiteX1" fmla="*/ 1026368 w 3551854"/>
              <a:gd name="connsiteY1" fmla="*/ 715949 h 1593025"/>
              <a:gd name="connsiteX2" fmla="*/ 3551854 w 3551854"/>
              <a:gd name="connsiteY2" fmla="*/ 601 h 1593025"/>
              <a:gd name="connsiteX0" fmla="*/ 0 w 5344334"/>
              <a:gd name="connsiteY0" fmla="*/ 1592784 h 1592784"/>
              <a:gd name="connsiteX1" fmla="*/ 5250930 w 5344334"/>
              <a:gd name="connsiteY1" fmla="*/ 1040350 h 1592784"/>
              <a:gd name="connsiteX2" fmla="*/ 3551854 w 5344334"/>
              <a:gd name="connsiteY2" fmla="*/ 360 h 1592784"/>
              <a:gd name="connsiteX0" fmla="*/ 0 w 5305075"/>
              <a:gd name="connsiteY0" fmla="*/ 1963687 h 1963687"/>
              <a:gd name="connsiteX1" fmla="*/ 5250930 w 5305075"/>
              <a:gd name="connsiteY1" fmla="*/ 1411253 h 1963687"/>
              <a:gd name="connsiteX2" fmla="*/ 1512410 w 5305075"/>
              <a:gd name="connsiteY2" fmla="*/ 246 h 1963687"/>
              <a:gd name="connsiteX0" fmla="*/ 0 w 3375371"/>
              <a:gd name="connsiteY0" fmla="*/ 1963712 h 1963712"/>
              <a:gd name="connsiteX1" fmla="*/ 3284329 w 3375371"/>
              <a:gd name="connsiteY1" fmla="*/ 1303063 h 1963712"/>
              <a:gd name="connsiteX2" fmla="*/ 1512410 w 3375371"/>
              <a:gd name="connsiteY2" fmla="*/ 271 h 1963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75371" h="1963712">
                <a:moveTo>
                  <a:pt x="0" y="1963712"/>
                </a:moveTo>
                <a:cubicBezTo>
                  <a:pt x="926322" y="1617443"/>
                  <a:pt x="2692353" y="1568467"/>
                  <a:pt x="3284329" y="1303063"/>
                </a:cubicBezTo>
                <a:cubicBezTo>
                  <a:pt x="3876305" y="1037659"/>
                  <a:pt x="1382818" y="-19427"/>
                  <a:pt x="1512410" y="271"/>
                </a:cubicBezTo>
              </a:path>
            </a:pathLst>
          </a:custGeom>
          <a:noFill/>
          <a:ln w="28575">
            <a:solidFill>
              <a:srgbClr val="EC71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8E03695A-8DC2-4018-B832-13A6B42E083F}"/>
              </a:ext>
            </a:extLst>
          </p:cNvPr>
          <p:cNvSpPr/>
          <p:nvPr/>
        </p:nvSpPr>
        <p:spPr>
          <a:xfrm flipH="1">
            <a:off x="2137151" y="1118177"/>
            <a:ext cx="3088039" cy="1538923"/>
          </a:xfrm>
          <a:custGeom>
            <a:avLst/>
            <a:gdLst>
              <a:gd name="connsiteX0" fmla="*/ 0 w 3551854"/>
              <a:gd name="connsiteY0" fmla="*/ 1593144 h 1593144"/>
              <a:gd name="connsiteX1" fmla="*/ 2444621 w 3551854"/>
              <a:gd name="connsiteY1" fmla="*/ 635202 h 1593144"/>
              <a:gd name="connsiteX2" fmla="*/ 3551854 w 3551854"/>
              <a:gd name="connsiteY2" fmla="*/ 720 h 1593144"/>
              <a:gd name="connsiteX0" fmla="*/ 0 w 3551854"/>
              <a:gd name="connsiteY0" fmla="*/ 1593025 h 1593025"/>
              <a:gd name="connsiteX1" fmla="*/ 1026368 w 3551854"/>
              <a:gd name="connsiteY1" fmla="*/ 715949 h 1593025"/>
              <a:gd name="connsiteX2" fmla="*/ 3551854 w 3551854"/>
              <a:gd name="connsiteY2" fmla="*/ 601 h 159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1854" h="1593025">
                <a:moveTo>
                  <a:pt x="0" y="1593025"/>
                </a:moveTo>
                <a:cubicBezTo>
                  <a:pt x="926322" y="1246756"/>
                  <a:pt x="434392" y="981353"/>
                  <a:pt x="1026368" y="715949"/>
                </a:cubicBezTo>
                <a:cubicBezTo>
                  <a:pt x="1618344" y="450545"/>
                  <a:pt x="3422262" y="-19097"/>
                  <a:pt x="3551854" y="601"/>
                </a:cubicBezTo>
              </a:path>
            </a:pathLst>
          </a:custGeom>
          <a:noFill/>
          <a:ln w="38100">
            <a:solidFill>
              <a:srgbClr val="EC71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44" name="Picture 20" descr="draw.io">
            <a:extLst>
              <a:ext uri="{FF2B5EF4-FFF2-40B4-BE49-F238E27FC236}">
                <a16:creationId xmlns:a16="http://schemas.microsoft.com/office/drawing/2014/main" id="{C39245D5-8792-46A3-979F-0193844CA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65" y="673627"/>
            <a:ext cx="1689287" cy="444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Adobe Photoshop – Wikipedia">
            <a:extLst>
              <a:ext uri="{FF2B5EF4-FFF2-40B4-BE49-F238E27FC236}">
                <a16:creationId xmlns:a16="http://schemas.microsoft.com/office/drawing/2014/main" id="{B6EF212E-C9A1-4E22-BDF5-C17F298FD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049" y="1573797"/>
            <a:ext cx="716601" cy="698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C2BC3E32-B82E-4F40-A994-EA557839122D}"/>
              </a:ext>
            </a:extLst>
          </p:cNvPr>
          <p:cNvSpPr/>
          <p:nvPr/>
        </p:nvSpPr>
        <p:spPr>
          <a:xfrm flipH="1" flipV="1">
            <a:off x="2269349" y="1700079"/>
            <a:ext cx="1792633" cy="231858"/>
          </a:xfrm>
          <a:custGeom>
            <a:avLst/>
            <a:gdLst>
              <a:gd name="connsiteX0" fmla="*/ 0 w 3551854"/>
              <a:gd name="connsiteY0" fmla="*/ 1593144 h 1593144"/>
              <a:gd name="connsiteX1" fmla="*/ 2444621 w 3551854"/>
              <a:gd name="connsiteY1" fmla="*/ 635202 h 1593144"/>
              <a:gd name="connsiteX2" fmla="*/ 3551854 w 3551854"/>
              <a:gd name="connsiteY2" fmla="*/ 720 h 1593144"/>
              <a:gd name="connsiteX0" fmla="*/ 0 w 3551854"/>
              <a:gd name="connsiteY0" fmla="*/ 1593025 h 1593025"/>
              <a:gd name="connsiteX1" fmla="*/ 1026368 w 3551854"/>
              <a:gd name="connsiteY1" fmla="*/ 715949 h 1593025"/>
              <a:gd name="connsiteX2" fmla="*/ 3551854 w 3551854"/>
              <a:gd name="connsiteY2" fmla="*/ 601 h 1593025"/>
              <a:gd name="connsiteX0" fmla="*/ 0 w 3551854"/>
              <a:gd name="connsiteY0" fmla="*/ 1592784 h 1592784"/>
              <a:gd name="connsiteX1" fmla="*/ 2167972 w 3551854"/>
              <a:gd name="connsiteY1" fmla="*/ 1043564 h 1592784"/>
              <a:gd name="connsiteX2" fmla="*/ 3551854 w 3551854"/>
              <a:gd name="connsiteY2" fmla="*/ 360 h 1592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1854" h="1592784">
                <a:moveTo>
                  <a:pt x="0" y="1592784"/>
                </a:moveTo>
                <a:cubicBezTo>
                  <a:pt x="926322" y="1246515"/>
                  <a:pt x="1575996" y="1308968"/>
                  <a:pt x="2167972" y="1043564"/>
                </a:cubicBezTo>
                <a:cubicBezTo>
                  <a:pt x="2759948" y="778160"/>
                  <a:pt x="3422262" y="-19338"/>
                  <a:pt x="3551854" y="360"/>
                </a:cubicBezTo>
              </a:path>
            </a:pathLst>
          </a:custGeom>
          <a:noFill/>
          <a:ln w="28575">
            <a:solidFill>
              <a:srgbClr val="EC71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8C5BC52D-DD78-423D-BF58-F1ADFE1186AC}"/>
              </a:ext>
            </a:extLst>
          </p:cNvPr>
          <p:cNvSpPr/>
          <p:nvPr/>
        </p:nvSpPr>
        <p:spPr>
          <a:xfrm>
            <a:off x="4350084" y="1476256"/>
            <a:ext cx="134510" cy="333995"/>
          </a:xfrm>
          <a:custGeom>
            <a:avLst/>
            <a:gdLst>
              <a:gd name="connsiteX0" fmla="*/ 0 w 3551854"/>
              <a:gd name="connsiteY0" fmla="*/ 1593144 h 1593144"/>
              <a:gd name="connsiteX1" fmla="*/ 2444621 w 3551854"/>
              <a:gd name="connsiteY1" fmla="*/ 635202 h 1593144"/>
              <a:gd name="connsiteX2" fmla="*/ 3551854 w 3551854"/>
              <a:gd name="connsiteY2" fmla="*/ 720 h 1593144"/>
              <a:gd name="connsiteX0" fmla="*/ 0 w 3551854"/>
              <a:gd name="connsiteY0" fmla="*/ 1593025 h 1593025"/>
              <a:gd name="connsiteX1" fmla="*/ 1026368 w 3551854"/>
              <a:gd name="connsiteY1" fmla="*/ 715949 h 1593025"/>
              <a:gd name="connsiteX2" fmla="*/ 3551854 w 3551854"/>
              <a:gd name="connsiteY2" fmla="*/ 601 h 1593025"/>
              <a:gd name="connsiteX0" fmla="*/ 0 w 3551854"/>
              <a:gd name="connsiteY0" fmla="*/ 1592784 h 1592784"/>
              <a:gd name="connsiteX1" fmla="*/ 2167972 w 3551854"/>
              <a:gd name="connsiteY1" fmla="*/ 1043564 h 1592784"/>
              <a:gd name="connsiteX2" fmla="*/ 3551854 w 3551854"/>
              <a:gd name="connsiteY2" fmla="*/ 360 h 1592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1854" h="1592784">
                <a:moveTo>
                  <a:pt x="0" y="1592784"/>
                </a:moveTo>
                <a:cubicBezTo>
                  <a:pt x="926322" y="1246515"/>
                  <a:pt x="1575996" y="1308968"/>
                  <a:pt x="2167972" y="1043564"/>
                </a:cubicBezTo>
                <a:cubicBezTo>
                  <a:pt x="2759948" y="778160"/>
                  <a:pt x="3422262" y="-19338"/>
                  <a:pt x="3551854" y="360"/>
                </a:cubicBezTo>
              </a:path>
            </a:pathLst>
          </a:custGeom>
          <a:noFill/>
          <a:ln w="28575">
            <a:solidFill>
              <a:srgbClr val="EC71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50" name="Picture 26">
            <a:extLst>
              <a:ext uri="{FF2B5EF4-FFF2-40B4-BE49-F238E27FC236}">
                <a16:creationId xmlns:a16="http://schemas.microsoft.com/office/drawing/2014/main" id="{B8E02E04-82CB-4370-87A0-BC2F7A371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257" y="743952"/>
            <a:ext cx="744140" cy="692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Bootstrap Studio v4.5.6 + Patch - DraggaNaught">
            <a:extLst>
              <a:ext uri="{FF2B5EF4-FFF2-40B4-BE49-F238E27FC236}">
                <a16:creationId xmlns:a16="http://schemas.microsoft.com/office/drawing/2014/main" id="{DB3D8D83-E3AC-4390-B68A-EFDA395AB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214" y="3557881"/>
            <a:ext cx="603769" cy="668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1A02D12F-5A46-42F9-BBA5-1546B1E7E0F2}"/>
              </a:ext>
            </a:extLst>
          </p:cNvPr>
          <p:cNvSpPr/>
          <p:nvPr/>
        </p:nvSpPr>
        <p:spPr>
          <a:xfrm flipH="1">
            <a:off x="3939986" y="4161616"/>
            <a:ext cx="966286" cy="217549"/>
          </a:xfrm>
          <a:custGeom>
            <a:avLst/>
            <a:gdLst>
              <a:gd name="connsiteX0" fmla="*/ 0 w 3551854"/>
              <a:gd name="connsiteY0" fmla="*/ 1593144 h 1593144"/>
              <a:gd name="connsiteX1" fmla="*/ 2444621 w 3551854"/>
              <a:gd name="connsiteY1" fmla="*/ 635202 h 1593144"/>
              <a:gd name="connsiteX2" fmla="*/ 3551854 w 3551854"/>
              <a:gd name="connsiteY2" fmla="*/ 720 h 1593144"/>
              <a:gd name="connsiteX0" fmla="*/ 0 w 3551854"/>
              <a:gd name="connsiteY0" fmla="*/ 1593025 h 1593025"/>
              <a:gd name="connsiteX1" fmla="*/ 1026368 w 3551854"/>
              <a:gd name="connsiteY1" fmla="*/ 715949 h 1593025"/>
              <a:gd name="connsiteX2" fmla="*/ 3551854 w 3551854"/>
              <a:gd name="connsiteY2" fmla="*/ 601 h 1593025"/>
              <a:gd name="connsiteX0" fmla="*/ 0 w 3551854"/>
              <a:gd name="connsiteY0" fmla="*/ 1592784 h 1592784"/>
              <a:gd name="connsiteX1" fmla="*/ 2167972 w 3551854"/>
              <a:gd name="connsiteY1" fmla="*/ 1043564 h 1592784"/>
              <a:gd name="connsiteX2" fmla="*/ 3551854 w 3551854"/>
              <a:gd name="connsiteY2" fmla="*/ 360 h 1592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1854" h="1592784">
                <a:moveTo>
                  <a:pt x="0" y="1592784"/>
                </a:moveTo>
                <a:cubicBezTo>
                  <a:pt x="926322" y="1246515"/>
                  <a:pt x="1575996" y="1308968"/>
                  <a:pt x="2167972" y="1043564"/>
                </a:cubicBezTo>
                <a:cubicBezTo>
                  <a:pt x="2759948" y="778160"/>
                  <a:pt x="3422262" y="-19338"/>
                  <a:pt x="3551854" y="360"/>
                </a:cubicBezTo>
              </a:path>
            </a:pathLst>
          </a:custGeom>
          <a:noFill/>
          <a:ln w="28575">
            <a:solidFill>
              <a:srgbClr val="EC71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B00F203-8CF4-4C0E-AB61-A237FD9EB60F}"/>
              </a:ext>
            </a:extLst>
          </p:cNvPr>
          <p:cNvSpPr txBox="1"/>
          <p:nvPr/>
        </p:nvSpPr>
        <p:spPr>
          <a:xfrm>
            <a:off x="2686459" y="3644876"/>
            <a:ext cx="123008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>
                <a:latin typeface="Roboto"/>
              </a:rPr>
              <a:t>UI Wireframe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2D66179-A6C1-4E03-A67B-D6FA6BCC1413}"/>
              </a:ext>
            </a:extLst>
          </p:cNvPr>
          <p:cNvSpPr txBox="1"/>
          <p:nvPr/>
        </p:nvSpPr>
        <p:spPr>
          <a:xfrm>
            <a:off x="2137152" y="631046"/>
            <a:ext cx="17793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>
                <a:latin typeface="Roboto"/>
              </a:rPr>
              <a:t>Klassendiagramm und </a:t>
            </a:r>
            <a:r>
              <a:rPr lang="de-DE" sz="1000" dirty="0" err="1">
                <a:latin typeface="Roboto"/>
              </a:rPr>
              <a:t>UseCase</a:t>
            </a:r>
            <a:r>
              <a:rPr lang="de-DE" sz="1000" dirty="0">
                <a:latin typeface="Roboto"/>
              </a:rPr>
              <a:t> Diagramme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E38515B-4E12-43B0-A1FC-EC2E1E8DF515}"/>
              </a:ext>
            </a:extLst>
          </p:cNvPr>
          <p:cNvSpPr txBox="1"/>
          <p:nvPr/>
        </p:nvSpPr>
        <p:spPr>
          <a:xfrm>
            <a:off x="106842" y="1800010"/>
            <a:ext cx="145860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>
                <a:latin typeface="Roboto"/>
              </a:rPr>
              <a:t>Architekturdiagramme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FB45AD-B977-4A4C-B4E4-4270B996B916}"/>
              </a:ext>
            </a:extLst>
          </p:cNvPr>
          <p:cNvSpPr txBox="1"/>
          <p:nvPr/>
        </p:nvSpPr>
        <p:spPr>
          <a:xfrm>
            <a:off x="4906272" y="756033"/>
            <a:ext cx="174262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>
                <a:latin typeface="Roboto"/>
              </a:rPr>
              <a:t>Schriftliche Dokumentation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8300CA3-4273-479D-8F1C-BA50F3054BA1}"/>
              </a:ext>
            </a:extLst>
          </p:cNvPr>
          <p:cNvSpPr txBox="1"/>
          <p:nvPr/>
        </p:nvSpPr>
        <p:spPr>
          <a:xfrm>
            <a:off x="3963824" y="5788144"/>
            <a:ext cx="1742626" cy="24622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de-DE" sz="1000">
                <a:latin typeface="Roboto"/>
              </a:rPr>
              <a:t>REST API-Dokumentation</a:t>
            </a:r>
          </a:p>
        </p:txBody>
      </p:sp>
      <p:pic>
        <p:nvPicPr>
          <p:cNvPr id="1054" name="Picture 30">
            <a:extLst>
              <a:ext uri="{FF2B5EF4-FFF2-40B4-BE49-F238E27FC236}">
                <a16:creationId xmlns:a16="http://schemas.microsoft.com/office/drawing/2014/main" id="{A5B4113A-F26C-4640-B321-8EB3ABA2D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357" y="3802976"/>
            <a:ext cx="1571103" cy="423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BDCA3F66-B8B3-4FBD-9A66-B14DA1497F6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225191" y="4623131"/>
            <a:ext cx="743546" cy="818883"/>
          </a:xfrm>
          <a:prstGeom prst="rect">
            <a:avLst/>
          </a:prstGeom>
        </p:spPr>
      </p:pic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7ABCCE42-4CFF-4ABC-9A99-9E29136DE84E}"/>
              </a:ext>
            </a:extLst>
          </p:cNvPr>
          <p:cNvSpPr/>
          <p:nvPr/>
        </p:nvSpPr>
        <p:spPr>
          <a:xfrm flipH="1">
            <a:off x="2523787" y="4078134"/>
            <a:ext cx="2168757" cy="584827"/>
          </a:xfrm>
          <a:custGeom>
            <a:avLst/>
            <a:gdLst>
              <a:gd name="connsiteX0" fmla="*/ 0 w 3551854"/>
              <a:gd name="connsiteY0" fmla="*/ 1593144 h 1593144"/>
              <a:gd name="connsiteX1" fmla="*/ 2444621 w 3551854"/>
              <a:gd name="connsiteY1" fmla="*/ 635202 h 1593144"/>
              <a:gd name="connsiteX2" fmla="*/ 3551854 w 3551854"/>
              <a:gd name="connsiteY2" fmla="*/ 720 h 1593144"/>
              <a:gd name="connsiteX0" fmla="*/ 0 w 3551854"/>
              <a:gd name="connsiteY0" fmla="*/ 1593025 h 1593025"/>
              <a:gd name="connsiteX1" fmla="*/ 1026368 w 3551854"/>
              <a:gd name="connsiteY1" fmla="*/ 715949 h 1593025"/>
              <a:gd name="connsiteX2" fmla="*/ 3551854 w 3551854"/>
              <a:gd name="connsiteY2" fmla="*/ 601 h 1593025"/>
              <a:gd name="connsiteX0" fmla="*/ 0 w 3551854"/>
              <a:gd name="connsiteY0" fmla="*/ 1592784 h 1592784"/>
              <a:gd name="connsiteX1" fmla="*/ 2167972 w 3551854"/>
              <a:gd name="connsiteY1" fmla="*/ 1043564 h 1592784"/>
              <a:gd name="connsiteX2" fmla="*/ 3551854 w 3551854"/>
              <a:gd name="connsiteY2" fmla="*/ 360 h 1592784"/>
              <a:gd name="connsiteX0" fmla="*/ 0 w 3551854"/>
              <a:gd name="connsiteY0" fmla="*/ 1593240 h 1593240"/>
              <a:gd name="connsiteX1" fmla="*/ 2101407 w 3551854"/>
              <a:gd name="connsiteY1" fmla="*/ 586971 h 1593240"/>
              <a:gd name="connsiteX2" fmla="*/ 3551854 w 3551854"/>
              <a:gd name="connsiteY2" fmla="*/ 816 h 1593240"/>
              <a:gd name="connsiteX0" fmla="*/ 0 w 3626739"/>
              <a:gd name="connsiteY0" fmla="*/ 1556277 h 1556277"/>
              <a:gd name="connsiteX1" fmla="*/ 2101407 w 3626739"/>
              <a:gd name="connsiteY1" fmla="*/ 550008 h 1556277"/>
              <a:gd name="connsiteX2" fmla="*/ 3626739 w 3626739"/>
              <a:gd name="connsiteY2" fmla="*/ 913 h 155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26739" h="1556277">
                <a:moveTo>
                  <a:pt x="0" y="1556277"/>
                </a:moveTo>
                <a:cubicBezTo>
                  <a:pt x="926322" y="1210008"/>
                  <a:pt x="1509431" y="815412"/>
                  <a:pt x="2101407" y="550008"/>
                </a:cubicBezTo>
                <a:cubicBezTo>
                  <a:pt x="2693383" y="284604"/>
                  <a:pt x="3497147" y="-18785"/>
                  <a:pt x="3626739" y="913"/>
                </a:cubicBezTo>
              </a:path>
            </a:pathLst>
          </a:custGeom>
          <a:noFill/>
          <a:ln w="28575">
            <a:solidFill>
              <a:srgbClr val="EC71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6BBF2748-F365-4611-81DD-9EFF71F72EAF}"/>
              </a:ext>
            </a:extLst>
          </p:cNvPr>
          <p:cNvSpPr/>
          <p:nvPr/>
        </p:nvSpPr>
        <p:spPr>
          <a:xfrm flipH="1">
            <a:off x="4955907" y="4107593"/>
            <a:ext cx="415473" cy="632321"/>
          </a:xfrm>
          <a:custGeom>
            <a:avLst/>
            <a:gdLst>
              <a:gd name="connsiteX0" fmla="*/ 0 w 3551854"/>
              <a:gd name="connsiteY0" fmla="*/ 1593144 h 1593144"/>
              <a:gd name="connsiteX1" fmla="*/ 2444621 w 3551854"/>
              <a:gd name="connsiteY1" fmla="*/ 635202 h 1593144"/>
              <a:gd name="connsiteX2" fmla="*/ 3551854 w 3551854"/>
              <a:gd name="connsiteY2" fmla="*/ 720 h 1593144"/>
              <a:gd name="connsiteX0" fmla="*/ 0 w 3551854"/>
              <a:gd name="connsiteY0" fmla="*/ 1593025 h 1593025"/>
              <a:gd name="connsiteX1" fmla="*/ 1026368 w 3551854"/>
              <a:gd name="connsiteY1" fmla="*/ 715949 h 1593025"/>
              <a:gd name="connsiteX2" fmla="*/ 3551854 w 3551854"/>
              <a:gd name="connsiteY2" fmla="*/ 601 h 1593025"/>
              <a:gd name="connsiteX0" fmla="*/ 0 w 3551854"/>
              <a:gd name="connsiteY0" fmla="*/ 1592784 h 1592784"/>
              <a:gd name="connsiteX1" fmla="*/ 2167972 w 3551854"/>
              <a:gd name="connsiteY1" fmla="*/ 1043564 h 1592784"/>
              <a:gd name="connsiteX2" fmla="*/ 3551854 w 3551854"/>
              <a:gd name="connsiteY2" fmla="*/ 360 h 1592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1854" h="1592784">
                <a:moveTo>
                  <a:pt x="0" y="1592784"/>
                </a:moveTo>
                <a:cubicBezTo>
                  <a:pt x="926322" y="1246515"/>
                  <a:pt x="1575996" y="1308968"/>
                  <a:pt x="2167972" y="1043564"/>
                </a:cubicBezTo>
                <a:cubicBezTo>
                  <a:pt x="2759948" y="778160"/>
                  <a:pt x="3422262" y="-19338"/>
                  <a:pt x="3551854" y="360"/>
                </a:cubicBezTo>
              </a:path>
            </a:pathLst>
          </a:custGeom>
          <a:noFill/>
          <a:ln w="28575">
            <a:solidFill>
              <a:srgbClr val="EC71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347B9CEF-C9E6-4AA2-A4FB-81F25244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97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ABF7B-639D-4043-B980-5AE86FFD09C5}"/>
              </a:ext>
            </a:extLst>
          </p:cNvPr>
          <p:cNvSpPr/>
          <p:nvPr/>
        </p:nvSpPr>
        <p:spPr>
          <a:xfrm>
            <a:off x="0" y="-3511"/>
            <a:ext cx="12192000" cy="522765"/>
          </a:xfrm>
          <a:prstGeom prst="rect">
            <a:avLst/>
          </a:prstGeom>
          <a:solidFill>
            <a:srgbClr val="EC7102"/>
          </a:solidFill>
          <a:ln>
            <a:solidFill>
              <a:srgbClr val="EC71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64B271-291D-4122-B1AB-74F1FBAA161E}"/>
              </a:ext>
            </a:extLst>
          </p:cNvPr>
          <p:cNvSpPr/>
          <p:nvPr/>
        </p:nvSpPr>
        <p:spPr>
          <a:xfrm>
            <a:off x="0" y="6340730"/>
            <a:ext cx="12247620" cy="517270"/>
          </a:xfrm>
          <a:prstGeom prst="rect">
            <a:avLst/>
          </a:prstGeom>
          <a:solidFill>
            <a:srgbClr val="6D71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Roboto"/>
              </a:rPr>
              <a:t>AML NoSQL Database Management	</a:t>
            </a:r>
            <a:r>
              <a:rPr lang="de-DE">
                <a:solidFill>
                  <a:srgbClr val="F8F8F8"/>
                </a:solidFill>
              </a:rPr>
              <a:t>						Team 5 – TINF19C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6AB94F5-EC09-4CDC-9C1D-01478F566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0320E7-7A66-45F8-AD2C-1744CA4D7332}"/>
              </a:ext>
            </a:extLst>
          </p:cNvPr>
          <p:cNvSpPr txBox="1"/>
          <p:nvPr/>
        </p:nvSpPr>
        <p:spPr>
          <a:xfrm>
            <a:off x="184731" y="113466"/>
            <a:ext cx="4827783" cy="3670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altLang="de-DE">
                <a:solidFill>
                  <a:srgbClr val="F8F8F8"/>
                </a:solidFill>
                <a:latin typeface="Roboto"/>
              </a:rPr>
              <a:t>Entwicklungsprozess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C351F29-D720-4115-9E54-CA47C9B5C083}"/>
              </a:ext>
            </a:extLst>
          </p:cNvPr>
          <p:cNvSpPr/>
          <p:nvPr/>
        </p:nvSpPr>
        <p:spPr>
          <a:xfrm>
            <a:off x="689170" y="1879374"/>
            <a:ext cx="1557716" cy="465292"/>
          </a:xfrm>
          <a:prstGeom prst="roundRect">
            <a:avLst/>
          </a:prstGeom>
          <a:solidFill>
            <a:srgbClr val="EC710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chemeClr val="bg1"/>
                </a:solidFill>
                <a:cs typeface="Calibri"/>
              </a:rPr>
              <a:t>Analyse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4E91169-96FB-418E-BC1C-06B3BC9B21B8}"/>
              </a:ext>
            </a:extLst>
          </p:cNvPr>
          <p:cNvSpPr/>
          <p:nvPr/>
        </p:nvSpPr>
        <p:spPr>
          <a:xfrm>
            <a:off x="2981914" y="2344665"/>
            <a:ext cx="1557716" cy="465292"/>
          </a:xfrm>
          <a:prstGeom prst="roundRect">
            <a:avLst/>
          </a:prstGeom>
          <a:solidFill>
            <a:srgbClr val="EE7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bg1"/>
                </a:solidFill>
                <a:cs typeface="Calibri"/>
              </a:rPr>
              <a:t>Design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D4E8EE8-4791-4184-B4A7-2A07AD15C882}"/>
              </a:ext>
            </a:extLst>
          </p:cNvPr>
          <p:cNvSpPr/>
          <p:nvPr/>
        </p:nvSpPr>
        <p:spPr>
          <a:xfrm>
            <a:off x="5281399" y="2809959"/>
            <a:ext cx="1557716" cy="465292"/>
          </a:xfrm>
          <a:prstGeom prst="roundRect">
            <a:avLst/>
          </a:prstGeom>
          <a:solidFill>
            <a:srgbClr val="EE7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err="1">
                <a:solidFill>
                  <a:schemeClr val="bg1"/>
                </a:solidFill>
                <a:cs typeface="Calibri"/>
              </a:rPr>
              <a:t>Codierung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17B63AF-333D-4DE3-B49B-3EE9C34666A5}"/>
              </a:ext>
            </a:extLst>
          </p:cNvPr>
          <p:cNvSpPr/>
          <p:nvPr/>
        </p:nvSpPr>
        <p:spPr>
          <a:xfrm>
            <a:off x="7587629" y="3275249"/>
            <a:ext cx="1557716" cy="465292"/>
          </a:xfrm>
          <a:prstGeom prst="roundRect">
            <a:avLst/>
          </a:prstGeom>
          <a:solidFill>
            <a:srgbClr val="EC710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bg1"/>
                </a:solidFill>
                <a:cs typeface="Calibri"/>
              </a:rPr>
              <a:t>Test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6FC38B22-E7D7-464E-BA56-0CF82133A67C}"/>
              </a:ext>
            </a:extLst>
          </p:cNvPr>
          <p:cNvCxnSpPr/>
          <p:nvPr/>
        </p:nvCxnSpPr>
        <p:spPr>
          <a:xfrm>
            <a:off x="2247731" y="2109492"/>
            <a:ext cx="732329" cy="469337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87BBC905-4E5F-4236-847B-8B576414F167}"/>
              </a:ext>
            </a:extLst>
          </p:cNvPr>
          <p:cNvCxnSpPr>
            <a:cxnSpLocks/>
          </p:cNvCxnSpPr>
          <p:nvPr/>
        </p:nvCxnSpPr>
        <p:spPr>
          <a:xfrm>
            <a:off x="4540474" y="2574783"/>
            <a:ext cx="732329" cy="469337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99B72DB8-1F5A-40BA-817D-5698150F7875}"/>
              </a:ext>
            </a:extLst>
          </p:cNvPr>
          <p:cNvCxnSpPr>
            <a:cxnSpLocks/>
          </p:cNvCxnSpPr>
          <p:nvPr/>
        </p:nvCxnSpPr>
        <p:spPr>
          <a:xfrm>
            <a:off x="6846704" y="3040076"/>
            <a:ext cx="732329" cy="469337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84FFA6E-E7B3-4CBD-9442-0E6BC73339F1}"/>
              </a:ext>
            </a:extLst>
          </p:cNvPr>
          <p:cNvSpPr txBox="1"/>
          <p:nvPr/>
        </p:nvSpPr>
        <p:spPr>
          <a:xfrm>
            <a:off x="563745" y="2445142"/>
            <a:ext cx="1846919" cy="23391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err="1">
                <a:cs typeface="Calibri"/>
              </a:rPr>
              <a:t>Inhalt</a:t>
            </a:r>
            <a:r>
              <a:rPr lang="en-US" sz="1600">
                <a:cs typeface="Calibri"/>
              </a:rPr>
              <a:t>:</a:t>
            </a:r>
          </a:p>
          <a:p>
            <a:pPr marL="285750" indent="-285750">
              <a:buFont typeface="Arial"/>
              <a:buChar char="•"/>
            </a:pPr>
            <a:r>
              <a:rPr lang="en-US" sz="1600" err="1">
                <a:cs typeface="Calibri"/>
              </a:rPr>
              <a:t>Projektplan</a:t>
            </a:r>
            <a:endParaRPr lang="en-US" sz="16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600">
                <a:cs typeface="Calibri"/>
              </a:rPr>
              <a:t>CRS</a:t>
            </a:r>
          </a:p>
          <a:p>
            <a:pPr marL="285750" indent="-285750">
              <a:buFont typeface="Arial"/>
              <a:buChar char="•"/>
            </a:pPr>
            <a:r>
              <a:rPr lang="en-US" sz="1600">
                <a:cs typeface="Calibri"/>
              </a:rPr>
              <a:t>BC</a:t>
            </a:r>
          </a:p>
          <a:p>
            <a:pPr marL="285750" indent="-285750">
              <a:buFont typeface="Arial"/>
              <a:buChar char="•"/>
            </a:pPr>
            <a:r>
              <a:rPr lang="en-US" sz="1600">
                <a:cs typeface="Calibri"/>
              </a:rPr>
              <a:t>SRS</a:t>
            </a:r>
          </a:p>
          <a:p>
            <a:pPr marL="285750" indent="-285750">
              <a:buFont typeface="Arial"/>
              <a:buChar char="•"/>
            </a:pPr>
            <a:r>
              <a:rPr lang="en-US" sz="1600" err="1">
                <a:cs typeface="Calibri"/>
              </a:rPr>
              <a:t>Erstellung</a:t>
            </a:r>
            <a:r>
              <a:rPr lang="en-US" sz="1600">
                <a:cs typeface="Calibri"/>
              </a:rPr>
              <a:t> </a:t>
            </a:r>
            <a:r>
              <a:rPr lang="en-US" sz="1600" err="1">
                <a:cs typeface="Calibri"/>
              </a:rPr>
              <a:t>Arbeitspakete</a:t>
            </a:r>
            <a:endParaRPr lang="en-US" sz="160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1600">
              <a:cs typeface="Calibri"/>
            </a:endParaRPr>
          </a:p>
          <a:p>
            <a:endParaRPr lang="en-US" sz="1600">
              <a:cs typeface="Calibr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9777197-5F57-452D-B75E-E1FA4DCF251B}"/>
              </a:ext>
            </a:extLst>
          </p:cNvPr>
          <p:cNvSpPr txBox="1"/>
          <p:nvPr/>
        </p:nvSpPr>
        <p:spPr>
          <a:xfrm>
            <a:off x="2919286" y="2894038"/>
            <a:ext cx="2426011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err="1">
                <a:cs typeface="Calibri"/>
              </a:rPr>
              <a:t>Inhalt</a:t>
            </a:r>
            <a:r>
              <a:rPr lang="en-US" sz="1600">
                <a:cs typeface="Calibri"/>
              </a:rPr>
              <a:t>:</a:t>
            </a:r>
          </a:p>
          <a:p>
            <a:pPr marL="285750" indent="-285750">
              <a:buFont typeface="Arial"/>
              <a:buChar char="•"/>
            </a:pPr>
            <a:r>
              <a:rPr lang="en-US" sz="1600">
                <a:cs typeface="Calibri"/>
              </a:rPr>
              <a:t>SRS</a:t>
            </a:r>
          </a:p>
          <a:p>
            <a:pPr marL="285750" indent="-285750">
              <a:buFont typeface="Arial"/>
              <a:buChar char="•"/>
            </a:pPr>
            <a:r>
              <a:rPr lang="en-US" sz="1600">
                <a:cs typeface="Calibri"/>
              </a:rPr>
              <a:t>SAS</a:t>
            </a:r>
          </a:p>
          <a:p>
            <a:pPr marL="285750" indent="-285750">
              <a:buFont typeface="Arial"/>
              <a:buChar char="•"/>
            </a:pPr>
            <a:r>
              <a:rPr lang="en-US" sz="1600">
                <a:cs typeface="Calibri"/>
              </a:rPr>
              <a:t>MODS</a:t>
            </a:r>
          </a:p>
          <a:p>
            <a:pPr marL="285750" indent="-285750">
              <a:buFont typeface="Arial"/>
              <a:buChar char="•"/>
            </a:pPr>
            <a:r>
              <a:rPr lang="en-US" sz="1600">
                <a:cs typeface="Calibri"/>
              </a:rPr>
              <a:t>GUI Wireframe</a:t>
            </a:r>
          </a:p>
          <a:p>
            <a:pPr marL="285750" indent="-285750">
              <a:buFont typeface="Arial"/>
              <a:buChar char="•"/>
            </a:pPr>
            <a:r>
              <a:rPr lang="en-US" sz="1600" err="1">
                <a:cs typeface="Calibri"/>
              </a:rPr>
              <a:t>Architekturdiagramme</a:t>
            </a:r>
            <a:endParaRPr lang="en-US" sz="1600">
              <a:cs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A94843A-BE1B-4951-9FE0-C2B3FF91491A}"/>
              </a:ext>
            </a:extLst>
          </p:cNvPr>
          <p:cNvSpPr txBox="1"/>
          <p:nvPr/>
        </p:nvSpPr>
        <p:spPr>
          <a:xfrm>
            <a:off x="5274828" y="3415922"/>
            <a:ext cx="2135538" cy="13542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err="1">
                <a:cs typeface="Calibri"/>
              </a:rPr>
              <a:t>Inhalt</a:t>
            </a:r>
            <a:r>
              <a:rPr lang="en-US" sz="1600">
                <a:cs typeface="Calibri"/>
              </a:rPr>
              <a:t>:</a:t>
            </a:r>
          </a:p>
          <a:p>
            <a:pPr marL="285750" indent="-285750">
              <a:buFont typeface="Arial"/>
              <a:buChar char="•"/>
            </a:pPr>
            <a:r>
              <a:rPr lang="en-US" sz="1600">
                <a:cs typeface="Calibri"/>
              </a:rPr>
              <a:t>MODS</a:t>
            </a:r>
          </a:p>
          <a:p>
            <a:pPr marL="285750" indent="-285750">
              <a:buFont typeface="Arial"/>
              <a:buChar char="•"/>
            </a:pPr>
            <a:r>
              <a:rPr lang="en-US" sz="1600">
                <a:cs typeface="Calibri"/>
              </a:rPr>
              <a:t>SAS</a:t>
            </a:r>
          </a:p>
          <a:p>
            <a:pPr marL="285750" indent="-285750">
              <a:buFont typeface="Arial"/>
              <a:buChar char="•"/>
            </a:pPr>
            <a:r>
              <a:rPr lang="en-US" sz="1600">
                <a:cs typeface="Calibri"/>
              </a:rPr>
              <a:t>Code</a:t>
            </a:r>
          </a:p>
          <a:p>
            <a:endParaRPr lang="en-US" sz="1600">
              <a:cs typeface="Calibri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8AF5B1-0FFC-4B64-AEC2-1E8C60E23122}"/>
              </a:ext>
            </a:extLst>
          </p:cNvPr>
          <p:cNvSpPr txBox="1"/>
          <p:nvPr/>
        </p:nvSpPr>
        <p:spPr>
          <a:xfrm>
            <a:off x="7587629" y="3921171"/>
            <a:ext cx="2743199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err="1">
                <a:cs typeface="Calibri"/>
              </a:rPr>
              <a:t>Inhalt</a:t>
            </a:r>
            <a:r>
              <a:rPr lang="en-US" sz="1600">
                <a:cs typeface="Calibri"/>
              </a:rPr>
              <a:t>:</a:t>
            </a:r>
          </a:p>
          <a:p>
            <a:pPr marL="285750" indent="-285750">
              <a:buFont typeface="Arial"/>
              <a:buChar char="•"/>
            </a:pPr>
            <a:r>
              <a:rPr lang="en-US" sz="1600">
                <a:cs typeface="Calibri"/>
              </a:rPr>
              <a:t>STP</a:t>
            </a:r>
          </a:p>
          <a:p>
            <a:pPr marL="285750" indent="-285750">
              <a:buFont typeface="Arial"/>
              <a:buChar char="•"/>
            </a:pPr>
            <a:r>
              <a:rPr lang="en-US" sz="1600">
                <a:cs typeface="Calibri"/>
              </a:rPr>
              <a:t>STR</a:t>
            </a:r>
          </a:p>
          <a:p>
            <a:endParaRPr lang="en-US" sz="1600">
              <a:cs typeface="Calibri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B54C1C4-216E-4387-B4FC-205A5CF9A8A8}"/>
              </a:ext>
            </a:extLst>
          </p:cNvPr>
          <p:cNvSpPr/>
          <p:nvPr/>
        </p:nvSpPr>
        <p:spPr>
          <a:xfrm>
            <a:off x="9914089" y="3740540"/>
            <a:ext cx="1557716" cy="465292"/>
          </a:xfrm>
          <a:prstGeom prst="roundRect">
            <a:avLst/>
          </a:prstGeom>
          <a:solidFill>
            <a:srgbClr val="EC710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bg1"/>
                </a:solidFill>
                <a:cs typeface="Calibri"/>
              </a:rPr>
              <a:t>Roll-out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31FB659C-6CDC-4054-ACBE-8942F8485095}"/>
              </a:ext>
            </a:extLst>
          </p:cNvPr>
          <p:cNvCxnSpPr>
            <a:cxnSpLocks/>
          </p:cNvCxnSpPr>
          <p:nvPr/>
        </p:nvCxnSpPr>
        <p:spPr>
          <a:xfrm>
            <a:off x="9173164" y="3505367"/>
            <a:ext cx="732329" cy="469337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picture containing wheel, food&#10;&#10;Description automatically generated">
            <a:extLst>
              <a:ext uri="{FF2B5EF4-FFF2-40B4-BE49-F238E27FC236}">
                <a16:creationId xmlns:a16="http://schemas.microsoft.com/office/drawing/2014/main" id="{DB8EB26E-0E90-4BA1-BF48-ACCEA77E9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55053" y="5060305"/>
            <a:ext cx="1355990" cy="1355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0F0D4F1C-6E9B-4055-96B1-5CC03A91F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7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ABF7B-639D-4043-B980-5AE86FFD09C5}"/>
              </a:ext>
            </a:extLst>
          </p:cNvPr>
          <p:cNvSpPr/>
          <p:nvPr/>
        </p:nvSpPr>
        <p:spPr>
          <a:xfrm>
            <a:off x="0" y="-3511"/>
            <a:ext cx="12192000" cy="522765"/>
          </a:xfrm>
          <a:prstGeom prst="rect">
            <a:avLst/>
          </a:prstGeom>
          <a:solidFill>
            <a:srgbClr val="EC7102"/>
          </a:solidFill>
          <a:ln>
            <a:solidFill>
              <a:srgbClr val="EE7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64B271-291D-4122-B1AB-74F1FBAA161E}"/>
              </a:ext>
            </a:extLst>
          </p:cNvPr>
          <p:cNvSpPr/>
          <p:nvPr/>
        </p:nvSpPr>
        <p:spPr>
          <a:xfrm>
            <a:off x="0" y="6340730"/>
            <a:ext cx="12247620" cy="517270"/>
          </a:xfrm>
          <a:prstGeom prst="rect">
            <a:avLst/>
          </a:prstGeom>
          <a:solidFill>
            <a:srgbClr val="6D7173"/>
          </a:solidFill>
          <a:ln>
            <a:solidFill>
              <a:srgbClr val="EE7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Roboto"/>
              </a:rPr>
              <a:t>AML NoSQL Database Management	</a:t>
            </a:r>
            <a:r>
              <a:rPr lang="de-DE">
                <a:solidFill>
                  <a:srgbClr val="F8F8F8"/>
                </a:solidFill>
              </a:rPr>
              <a:t>						Team 5 – TINF19C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0320E7-7A66-45F8-AD2C-1744CA4D7332}"/>
              </a:ext>
            </a:extLst>
          </p:cNvPr>
          <p:cNvSpPr txBox="1"/>
          <p:nvPr/>
        </p:nvSpPr>
        <p:spPr>
          <a:xfrm>
            <a:off x="184731" y="113466"/>
            <a:ext cx="4827783" cy="367095"/>
          </a:xfrm>
          <a:prstGeom prst="rect">
            <a:avLst/>
          </a:prstGeom>
          <a:noFill/>
          <a:ln>
            <a:solidFill>
              <a:srgbClr val="EE7000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altLang="de-DE">
                <a:solidFill>
                  <a:srgbClr val="F8F8F8"/>
                </a:solidFill>
                <a:latin typeface="Roboto"/>
              </a:rPr>
              <a:t>Arbeitspakete</a:t>
            </a:r>
          </a:p>
        </p:txBody>
      </p:sp>
      <p:pic>
        <p:nvPicPr>
          <p:cNvPr id="4" name="Picture 3" descr="A person holding a sign&#10;&#10;Description automatically generated">
            <a:extLst>
              <a:ext uri="{FF2B5EF4-FFF2-40B4-BE49-F238E27FC236}">
                <a16:creationId xmlns:a16="http://schemas.microsoft.com/office/drawing/2014/main" id="{FF563FAE-2A3A-4AB1-A306-C6BBE8AA2A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827" y="4881722"/>
            <a:ext cx="1226856" cy="1209006"/>
          </a:xfrm>
          <a:prstGeom prst="rect">
            <a:avLst/>
          </a:prstGeom>
          <a:ln>
            <a:noFill/>
          </a:ln>
          <a:effectLst>
            <a:outerShdw blurRad="50800" dist="38100" dir="2700000" sx="104000" sy="104000" algn="tl" rotWithShape="0">
              <a:srgbClr val="EC7102">
                <a:alpha val="40000"/>
              </a:srgbClr>
            </a:outerShdw>
          </a:effectLst>
        </p:spPr>
      </p:pic>
      <p:pic>
        <p:nvPicPr>
          <p:cNvPr id="5" name="Picture 4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166CD3DE-A477-4126-A3A0-24F85AE8E5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822" y="564757"/>
            <a:ext cx="1223234" cy="1207669"/>
          </a:xfrm>
          <a:prstGeom prst="rect">
            <a:avLst/>
          </a:prstGeom>
          <a:ln>
            <a:noFill/>
          </a:ln>
          <a:effectLst>
            <a:outerShdw blurRad="50800" dist="38100" dir="2700000" sx="104000" sy="104000" algn="tl" rotWithShape="0">
              <a:srgbClr val="EC7102">
                <a:alpha val="40000"/>
              </a:srgbClr>
            </a:outerShdw>
          </a:effectLst>
        </p:spPr>
      </p:pic>
      <p:pic>
        <p:nvPicPr>
          <p:cNvPr id="6" name="Picture 5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B57F3427-45E4-4D0B-B33A-2E41234DC4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3201" y="4898528"/>
            <a:ext cx="1209447" cy="1202704"/>
          </a:xfrm>
          <a:prstGeom prst="rect">
            <a:avLst/>
          </a:prstGeom>
          <a:ln>
            <a:noFill/>
          </a:ln>
          <a:effectLst>
            <a:outerShdw blurRad="50800" dist="38100" dir="2700000" sx="104000" sy="104000" algn="tl" rotWithShape="0">
              <a:srgbClr val="EC7102">
                <a:alpha val="40000"/>
              </a:srgbClr>
            </a:outerShdw>
          </a:effectLst>
        </p:spPr>
      </p:pic>
      <p:pic>
        <p:nvPicPr>
          <p:cNvPr id="10" name="Picture 9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D48BE70C-9597-4206-9F28-CDE2995440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6280" y="587485"/>
            <a:ext cx="1225221" cy="1205508"/>
          </a:xfrm>
          <a:prstGeom prst="rect">
            <a:avLst/>
          </a:prstGeom>
          <a:ln>
            <a:noFill/>
          </a:ln>
          <a:effectLst>
            <a:outerShdw blurRad="50800" dist="38100" dir="2700000" sx="104000" sy="104000" algn="tl" rotWithShape="0">
              <a:srgbClr val="EC7102">
                <a:alpha val="40000"/>
              </a:srgbClr>
            </a:outerShdw>
          </a:effectLst>
        </p:spPr>
      </p:pic>
      <p:pic>
        <p:nvPicPr>
          <p:cNvPr id="13" name="Picture 2" descr="A picture containing wheel, food&#10;&#10;Description automatically generated">
            <a:extLst>
              <a:ext uri="{FF2B5EF4-FFF2-40B4-BE49-F238E27FC236}">
                <a16:creationId xmlns:a16="http://schemas.microsoft.com/office/drawing/2014/main" id="{8257E35E-C179-40AF-BA9D-3475D89B0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14345" y="2689048"/>
            <a:ext cx="1763950" cy="1784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565DACB7-96B5-4EA3-A943-0006E683787B}"/>
              </a:ext>
            </a:extLst>
          </p:cNvPr>
          <p:cNvSpPr/>
          <p:nvPr/>
        </p:nvSpPr>
        <p:spPr>
          <a:xfrm rot="20160000">
            <a:off x="2582839" y="4171978"/>
            <a:ext cx="2623166" cy="485522"/>
          </a:xfrm>
          <a:prstGeom prst="rightArrow">
            <a:avLst/>
          </a:prstGeom>
          <a:solidFill>
            <a:srgbClr val="EE7000"/>
          </a:solidFill>
          <a:ln>
            <a:solidFill>
              <a:srgbClr val="EE7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Business Case</a:t>
            </a:r>
            <a:endParaRPr lang="en-US"/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482F7DA9-54C3-48FC-A241-A71273160A63}"/>
              </a:ext>
            </a:extLst>
          </p:cNvPr>
          <p:cNvSpPr/>
          <p:nvPr/>
        </p:nvSpPr>
        <p:spPr>
          <a:xfrm rot="20160000">
            <a:off x="2977733" y="4506698"/>
            <a:ext cx="2535724" cy="485522"/>
          </a:xfrm>
          <a:prstGeom prst="rightArrow">
            <a:avLst/>
          </a:prstGeom>
          <a:solidFill>
            <a:srgbClr val="EE7000"/>
          </a:solidFill>
          <a:ln>
            <a:solidFill>
              <a:srgbClr val="EE7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CRS</a:t>
            </a:r>
            <a:endParaRPr lang="en-US"/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852F23A3-AE6A-4ACB-8D2A-C9CE63E1C550}"/>
              </a:ext>
            </a:extLst>
          </p:cNvPr>
          <p:cNvSpPr/>
          <p:nvPr/>
        </p:nvSpPr>
        <p:spPr>
          <a:xfrm rot="20160000">
            <a:off x="2825600" y="5028385"/>
            <a:ext cx="2623166" cy="485522"/>
          </a:xfrm>
          <a:prstGeom prst="rightArrow">
            <a:avLst/>
          </a:prstGeom>
          <a:solidFill>
            <a:srgbClr val="EE7000"/>
          </a:solidFill>
          <a:ln>
            <a:solidFill>
              <a:srgbClr val="EE7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err="1">
                <a:cs typeface="Calibri"/>
              </a:rPr>
              <a:t>Präsentation</a:t>
            </a:r>
            <a:endParaRPr lang="en-US" err="1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33DE1DCD-4845-4DCC-883F-17C2C3DF9AC3}"/>
              </a:ext>
            </a:extLst>
          </p:cNvPr>
          <p:cNvSpPr/>
          <p:nvPr/>
        </p:nvSpPr>
        <p:spPr>
          <a:xfrm rot="2160000">
            <a:off x="2920006" y="1312791"/>
            <a:ext cx="2623166" cy="485522"/>
          </a:xfrm>
          <a:prstGeom prst="rightArrow">
            <a:avLst/>
          </a:prstGeom>
          <a:solidFill>
            <a:srgbClr val="EE7000"/>
          </a:solidFill>
          <a:ln>
            <a:solidFill>
              <a:srgbClr val="EE7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err="1">
                <a:cs typeface="Calibri"/>
              </a:rPr>
              <a:t>Projekthandbuch</a:t>
            </a:r>
            <a:endParaRPr lang="en-US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ACA8DB7F-CB6F-4908-9EFE-F5A1F0667753}"/>
              </a:ext>
            </a:extLst>
          </p:cNvPr>
          <p:cNvSpPr/>
          <p:nvPr/>
        </p:nvSpPr>
        <p:spPr>
          <a:xfrm rot="2160000">
            <a:off x="2920005" y="1838772"/>
            <a:ext cx="2623166" cy="485522"/>
          </a:xfrm>
          <a:prstGeom prst="rightArrow">
            <a:avLst/>
          </a:prstGeom>
          <a:solidFill>
            <a:srgbClr val="EE7000"/>
          </a:solidFill>
          <a:ln>
            <a:solidFill>
              <a:srgbClr val="EE7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CRS</a:t>
            </a:r>
            <a:endParaRPr lang="en-US"/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1A6177D0-7438-4068-9666-C764CE78C6BB}"/>
              </a:ext>
            </a:extLst>
          </p:cNvPr>
          <p:cNvSpPr/>
          <p:nvPr/>
        </p:nvSpPr>
        <p:spPr>
          <a:xfrm rot="2100000">
            <a:off x="2791882" y="2317552"/>
            <a:ext cx="2623166" cy="485522"/>
          </a:xfrm>
          <a:prstGeom prst="rightArrow">
            <a:avLst/>
          </a:prstGeom>
          <a:solidFill>
            <a:srgbClr val="EE7000"/>
          </a:solidFill>
          <a:ln>
            <a:solidFill>
              <a:srgbClr val="EE7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err="1">
                <a:cs typeface="Calibri"/>
              </a:rPr>
              <a:t>Präsentation</a:t>
            </a:r>
            <a:endParaRPr lang="en-US"/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01F569F5-9279-4382-9916-935FBDCA496F}"/>
              </a:ext>
            </a:extLst>
          </p:cNvPr>
          <p:cNvSpPr/>
          <p:nvPr/>
        </p:nvSpPr>
        <p:spPr>
          <a:xfrm rot="2100000">
            <a:off x="2367049" y="2546826"/>
            <a:ext cx="2623166" cy="485522"/>
          </a:xfrm>
          <a:prstGeom prst="rightArrow">
            <a:avLst/>
          </a:prstGeom>
          <a:solidFill>
            <a:srgbClr val="EE7000"/>
          </a:solidFill>
          <a:ln>
            <a:solidFill>
              <a:srgbClr val="EE7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Meeting Minutes</a:t>
            </a:r>
            <a:endParaRPr lang="en-US"/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59BE06DC-6635-43D0-BF55-74511C60A7DE}"/>
              </a:ext>
            </a:extLst>
          </p:cNvPr>
          <p:cNvSpPr/>
          <p:nvPr/>
        </p:nvSpPr>
        <p:spPr>
          <a:xfrm rot="19680000" flipH="1">
            <a:off x="6658312" y="1862092"/>
            <a:ext cx="2663630" cy="485522"/>
          </a:xfrm>
          <a:prstGeom prst="rightArrow">
            <a:avLst/>
          </a:prstGeom>
          <a:solidFill>
            <a:srgbClr val="EE7000"/>
          </a:solidFill>
          <a:ln>
            <a:solidFill>
              <a:srgbClr val="EE7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err="1">
                <a:cs typeface="Calibri"/>
              </a:rPr>
              <a:t>Github</a:t>
            </a:r>
            <a:r>
              <a:rPr lang="en-US">
                <a:cs typeface="Calibri"/>
              </a:rPr>
              <a:t> Repository</a:t>
            </a:r>
            <a:endParaRPr lang="en-US"/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F936F569-CBAB-4F8C-A43A-71745E85B658}"/>
              </a:ext>
            </a:extLst>
          </p:cNvPr>
          <p:cNvSpPr/>
          <p:nvPr/>
        </p:nvSpPr>
        <p:spPr>
          <a:xfrm rot="19680000" flipH="1">
            <a:off x="6658311" y="2354357"/>
            <a:ext cx="2663630" cy="485522"/>
          </a:xfrm>
          <a:prstGeom prst="rightArrow">
            <a:avLst/>
          </a:prstGeom>
          <a:solidFill>
            <a:srgbClr val="EE7000"/>
          </a:solidFill>
          <a:ln>
            <a:solidFill>
              <a:srgbClr val="EE7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SAS</a:t>
            </a:r>
            <a:endParaRPr lang="en-US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508602D9-DC3F-492C-BC34-FB6B83F339A7}"/>
              </a:ext>
            </a:extLst>
          </p:cNvPr>
          <p:cNvSpPr/>
          <p:nvPr/>
        </p:nvSpPr>
        <p:spPr>
          <a:xfrm rot="19680000" flipH="1">
            <a:off x="6995478" y="2651064"/>
            <a:ext cx="2663630" cy="485522"/>
          </a:xfrm>
          <a:prstGeom prst="rightArrow">
            <a:avLst/>
          </a:prstGeom>
          <a:solidFill>
            <a:srgbClr val="EE7000"/>
          </a:solidFill>
          <a:ln>
            <a:solidFill>
              <a:srgbClr val="EE7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CRS</a:t>
            </a:r>
            <a:endParaRPr lang="en-US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B22F6F3C-D53A-4375-967F-A95E81509D73}"/>
              </a:ext>
            </a:extLst>
          </p:cNvPr>
          <p:cNvSpPr/>
          <p:nvPr/>
        </p:nvSpPr>
        <p:spPr>
          <a:xfrm rot="19680000" flipH="1">
            <a:off x="7555178" y="2806162"/>
            <a:ext cx="2663630" cy="485522"/>
          </a:xfrm>
          <a:prstGeom prst="rightArrow">
            <a:avLst/>
          </a:prstGeom>
          <a:solidFill>
            <a:srgbClr val="EE7000"/>
          </a:solidFill>
          <a:ln>
            <a:solidFill>
              <a:srgbClr val="EE7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err="1">
                <a:cs typeface="Calibri"/>
              </a:rPr>
              <a:t>Prototyp</a:t>
            </a:r>
            <a:endParaRPr lang="en-US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F7814359-ADB7-4F64-8FDC-B1DFE7825438}"/>
              </a:ext>
            </a:extLst>
          </p:cNvPr>
          <p:cNvSpPr/>
          <p:nvPr/>
        </p:nvSpPr>
        <p:spPr>
          <a:xfrm rot="19680000" flipH="1">
            <a:off x="6584133" y="1403542"/>
            <a:ext cx="2663630" cy="485522"/>
          </a:xfrm>
          <a:prstGeom prst="rightArrow">
            <a:avLst/>
          </a:prstGeom>
          <a:solidFill>
            <a:srgbClr val="EE7000"/>
          </a:solidFill>
          <a:ln>
            <a:solidFill>
              <a:srgbClr val="EE7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err="1">
                <a:cs typeface="Calibri"/>
              </a:rPr>
              <a:t>SwaggerUI</a:t>
            </a:r>
            <a:endParaRPr lang="en-US" err="1"/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952EA8E7-5F4D-4D2D-88A1-8B3E6AB61140}"/>
              </a:ext>
            </a:extLst>
          </p:cNvPr>
          <p:cNvSpPr/>
          <p:nvPr/>
        </p:nvSpPr>
        <p:spPr>
          <a:xfrm rot="19680000" flipH="1">
            <a:off x="6735242" y="1011327"/>
            <a:ext cx="1982552" cy="478779"/>
          </a:xfrm>
          <a:prstGeom prst="rightArrow">
            <a:avLst/>
          </a:prstGeom>
          <a:solidFill>
            <a:srgbClr val="EE7000"/>
          </a:solidFill>
          <a:ln>
            <a:solidFill>
              <a:srgbClr val="EE7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Logo</a:t>
            </a:r>
            <a:endParaRPr lang="en-US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DEEF9C6A-EF14-452F-8114-739BE56EC3DF}"/>
              </a:ext>
            </a:extLst>
          </p:cNvPr>
          <p:cNvSpPr/>
          <p:nvPr/>
        </p:nvSpPr>
        <p:spPr>
          <a:xfrm rot="1620000" flipH="1">
            <a:off x="6631130" y="4031443"/>
            <a:ext cx="2416097" cy="464634"/>
          </a:xfrm>
          <a:prstGeom prst="rightArrow">
            <a:avLst/>
          </a:prstGeom>
          <a:solidFill>
            <a:srgbClr val="EE7000"/>
          </a:solidFill>
          <a:ln>
            <a:solidFill>
              <a:srgbClr val="EE7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SRS</a:t>
            </a:r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1600302-105A-4A6F-8420-02B702A36309}"/>
              </a:ext>
            </a:extLst>
          </p:cNvPr>
          <p:cNvSpPr/>
          <p:nvPr/>
        </p:nvSpPr>
        <p:spPr>
          <a:xfrm rot="1620000" flipH="1">
            <a:off x="6647306" y="4483378"/>
            <a:ext cx="2502828" cy="458439"/>
          </a:xfrm>
          <a:prstGeom prst="rightArrow">
            <a:avLst/>
          </a:prstGeom>
          <a:solidFill>
            <a:srgbClr val="EE7000"/>
          </a:solidFill>
          <a:ln>
            <a:solidFill>
              <a:srgbClr val="EE7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CRS</a:t>
            </a:r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4F398B21-101E-42F9-8E29-FA300AB48F83}"/>
              </a:ext>
            </a:extLst>
          </p:cNvPr>
          <p:cNvSpPr/>
          <p:nvPr/>
        </p:nvSpPr>
        <p:spPr>
          <a:xfrm rot="1620000" flipH="1">
            <a:off x="6581569" y="4873978"/>
            <a:ext cx="2416097" cy="464634"/>
          </a:xfrm>
          <a:prstGeom prst="rightArrow">
            <a:avLst/>
          </a:prstGeom>
          <a:solidFill>
            <a:srgbClr val="EE7000"/>
          </a:solidFill>
          <a:ln>
            <a:solidFill>
              <a:srgbClr val="EE7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err="1">
                <a:cs typeface="Calibri"/>
              </a:rPr>
              <a:t>Prototyp</a:t>
            </a:r>
            <a:endParaRPr lang="en-US" err="1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BE40CFB9-6261-4E49-8114-BB5E6F1E4872}"/>
              </a:ext>
            </a:extLst>
          </p:cNvPr>
          <p:cNvSpPr/>
          <p:nvPr/>
        </p:nvSpPr>
        <p:spPr>
          <a:xfrm rot="1620000" flipH="1">
            <a:off x="6178886" y="5103198"/>
            <a:ext cx="2416097" cy="464634"/>
          </a:xfrm>
          <a:prstGeom prst="rightArrow">
            <a:avLst/>
          </a:prstGeom>
          <a:solidFill>
            <a:srgbClr val="EE7000"/>
          </a:solidFill>
          <a:ln>
            <a:solidFill>
              <a:srgbClr val="EE7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Design</a:t>
            </a:r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C30741AD-85F5-4B30-998B-95347BF82D9D}"/>
              </a:ext>
            </a:extLst>
          </p:cNvPr>
          <p:cNvSpPr/>
          <p:nvPr/>
        </p:nvSpPr>
        <p:spPr>
          <a:xfrm rot="1620000" flipH="1">
            <a:off x="5782397" y="5344807"/>
            <a:ext cx="2416097" cy="464634"/>
          </a:xfrm>
          <a:prstGeom prst="rightArrow">
            <a:avLst/>
          </a:prstGeom>
          <a:solidFill>
            <a:srgbClr val="EE7000"/>
          </a:solidFill>
          <a:ln>
            <a:solidFill>
              <a:srgbClr val="EE7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About/Info Page</a:t>
            </a:r>
            <a:endParaRPr lang="en-US"/>
          </a:p>
        </p:txBody>
      </p:sp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54FF9B29-BCC0-4CF8-98FD-05ACE8BFC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314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2813695F-BE62-4146-9A81-34CE8F78DE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5068"/>
            <a:ext cx="7324662" cy="437293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2BABF7B-639D-4043-B980-5AE86FFD09C5}"/>
              </a:ext>
            </a:extLst>
          </p:cNvPr>
          <p:cNvSpPr/>
          <p:nvPr/>
        </p:nvSpPr>
        <p:spPr>
          <a:xfrm>
            <a:off x="0" y="-3511"/>
            <a:ext cx="12192000" cy="522765"/>
          </a:xfrm>
          <a:prstGeom prst="rect">
            <a:avLst/>
          </a:prstGeom>
          <a:solidFill>
            <a:srgbClr val="EC7102"/>
          </a:solidFill>
          <a:ln>
            <a:solidFill>
              <a:srgbClr val="EC71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64B271-291D-4122-B1AB-74F1FBAA161E}"/>
              </a:ext>
            </a:extLst>
          </p:cNvPr>
          <p:cNvSpPr/>
          <p:nvPr/>
        </p:nvSpPr>
        <p:spPr>
          <a:xfrm>
            <a:off x="0" y="6340730"/>
            <a:ext cx="12247620" cy="517270"/>
          </a:xfrm>
          <a:prstGeom prst="rect">
            <a:avLst/>
          </a:prstGeom>
          <a:solidFill>
            <a:srgbClr val="6D71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Roboto"/>
              </a:rPr>
              <a:t>AML NoSQL Database Management	</a:t>
            </a:r>
            <a:r>
              <a:rPr lang="de-DE">
                <a:solidFill>
                  <a:srgbClr val="F8F8F8"/>
                </a:solidFill>
              </a:rPr>
              <a:t>						Team 5 – TINF19C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6AB94F5-EC09-4CDC-9C1D-01478F566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0320E7-7A66-45F8-AD2C-1744CA4D7332}"/>
              </a:ext>
            </a:extLst>
          </p:cNvPr>
          <p:cNvSpPr txBox="1"/>
          <p:nvPr/>
        </p:nvSpPr>
        <p:spPr>
          <a:xfrm>
            <a:off x="184731" y="113466"/>
            <a:ext cx="4827783" cy="367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Roboto"/>
              </a:rPr>
              <a:t>Systemarchitektur</a:t>
            </a:r>
            <a:endParaRPr lang="de-DE"/>
          </a:p>
        </p:txBody>
      </p:sp>
      <p:pic>
        <p:nvPicPr>
          <p:cNvPr id="2" name="Picture 1" descr="Icon&#10;&#10;Description automatically generated">
            <a:extLst>
              <a:ext uri="{FF2B5EF4-FFF2-40B4-BE49-F238E27FC236}">
                <a16:creationId xmlns:a16="http://schemas.microsoft.com/office/drawing/2014/main" id="{3E50928C-732B-4E82-881F-819278F956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415" y="592434"/>
            <a:ext cx="1355990" cy="1355990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A6FE5352-C64B-4573-AC09-1FA3A13A2267}"/>
              </a:ext>
            </a:extLst>
          </p:cNvPr>
          <p:cNvSpPr/>
          <p:nvPr/>
        </p:nvSpPr>
        <p:spPr>
          <a:xfrm rot="20959460" flipH="1">
            <a:off x="5980117" y="1449285"/>
            <a:ext cx="2804098" cy="188579"/>
          </a:xfrm>
          <a:prstGeom prst="rightArrow">
            <a:avLst/>
          </a:prstGeom>
          <a:solidFill>
            <a:srgbClr val="EC7102"/>
          </a:solidFill>
          <a:ln>
            <a:solidFill>
              <a:srgbClr val="EC7102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A52DE6-B63E-4893-AA72-015E500D8EE2}"/>
              </a:ext>
            </a:extLst>
          </p:cNvPr>
          <p:cNvSpPr txBox="1"/>
          <p:nvPr/>
        </p:nvSpPr>
        <p:spPr>
          <a:xfrm>
            <a:off x="7879977" y="1953441"/>
            <a:ext cx="3939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Nutzt GUI um eine .aml Datei auszuwählen und hochzuladen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2906AA1E-983A-454F-8C1F-4E93661B8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05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ABF7B-639D-4043-B980-5AE86FFD09C5}"/>
              </a:ext>
            </a:extLst>
          </p:cNvPr>
          <p:cNvSpPr/>
          <p:nvPr/>
        </p:nvSpPr>
        <p:spPr>
          <a:xfrm>
            <a:off x="0" y="-3511"/>
            <a:ext cx="12192000" cy="522765"/>
          </a:xfrm>
          <a:prstGeom prst="rect">
            <a:avLst/>
          </a:prstGeom>
          <a:solidFill>
            <a:srgbClr val="EC7102"/>
          </a:solidFill>
          <a:ln>
            <a:solidFill>
              <a:srgbClr val="EC71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64B271-291D-4122-B1AB-74F1FBAA161E}"/>
              </a:ext>
            </a:extLst>
          </p:cNvPr>
          <p:cNvSpPr/>
          <p:nvPr/>
        </p:nvSpPr>
        <p:spPr>
          <a:xfrm>
            <a:off x="0" y="6340730"/>
            <a:ext cx="12247620" cy="517270"/>
          </a:xfrm>
          <a:prstGeom prst="rect">
            <a:avLst/>
          </a:prstGeom>
          <a:solidFill>
            <a:srgbClr val="6D71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Roboto"/>
              </a:rPr>
              <a:t>AML NoSQL Database Management	</a:t>
            </a:r>
            <a:r>
              <a:rPr lang="de-DE">
                <a:solidFill>
                  <a:srgbClr val="F8F8F8"/>
                </a:solidFill>
              </a:rPr>
              <a:t>						Team 5 – TINF19C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6AB94F5-EC09-4CDC-9C1D-01478F566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0320E7-7A66-45F8-AD2C-1744CA4D7332}"/>
              </a:ext>
            </a:extLst>
          </p:cNvPr>
          <p:cNvSpPr txBox="1"/>
          <p:nvPr/>
        </p:nvSpPr>
        <p:spPr>
          <a:xfrm>
            <a:off x="184731" y="113466"/>
            <a:ext cx="4827783" cy="367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Roboto"/>
              </a:rPr>
              <a:t>Systemarchitektur</a:t>
            </a:r>
            <a:endParaRPr lang="de-DE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51C6F9E-7ABF-4304-B6FB-80ABC89A2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622" y="537608"/>
            <a:ext cx="4319686" cy="578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8" descr="ASP.NET Core Swagger UI Authorization using IdentityServer4 - Scott Brady">
            <a:extLst>
              <a:ext uri="{FF2B5EF4-FFF2-40B4-BE49-F238E27FC236}">
                <a16:creationId xmlns:a16="http://schemas.microsoft.com/office/drawing/2014/main" id="{B548889A-E44C-429F-B228-405DDC687F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31" y="4089814"/>
            <a:ext cx="1599476" cy="447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9906F746-8409-4B7F-9922-4824CFF9AA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87" y="480561"/>
            <a:ext cx="1355990" cy="1355990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65A780FA-667A-4B3B-A54D-3A42E96F4457}"/>
              </a:ext>
            </a:extLst>
          </p:cNvPr>
          <p:cNvSpPr/>
          <p:nvPr/>
        </p:nvSpPr>
        <p:spPr>
          <a:xfrm rot="21157879" flipH="1">
            <a:off x="7008160" y="858142"/>
            <a:ext cx="1756104" cy="18857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C7102"/>
          </a:solidFill>
          <a:ln>
            <a:solidFill>
              <a:srgbClr val="EC7102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A8C63C-99F4-4B4F-8AC1-5C3A95060235}"/>
              </a:ext>
            </a:extLst>
          </p:cNvPr>
          <p:cNvSpPr txBox="1"/>
          <p:nvPr/>
        </p:nvSpPr>
        <p:spPr>
          <a:xfrm>
            <a:off x="8371003" y="1757391"/>
            <a:ext cx="2158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Nutzt eine Funktion 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2E134AEE-4E01-4285-A2FC-AB62E5BFAE2C}"/>
              </a:ext>
            </a:extLst>
          </p:cNvPr>
          <p:cNvSpPr/>
          <p:nvPr/>
        </p:nvSpPr>
        <p:spPr>
          <a:xfrm flipH="1">
            <a:off x="1851576" y="4251228"/>
            <a:ext cx="931963" cy="12494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C7102"/>
          </a:solidFill>
          <a:ln>
            <a:solidFill>
              <a:srgbClr val="EC7102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C1B3614A-A3AD-4C2A-9DE5-1270F345D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519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ABF7B-639D-4043-B980-5AE86FFD09C5}"/>
              </a:ext>
            </a:extLst>
          </p:cNvPr>
          <p:cNvSpPr/>
          <p:nvPr/>
        </p:nvSpPr>
        <p:spPr>
          <a:xfrm>
            <a:off x="0" y="-3511"/>
            <a:ext cx="12192000" cy="522765"/>
          </a:xfrm>
          <a:prstGeom prst="rect">
            <a:avLst/>
          </a:prstGeom>
          <a:solidFill>
            <a:srgbClr val="EC7102"/>
          </a:solidFill>
          <a:ln>
            <a:solidFill>
              <a:srgbClr val="EC71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64B271-291D-4122-B1AB-74F1FBAA161E}"/>
              </a:ext>
            </a:extLst>
          </p:cNvPr>
          <p:cNvSpPr/>
          <p:nvPr/>
        </p:nvSpPr>
        <p:spPr>
          <a:xfrm>
            <a:off x="0" y="6340730"/>
            <a:ext cx="12247620" cy="517270"/>
          </a:xfrm>
          <a:prstGeom prst="rect">
            <a:avLst/>
          </a:prstGeom>
          <a:solidFill>
            <a:srgbClr val="6D71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Roboto"/>
              </a:rPr>
              <a:t>AML NoSQL Database Management	</a:t>
            </a:r>
            <a:r>
              <a:rPr lang="de-DE">
                <a:solidFill>
                  <a:srgbClr val="F8F8F8"/>
                </a:solidFill>
              </a:rPr>
              <a:t>						Team 5 – TINF19C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6AB94F5-EC09-4CDC-9C1D-01478F566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0320E7-7A66-45F8-AD2C-1744CA4D7332}"/>
              </a:ext>
            </a:extLst>
          </p:cNvPr>
          <p:cNvSpPr txBox="1"/>
          <p:nvPr/>
        </p:nvSpPr>
        <p:spPr>
          <a:xfrm>
            <a:off x="184731" y="113466"/>
            <a:ext cx="4827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Roboto"/>
              </a:rPr>
              <a:t>Systemarchitektur: REST API</a:t>
            </a:r>
          </a:p>
        </p:txBody>
      </p:sp>
      <p:pic>
        <p:nvPicPr>
          <p:cNvPr id="4" name="Picture 3" descr="A close up of a computer&#10;&#10;Description automatically generated">
            <a:extLst>
              <a:ext uri="{FF2B5EF4-FFF2-40B4-BE49-F238E27FC236}">
                <a16:creationId xmlns:a16="http://schemas.microsoft.com/office/drawing/2014/main" id="{EA61DB21-F5C5-4136-B404-59349DE7BD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05" y="2016716"/>
            <a:ext cx="2146041" cy="2146041"/>
          </a:xfrm>
          <a:prstGeom prst="rect">
            <a:avLst/>
          </a:prstGeom>
        </p:spPr>
      </p:pic>
      <p:pic>
        <p:nvPicPr>
          <p:cNvPr id="15" name="Picture 14" descr="A picture containing text&#10;&#10;Description automatically generated">
            <a:extLst>
              <a:ext uri="{FF2B5EF4-FFF2-40B4-BE49-F238E27FC236}">
                <a16:creationId xmlns:a16="http://schemas.microsoft.com/office/drawing/2014/main" id="{686F624F-7A54-483A-AB37-F0F386104B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7623" y="2085140"/>
            <a:ext cx="2146041" cy="2146041"/>
          </a:xfrm>
          <a:prstGeom prst="rect">
            <a:avLst/>
          </a:prstGeom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E013E7B0-F296-4227-AF47-8C227CCCEB30}"/>
              </a:ext>
            </a:extLst>
          </p:cNvPr>
          <p:cNvSpPr/>
          <p:nvPr/>
        </p:nvSpPr>
        <p:spPr>
          <a:xfrm rot="10800000" flipH="1">
            <a:off x="3431426" y="2508648"/>
            <a:ext cx="5196280" cy="18857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C7102"/>
          </a:solidFill>
          <a:ln>
            <a:solidFill>
              <a:srgbClr val="EC7102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57531D47-635C-4F12-A32B-44F38811C2D4}"/>
              </a:ext>
            </a:extLst>
          </p:cNvPr>
          <p:cNvSpPr/>
          <p:nvPr/>
        </p:nvSpPr>
        <p:spPr>
          <a:xfrm flipH="1">
            <a:off x="3431426" y="3526615"/>
            <a:ext cx="5196280" cy="18857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C7102"/>
          </a:solidFill>
          <a:ln>
            <a:solidFill>
              <a:srgbClr val="EC7102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FBC4D0-0C93-4231-AD9D-CEDAEB799D32}"/>
              </a:ext>
            </a:extLst>
          </p:cNvPr>
          <p:cNvSpPr txBox="1"/>
          <p:nvPr/>
        </p:nvSpPr>
        <p:spPr>
          <a:xfrm>
            <a:off x="3694919" y="1919930"/>
            <a:ext cx="4366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>
                <a:solidFill>
                  <a:srgbClr val="6D7173"/>
                </a:solidFill>
                <a:latin typeface="Roboto"/>
              </a:rPr>
              <a:t>GET, POST, PUT, DELETE</a:t>
            </a:r>
          </a:p>
          <a:p>
            <a:pPr algn="ctr"/>
            <a:r>
              <a:rPr lang="de-DE">
                <a:solidFill>
                  <a:srgbClr val="6D7173"/>
                </a:solidFill>
                <a:latin typeface="Roboto"/>
              </a:rPr>
              <a:t>https://api.lmf.software/file/1</a:t>
            </a:r>
          </a:p>
          <a:p>
            <a:pPr algn="ctr"/>
            <a:endParaRPr lang="de-DE">
              <a:solidFill>
                <a:srgbClr val="6D7173"/>
              </a:solidFill>
              <a:latin typeface="Roboto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9E6AE1-8951-495F-97DF-E52730B8F7A7}"/>
              </a:ext>
            </a:extLst>
          </p:cNvPr>
          <p:cNvSpPr txBox="1"/>
          <p:nvPr/>
        </p:nvSpPr>
        <p:spPr>
          <a:xfrm>
            <a:off x="3495869" y="3664636"/>
            <a:ext cx="5131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>
                <a:solidFill>
                  <a:srgbClr val="6D7173"/>
                </a:solidFill>
                <a:latin typeface="Roboto"/>
              </a:rPr>
              <a:t>JSON, XML</a:t>
            </a:r>
          </a:p>
          <a:p>
            <a:pPr algn="ctr"/>
            <a:r>
              <a:rPr lang="de-DE">
                <a:solidFill>
                  <a:srgbClr val="6D7173"/>
                </a:solidFill>
                <a:latin typeface="Roboto"/>
              </a:rPr>
              <a:t>{„status“: „success“ , code: 200, message: „Request successful“, „data“: [...]}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98A223B2-7621-4C4D-9643-AC7321708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7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ABF7B-639D-4043-B980-5AE86FFD09C5}"/>
              </a:ext>
            </a:extLst>
          </p:cNvPr>
          <p:cNvSpPr/>
          <p:nvPr/>
        </p:nvSpPr>
        <p:spPr>
          <a:xfrm>
            <a:off x="0" y="-3511"/>
            <a:ext cx="12192000" cy="522765"/>
          </a:xfrm>
          <a:prstGeom prst="rect">
            <a:avLst/>
          </a:prstGeom>
          <a:solidFill>
            <a:srgbClr val="EC7102"/>
          </a:solidFill>
          <a:ln>
            <a:solidFill>
              <a:srgbClr val="EC71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64B271-291D-4122-B1AB-74F1FBAA161E}"/>
              </a:ext>
            </a:extLst>
          </p:cNvPr>
          <p:cNvSpPr/>
          <p:nvPr/>
        </p:nvSpPr>
        <p:spPr>
          <a:xfrm>
            <a:off x="0" y="6340730"/>
            <a:ext cx="12247620" cy="517270"/>
          </a:xfrm>
          <a:prstGeom prst="rect">
            <a:avLst/>
          </a:prstGeom>
          <a:solidFill>
            <a:srgbClr val="6D71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Roboto"/>
              </a:rPr>
              <a:t>AML NoSQL Database Management	</a:t>
            </a:r>
            <a:r>
              <a:rPr lang="de-DE" dirty="0">
                <a:solidFill>
                  <a:srgbClr val="F8F8F8"/>
                </a:solidFill>
              </a:rPr>
              <a:t>						Team 5 – TINF19C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6AB94F5-EC09-4CDC-9C1D-01478F566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0320E7-7A66-45F8-AD2C-1744CA4D7332}"/>
              </a:ext>
            </a:extLst>
          </p:cNvPr>
          <p:cNvSpPr txBox="1"/>
          <p:nvPr/>
        </p:nvSpPr>
        <p:spPr>
          <a:xfrm>
            <a:off x="184731" y="113466"/>
            <a:ext cx="4827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Roboto"/>
              </a:rPr>
              <a:t>Systemarchitektur: REST API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C51020-4453-4E39-8019-F53F4BE6F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789" y="1166908"/>
            <a:ext cx="4367824" cy="26074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E77B6E-0F91-4099-A978-9E0C84FC9B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160904"/>
            <a:ext cx="4828300" cy="106940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B22CF61-355B-4748-9986-D2A2739CA828}"/>
              </a:ext>
            </a:extLst>
          </p:cNvPr>
          <p:cNvCxnSpPr>
            <a:cxnSpLocks/>
          </p:cNvCxnSpPr>
          <p:nvPr/>
        </p:nvCxnSpPr>
        <p:spPr>
          <a:xfrm flipV="1">
            <a:off x="4659086" y="1160904"/>
            <a:ext cx="1436914" cy="137702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F5B4984F-C822-4EB5-B8CD-6A2D13840E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7537" y="2230313"/>
            <a:ext cx="3632784" cy="366041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247D419-DAB9-45EF-8866-B4B018C7931E}"/>
              </a:ext>
            </a:extLst>
          </p:cNvPr>
          <p:cNvCxnSpPr>
            <a:cxnSpLocks/>
          </p:cNvCxnSpPr>
          <p:nvPr/>
        </p:nvCxnSpPr>
        <p:spPr>
          <a:xfrm>
            <a:off x="4659086" y="2824066"/>
            <a:ext cx="2028451" cy="306665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0D6A5EA4-E1B8-447F-A730-B47015AD5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330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8">
            <a:extLst>
              <a:ext uri="{FF2B5EF4-FFF2-40B4-BE49-F238E27FC236}">
                <a16:creationId xmlns:a16="http://schemas.microsoft.com/office/drawing/2014/main" id="{60E9A6ED-B880-44EA-8D60-C9D3C82CC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BABF7B-639D-4043-B980-5AE86FFD09C5}"/>
              </a:ext>
            </a:extLst>
          </p:cNvPr>
          <p:cNvSpPr/>
          <p:nvPr/>
        </p:nvSpPr>
        <p:spPr>
          <a:xfrm>
            <a:off x="0" y="-3511"/>
            <a:ext cx="12192000" cy="522765"/>
          </a:xfrm>
          <a:prstGeom prst="rect">
            <a:avLst/>
          </a:prstGeom>
          <a:solidFill>
            <a:srgbClr val="EC7102"/>
          </a:solidFill>
          <a:ln>
            <a:solidFill>
              <a:srgbClr val="EC71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64B271-291D-4122-B1AB-74F1FBAA161E}"/>
              </a:ext>
            </a:extLst>
          </p:cNvPr>
          <p:cNvSpPr/>
          <p:nvPr/>
        </p:nvSpPr>
        <p:spPr>
          <a:xfrm>
            <a:off x="0" y="6340730"/>
            <a:ext cx="12247620" cy="517270"/>
          </a:xfrm>
          <a:prstGeom prst="rect">
            <a:avLst/>
          </a:prstGeom>
          <a:solidFill>
            <a:srgbClr val="6D71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spcAft>
                <a:spcPts val="600"/>
              </a:spcAft>
              <a:buNone/>
            </a:pP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Roboto"/>
              </a:rPr>
              <a:t>AML NoSQL Database Management	</a:t>
            </a:r>
            <a:r>
              <a:rPr lang="de-DE">
                <a:solidFill>
                  <a:srgbClr val="F8F8F8"/>
                </a:solidFill>
              </a:rPr>
              <a:t>						Team 5 – TINF19C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0320E7-7A66-45F8-AD2C-1744CA4D7332}"/>
              </a:ext>
            </a:extLst>
          </p:cNvPr>
          <p:cNvSpPr txBox="1"/>
          <p:nvPr/>
        </p:nvSpPr>
        <p:spPr>
          <a:xfrm>
            <a:off x="184731" y="113466"/>
            <a:ext cx="3752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kumimoji="0" lang="de-DE" altLang="de-DE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Roboto"/>
              </a:rPr>
              <a:t>Systemarchitektur: AML to JSON</a:t>
            </a:r>
          </a:p>
        </p:txBody>
      </p:sp>
      <p:pic>
        <p:nvPicPr>
          <p:cNvPr id="5" name="Grafik 5" descr="Ein Bild, das Text enthält.&#10;&#10;Beschreibung automatisch generiert.">
            <a:extLst>
              <a:ext uri="{FF2B5EF4-FFF2-40B4-BE49-F238E27FC236}">
                <a16:creationId xmlns:a16="http://schemas.microsoft.com/office/drawing/2014/main" id="{3A228816-5E70-43BA-B5AF-665F86F30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9715" y="3716140"/>
            <a:ext cx="4075134" cy="1439195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91BDE5D1-0A08-4589-AFE4-5CA64479F0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247" y="944192"/>
            <a:ext cx="1478071" cy="1478071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673B7FB-91B9-4926-977E-F9CE4F47C29E}"/>
              </a:ext>
            </a:extLst>
          </p:cNvPr>
          <p:cNvCxnSpPr>
            <a:cxnSpLocks/>
          </p:cNvCxnSpPr>
          <p:nvPr/>
        </p:nvCxnSpPr>
        <p:spPr>
          <a:xfrm flipH="1">
            <a:off x="6279715" y="2273474"/>
            <a:ext cx="1367425" cy="14426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7CF62D4-8695-4829-B661-5CCAC136AC68}"/>
              </a:ext>
            </a:extLst>
          </p:cNvPr>
          <p:cNvCxnSpPr>
            <a:cxnSpLocks/>
          </p:cNvCxnSpPr>
          <p:nvPr/>
        </p:nvCxnSpPr>
        <p:spPr>
          <a:xfrm>
            <a:off x="8993688" y="2273474"/>
            <a:ext cx="1361161" cy="14426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0406AA18-7145-41F4-BC96-1495293026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31" y="3628604"/>
            <a:ext cx="1439194" cy="1439194"/>
          </a:xfrm>
          <a:prstGeom prst="rect">
            <a:avLst/>
          </a:prstGeom>
        </p:spPr>
      </p:pic>
      <p:pic>
        <p:nvPicPr>
          <p:cNvPr id="29" name="Picture 28" descr="A picture containing shape&#10;&#10;Description automatically generated">
            <a:extLst>
              <a:ext uri="{FF2B5EF4-FFF2-40B4-BE49-F238E27FC236}">
                <a16:creationId xmlns:a16="http://schemas.microsoft.com/office/drawing/2014/main" id="{1E0D37E6-029B-4FA5-A285-F8C22391AC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603" y="4821388"/>
            <a:ext cx="907508" cy="90750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651BA46-6D9B-4FFE-BC05-5D2466A77F6F}"/>
              </a:ext>
            </a:extLst>
          </p:cNvPr>
          <p:cNvSpPr txBox="1"/>
          <p:nvPr/>
        </p:nvSpPr>
        <p:spPr>
          <a:xfrm>
            <a:off x="3028964" y="5669992"/>
            <a:ext cx="538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/>
              <a:t>.aml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D367C39-2DB5-4E30-AE70-50A8DF555487}"/>
              </a:ext>
            </a:extLst>
          </p:cNvPr>
          <p:cNvSpPr txBox="1"/>
          <p:nvPr/>
        </p:nvSpPr>
        <p:spPr>
          <a:xfrm>
            <a:off x="2231198" y="3977133"/>
            <a:ext cx="1706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/>
              <a:t>8x50_Schraube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0D60DDC4-5B90-4D57-9268-7C65457BD65C}"/>
              </a:ext>
            </a:extLst>
          </p:cNvPr>
          <p:cNvSpPr/>
          <p:nvPr/>
        </p:nvSpPr>
        <p:spPr>
          <a:xfrm rot="10800000" flipH="1">
            <a:off x="1458577" y="4296017"/>
            <a:ext cx="5023642" cy="18857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C7102"/>
          </a:solidFill>
          <a:ln>
            <a:solidFill>
              <a:srgbClr val="EC7102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269EFBA5-024F-4EC0-A1C3-657638AF7D90}"/>
              </a:ext>
            </a:extLst>
          </p:cNvPr>
          <p:cNvSpPr/>
          <p:nvPr/>
        </p:nvSpPr>
        <p:spPr>
          <a:xfrm rot="10800000" flipH="1">
            <a:off x="1458576" y="4571059"/>
            <a:ext cx="5205271" cy="18857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C7102"/>
          </a:solidFill>
          <a:ln>
            <a:solidFill>
              <a:srgbClr val="EC7102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F0E4EBE-52B2-489A-982A-2138A2C65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96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ABF7B-639D-4043-B980-5AE86FFD09C5}"/>
              </a:ext>
            </a:extLst>
          </p:cNvPr>
          <p:cNvSpPr/>
          <p:nvPr/>
        </p:nvSpPr>
        <p:spPr>
          <a:xfrm>
            <a:off x="0" y="0"/>
            <a:ext cx="12192000" cy="2075161"/>
          </a:xfrm>
          <a:prstGeom prst="rect">
            <a:avLst/>
          </a:prstGeom>
          <a:solidFill>
            <a:srgbClr val="EC7102"/>
          </a:solidFill>
          <a:ln>
            <a:solidFill>
              <a:srgbClr val="EC71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64B271-291D-4122-B1AB-74F1FBAA161E}"/>
              </a:ext>
            </a:extLst>
          </p:cNvPr>
          <p:cNvSpPr/>
          <p:nvPr/>
        </p:nvSpPr>
        <p:spPr>
          <a:xfrm>
            <a:off x="0" y="4652682"/>
            <a:ext cx="12192000" cy="2205318"/>
          </a:xfrm>
          <a:prstGeom prst="rect">
            <a:avLst/>
          </a:prstGeom>
          <a:solidFill>
            <a:srgbClr val="6D71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endParaRPr kumimoji="0" lang="de-DE" altLang="de-DE" sz="1800" b="0" i="0" u="none" strike="noStrike" cap="none" normalizeH="0" baseline="0">
              <a:ln>
                <a:noFill/>
              </a:ln>
              <a:solidFill>
                <a:srgbClr val="F8F8F8"/>
              </a:solidFill>
              <a:effectLst/>
              <a:latin typeface="Roboto"/>
            </a:endParaRPr>
          </a:p>
          <a:p>
            <a:pPr marL="0" indent="0">
              <a:buNone/>
            </a:pPr>
            <a:endParaRPr lang="de-DE" altLang="de-DE">
              <a:solidFill>
                <a:srgbClr val="F8F8F8"/>
              </a:solidFill>
              <a:latin typeface="Roboto"/>
            </a:endParaRPr>
          </a:p>
          <a:p>
            <a:pPr marL="0" indent="0">
              <a:buNone/>
            </a:pPr>
            <a:endParaRPr kumimoji="0" lang="de-DE" altLang="de-DE" sz="1800" b="0" i="0" u="none" strike="noStrike" cap="none" normalizeH="0" baseline="0">
              <a:ln>
                <a:noFill/>
              </a:ln>
              <a:solidFill>
                <a:srgbClr val="F8F8F8"/>
              </a:solidFill>
              <a:effectLst/>
              <a:latin typeface="Roboto"/>
            </a:endParaRPr>
          </a:p>
          <a:p>
            <a:pPr marL="0" indent="0">
              <a:buNone/>
            </a:pPr>
            <a:endParaRPr lang="de-DE" altLang="de-DE">
              <a:solidFill>
                <a:srgbClr val="F8F8F8"/>
              </a:solidFill>
              <a:latin typeface="Roboto"/>
            </a:endParaRPr>
          </a:p>
          <a:p>
            <a:pPr marL="0" indent="0">
              <a:buNone/>
            </a:pPr>
            <a:endParaRPr kumimoji="0" lang="de-DE" altLang="de-DE" sz="1800" b="0" i="0" u="none" strike="noStrike" cap="none" normalizeH="0" baseline="0">
              <a:ln>
                <a:noFill/>
              </a:ln>
              <a:solidFill>
                <a:srgbClr val="F8F8F8"/>
              </a:solidFill>
              <a:effectLst/>
              <a:latin typeface="Roboto"/>
            </a:endParaRPr>
          </a:p>
          <a:p>
            <a:pPr marL="0" indent="0">
              <a:buNone/>
            </a:pPr>
            <a:endParaRPr lang="de-DE" altLang="de-DE">
              <a:solidFill>
                <a:srgbClr val="F8F8F8"/>
              </a:solidFill>
              <a:latin typeface="Roboto"/>
            </a:endParaRPr>
          </a:p>
          <a:p>
            <a:pPr marL="0" indent="0">
              <a:buNone/>
            </a:pP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Roboto"/>
              </a:rPr>
              <a:t>AML NoSQL Database Management	</a:t>
            </a:r>
            <a:r>
              <a:rPr lang="de-DE">
                <a:solidFill>
                  <a:srgbClr val="F8F8F8"/>
                </a:solidFill>
              </a:rPr>
              <a:t>						Team 5 – TINF19C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6AB94F5-EC09-4CDC-9C1D-01478F566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descr="A picture containing wheel, food&#10;&#10;Description automatically generated">
            <a:extLst>
              <a:ext uri="{FF2B5EF4-FFF2-40B4-BE49-F238E27FC236}">
                <a16:creationId xmlns:a16="http://schemas.microsoft.com/office/drawing/2014/main" id="{A81F0170-8762-4C4E-84E4-12AE00444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75014" y="2261262"/>
            <a:ext cx="2075161" cy="2075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41E5B8-C198-423C-9F97-3957B012DD08}"/>
              </a:ext>
            </a:extLst>
          </p:cNvPr>
          <p:cNvSpPr txBox="1"/>
          <p:nvPr/>
        </p:nvSpPr>
        <p:spPr>
          <a:xfrm>
            <a:off x="5650175" y="2837177"/>
            <a:ext cx="2823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400">
                <a:latin typeface="Roboto"/>
              </a:rPr>
              <a:t>Prototyp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897C73-6A2B-48B0-9CDE-550A48EEF3E7}"/>
              </a:ext>
            </a:extLst>
          </p:cNvPr>
          <p:cNvSpPr txBox="1"/>
          <p:nvPr/>
        </p:nvSpPr>
        <p:spPr>
          <a:xfrm>
            <a:off x="184731" y="113466"/>
            <a:ext cx="4827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Roboto"/>
              </a:rPr>
              <a:t>Prototyp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DA4B7851-40AB-4577-9614-4FE2DBEFF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68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ABF7B-639D-4043-B980-5AE86FFD09C5}"/>
              </a:ext>
            </a:extLst>
          </p:cNvPr>
          <p:cNvSpPr/>
          <p:nvPr/>
        </p:nvSpPr>
        <p:spPr>
          <a:xfrm>
            <a:off x="0" y="-3511"/>
            <a:ext cx="12192000" cy="522765"/>
          </a:xfrm>
          <a:prstGeom prst="rect">
            <a:avLst/>
          </a:prstGeom>
          <a:solidFill>
            <a:srgbClr val="EC7102"/>
          </a:solidFill>
          <a:ln>
            <a:solidFill>
              <a:srgbClr val="EC71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64B271-291D-4122-B1AB-74F1FBAA161E}"/>
              </a:ext>
            </a:extLst>
          </p:cNvPr>
          <p:cNvSpPr/>
          <p:nvPr/>
        </p:nvSpPr>
        <p:spPr>
          <a:xfrm>
            <a:off x="0" y="6340730"/>
            <a:ext cx="12247620" cy="517270"/>
          </a:xfrm>
          <a:prstGeom prst="rect">
            <a:avLst/>
          </a:prstGeom>
          <a:solidFill>
            <a:srgbClr val="6D71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Roboto"/>
              </a:rPr>
              <a:t>AML NoSQL Database Management	</a:t>
            </a:r>
            <a:r>
              <a:rPr lang="de-DE" dirty="0">
                <a:solidFill>
                  <a:srgbClr val="F8F8F8"/>
                </a:solidFill>
              </a:rPr>
              <a:t>						Team 5 – TINF19C</a:t>
            </a:r>
          </a:p>
        </p:txBody>
      </p:sp>
      <p:pic>
        <p:nvPicPr>
          <p:cNvPr id="6146" name="Picture 2" descr="A picture containing wheel, food&#10;&#10;Description automatically generated">
            <a:extLst>
              <a:ext uri="{FF2B5EF4-FFF2-40B4-BE49-F238E27FC236}">
                <a16:creationId xmlns:a16="http://schemas.microsoft.com/office/drawing/2014/main" id="{09FEBDBD-910A-4384-944B-0C61D21C9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55053" y="5060305"/>
            <a:ext cx="1355990" cy="1355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86AB94F5-EC09-4CDC-9C1D-01478F566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519703-652D-461F-B979-EC4113AECC5E}"/>
              </a:ext>
            </a:extLst>
          </p:cNvPr>
          <p:cNvSpPr txBox="1"/>
          <p:nvPr/>
        </p:nvSpPr>
        <p:spPr>
          <a:xfrm>
            <a:off x="1012292" y="2191926"/>
            <a:ext cx="25051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>
                <a:solidFill>
                  <a:srgbClr val="6D7173"/>
                </a:solidFill>
              </a:rPr>
              <a:t>Aufbau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26BA1C-531F-4FCF-AF31-F724B0AA8907}"/>
              </a:ext>
            </a:extLst>
          </p:cNvPr>
          <p:cNvSpPr txBox="1"/>
          <p:nvPr/>
        </p:nvSpPr>
        <p:spPr>
          <a:xfrm>
            <a:off x="4371223" y="1927665"/>
            <a:ext cx="39397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>
                <a:solidFill>
                  <a:srgbClr val="6D7173"/>
                </a:solidFill>
                <a:latin typeface="Roboto"/>
              </a:rPr>
              <a:t>Das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>
                <a:solidFill>
                  <a:srgbClr val="6D7173"/>
                </a:solidFill>
                <a:latin typeface="Roboto"/>
              </a:rPr>
              <a:t>Was kann unser Produkt?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>
                <a:solidFill>
                  <a:srgbClr val="6D7173"/>
                </a:solidFill>
                <a:latin typeface="Roboto"/>
              </a:rPr>
              <a:t>Funktionen und Anforderungen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>
                <a:solidFill>
                  <a:srgbClr val="6D7173"/>
                </a:solidFill>
                <a:latin typeface="Roboto"/>
              </a:rPr>
              <a:t>Business Case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>
                <a:solidFill>
                  <a:srgbClr val="6D7173"/>
                </a:solidFill>
                <a:latin typeface="Roboto"/>
              </a:rPr>
              <a:t>Verwendete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>
                <a:solidFill>
                  <a:srgbClr val="6D7173"/>
                </a:solidFill>
                <a:latin typeface="Roboto"/>
              </a:rPr>
              <a:t>Arbeitspakete und Projektplan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>
                <a:solidFill>
                  <a:srgbClr val="6D7173"/>
                </a:solidFill>
                <a:latin typeface="Roboto"/>
              </a:rPr>
              <a:t>Systemarchitektur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>
                <a:solidFill>
                  <a:srgbClr val="6D7173"/>
                </a:solidFill>
                <a:latin typeface="Roboto"/>
              </a:rPr>
              <a:t>Prototyp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0320E7-7A66-45F8-AD2C-1744CA4D7332}"/>
              </a:ext>
            </a:extLst>
          </p:cNvPr>
          <p:cNvSpPr txBox="1"/>
          <p:nvPr/>
        </p:nvSpPr>
        <p:spPr>
          <a:xfrm>
            <a:off x="184731" y="113466"/>
            <a:ext cx="4827783" cy="367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Roboto"/>
              </a:rPr>
              <a:t>Aufbau</a:t>
            </a:r>
            <a:endParaRPr lang="de-DE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DB362F01-4EFE-4642-854A-59D9CDE51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19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ABF7B-639D-4043-B980-5AE86FFD09C5}"/>
              </a:ext>
            </a:extLst>
          </p:cNvPr>
          <p:cNvSpPr/>
          <p:nvPr/>
        </p:nvSpPr>
        <p:spPr>
          <a:xfrm>
            <a:off x="0" y="-3511"/>
            <a:ext cx="12192000" cy="522765"/>
          </a:xfrm>
          <a:prstGeom prst="rect">
            <a:avLst/>
          </a:prstGeom>
          <a:solidFill>
            <a:srgbClr val="EC7102"/>
          </a:solidFill>
          <a:ln>
            <a:solidFill>
              <a:srgbClr val="EC71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64B271-291D-4122-B1AB-74F1FBAA161E}"/>
              </a:ext>
            </a:extLst>
          </p:cNvPr>
          <p:cNvSpPr/>
          <p:nvPr/>
        </p:nvSpPr>
        <p:spPr>
          <a:xfrm>
            <a:off x="0" y="6340730"/>
            <a:ext cx="12247620" cy="517270"/>
          </a:xfrm>
          <a:prstGeom prst="rect">
            <a:avLst/>
          </a:prstGeom>
          <a:solidFill>
            <a:srgbClr val="6D71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Roboto"/>
              </a:rPr>
              <a:t>AML NoSQL Database Management	</a:t>
            </a:r>
            <a:r>
              <a:rPr lang="de-DE">
                <a:solidFill>
                  <a:srgbClr val="F8F8F8"/>
                </a:solidFill>
              </a:rPr>
              <a:t>						Team 5 – TINF19C</a:t>
            </a:r>
          </a:p>
        </p:txBody>
      </p:sp>
      <p:pic>
        <p:nvPicPr>
          <p:cNvPr id="6146" name="Picture 2" descr="A picture containing wheel, food&#10;&#10;Description automatically generated">
            <a:extLst>
              <a:ext uri="{FF2B5EF4-FFF2-40B4-BE49-F238E27FC236}">
                <a16:creationId xmlns:a16="http://schemas.microsoft.com/office/drawing/2014/main" id="{09FEBDBD-910A-4384-944B-0C61D21C9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55053" y="5060305"/>
            <a:ext cx="1355990" cy="1355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86AB94F5-EC09-4CDC-9C1D-01478F566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0320E7-7A66-45F8-AD2C-1744CA4D7332}"/>
              </a:ext>
            </a:extLst>
          </p:cNvPr>
          <p:cNvSpPr txBox="1"/>
          <p:nvPr/>
        </p:nvSpPr>
        <p:spPr>
          <a:xfrm>
            <a:off x="184731" y="113466"/>
            <a:ext cx="4827783" cy="367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Roboto"/>
              </a:rPr>
              <a:t>Das Team</a:t>
            </a:r>
            <a:endParaRPr lang="de-DE"/>
          </a:p>
        </p:txBody>
      </p:sp>
      <p:pic>
        <p:nvPicPr>
          <p:cNvPr id="4" name="Picture 3" descr="A person holding a sign&#10;&#10;Description automatically generated">
            <a:extLst>
              <a:ext uri="{FF2B5EF4-FFF2-40B4-BE49-F238E27FC236}">
                <a16:creationId xmlns:a16="http://schemas.microsoft.com/office/drawing/2014/main" id="{A3F02373-56A4-44AA-A4DD-25EFBE1F46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917" y="1524000"/>
            <a:ext cx="1905000" cy="1905000"/>
          </a:xfrm>
          <a:prstGeom prst="rect">
            <a:avLst/>
          </a:prstGeom>
          <a:effectLst>
            <a:outerShdw blurRad="50800" dist="38100" dir="2700000" sx="104000" sy="104000" algn="tl" rotWithShape="0">
              <a:srgbClr val="EC7102">
                <a:alpha val="40000"/>
              </a:srgbClr>
            </a:outerShdw>
          </a:effectLst>
        </p:spPr>
      </p:pic>
      <p:pic>
        <p:nvPicPr>
          <p:cNvPr id="12" name="Picture 11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5BE0E210-FB87-4F80-B5EE-C047DD53E4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24" y="1533388"/>
            <a:ext cx="1935776" cy="1905000"/>
          </a:xfrm>
          <a:prstGeom prst="rect">
            <a:avLst/>
          </a:prstGeom>
          <a:effectLst>
            <a:outerShdw blurRad="50800" dist="38100" dir="2700000" sx="104000" sy="104000" algn="tl" rotWithShape="0">
              <a:srgbClr val="EC7102">
                <a:alpha val="40000"/>
              </a:srgbClr>
            </a:outerShdw>
          </a:effectLst>
        </p:spPr>
      </p:pic>
      <p:pic>
        <p:nvPicPr>
          <p:cNvPr id="15" name="Picture 14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ACF7637E-4FDF-46E6-A9C2-B8084B4F20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434" y="1524000"/>
            <a:ext cx="1905000" cy="1905000"/>
          </a:xfrm>
          <a:prstGeom prst="rect">
            <a:avLst/>
          </a:prstGeom>
          <a:effectLst>
            <a:outerShdw blurRad="50800" dist="38100" dir="2700000" sx="104000" sy="104000" algn="tl" rotWithShape="0">
              <a:srgbClr val="EC7102">
                <a:alpha val="40000"/>
              </a:srgbClr>
            </a:outerShdw>
          </a:effectLst>
        </p:spPr>
      </p:pic>
      <p:pic>
        <p:nvPicPr>
          <p:cNvPr id="17" name="Picture 16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FC0C960B-A031-4C1B-B35D-2DB199B373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951" y="1524000"/>
            <a:ext cx="1937845" cy="1905000"/>
          </a:xfrm>
          <a:prstGeom prst="rect">
            <a:avLst/>
          </a:prstGeom>
          <a:effectLst>
            <a:outerShdw blurRad="50800" dist="38100" dir="2700000" sx="104000" sy="104000" algn="tl" rotWithShape="0">
              <a:srgbClr val="EC7102">
                <a:alpha val="40000"/>
              </a:srgbClr>
            </a:outerShdw>
          </a:effec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5CFCB63-2444-457D-B62E-6F9293B731AC}"/>
              </a:ext>
            </a:extLst>
          </p:cNvPr>
          <p:cNvSpPr txBox="1"/>
          <p:nvPr/>
        </p:nvSpPr>
        <p:spPr>
          <a:xfrm>
            <a:off x="806624" y="3695082"/>
            <a:ext cx="19357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>
                <a:solidFill>
                  <a:srgbClr val="6D7173"/>
                </a:solidFill>
                <a:latin typeface="Roboto"/>
              </a:rPr>
              <a:t>Jonas Bihr</a:t>
            </a:r>
          </a:p>
          <a:p>
            <a:pPr algn="ctr"/>
            <a:endParaRPr lang="de-DE">
              <a:solidFill>
                <a:srgbClr val="6D7173"/>
              </a:solidFill>
              <a:latin typeface="Roboto"/>
            </a:endParaRPr>
          </a:p>
          <a:p>
            <a:pPr algn="ctr"/>
            <a:endParaRPr lang="de-DE">
              <a:solidFill>
                <a:srgbClr val="6D7173"/>
              </a:solidFill>
              <a:latin typeface="Roboto"/>
            </a:endParaRPr>
          </a:p>
          <a:p>
            <a:pPr algn="ctr"/>
            <a:r>
              <a:rPr lang="de-DE" sz="1200">
                <a:solidFill>
                  <a:srgbClr val="6D7173"/>
                </a:solidFill>
                <a:latin typeface="Roboto"/>
              </a:rPr>
              <a:t>Projektleiter</a:t>
            </a:r>
          </a:p>
          <a:p>
            <a:pPr algn="ctr"/>
            <a:endParaRPr lang="de-DE">
              <a:solidFill>
                <a:srgbClr val="6D7173"/>
              </a:solidFill>
              <a:latin typeface="Roboto"/>
            </a:endParaRPr>
          </a:p>
          <a:p>
            <a:pPr algn="ctr"/>
            <a:r>
              <a:rPr lang="de-DE" sz="1200">
                <a:solidFill>
                  <a:srgbClr val="6D7173"/>
                </a:solidFill>
                <a:latin typeface="Roboto"/>
              </a:rPr>
              <a:t>inf19053@lehre.dhbw-stuttgart.de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73974B-6632-46A5-B63D-DC30F5B36AC4}"/>
              </a:ext>
            </a:extLst>
          </p:cNvPr>
          <p:cNvSpPr txBox="1"/>
          <p:nvPr/>
        </p:nvSpPr>
        <p:spPr>
          <a:xfrm>
            <a:off x="3304141" y="3695082"/>
            <a:ext cx="19357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>
                <a:solidFill>
                  <a:srgbClr val="6D7173"/>
                </a:solidFill>
                <a:latin typeface="Roboto"/>
              </a:rPr>
              <a:t>Johannes Emanuel Timter</a:t>
            </a:r>
          </a:p>
          <a:p>
            <a:pPr algn="ctr"/>
            <a:endParaRPr lang="de-DE">
              <a:solidFill>
                <a:srgbClr val="6D7173"/>
              </a:solidFill>
              <a:latin typeface="Roboto"/>
            </a:endParaRPr>
          </a:p>
          <a:p>
            <a:pPr algn="ctr"/>
            <a:r>
              <a:rPr lang="de-DE" sz="1200">
                <a:solidFill>
                  <a:srgbClr val="6D7173"/>
                </a:solidFill>
                <a:latin typeface="Roboto"/>
              </a:rPr>
              <a:t>Testmanager</a:t>
            </a:r>
          </a:p>
          <a:p>
            <a:pPr algn="ctr"/>
            <a:endParaRPr lang="de-DE">
              <a:solidFill>
                <a:srgbClr val="6D7173"/>
              </a:solidFill>
              <a:latin typeface="Roboto"/>
            </a:endParaRPr>
          </a:p>
          <a:p>
            <a:pPr algn="ctr"/>
            <a:r>
              <a:rPr lang="de-DE" sz="1200">
                <a:solidFill>
                  <a:srgbClr val="6D7173"/>
                </a:solidFill>
                <a:latin typeface="Roboto"/>
              </a:rPr>
              <a:t>inf19220@lehre.dhbw-stuttgart.de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C9F784-6F68-4CA6-9F7A-C83F71F94B1E}"/>
              </a:ext>
            </a:extLst>
          </p:cNvPr>
          <p:cNvSpPr txBox="1"/>
          <p:nvPr/>
        </p:nvSpPr>
        <p:spPr>
          <a:xfrm>
            <a:off x="5801658" y="3695082"/>
            <a:ext cx="193577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>
                <a:solidFill>
                  <a:srgbClr val="6D7173"/>
                </a:solidFill>
                <a:latin typeface="Roboto"/>
              </a:rPr>
              <a:t>Namid Marxen</a:t>
            </a:r>
          </a:p>
          <a:p>
            <a:pPr algn="ctr"/>
            <a:endParaRPr lang="de-DE">
              <a:solidFill>
                <a:srgbClr val="6D7173"/>
              </a:solidFill>
              <a:latin typeface="Roboto"/>
            </a:endParaRPr>
          </a:p>
          <a:p>
            <a:pPr algn="ctr"/>
            <a:endParaRPr lang="de-DE" sz="1200">
              <a:solidFill>
                <a:srgbClr val="6D7173"/>
              </a:solidFill>
              <a:latin typeface="Roboto"/>
            </a:endParaRPr>
          </a:p>
          <a:p>
            <a:pPr algn="ctr"/>
            <a:r>
              <a:rPr lang="de-DE" sz="1200">
                <a:solidFill>
                  <a:srgbClr val="6D7173"/>
                </a:solidFill>
                <a:latin typeface="Roboto"/>
              </a:rPr>
              <a:t>Produktmanager</a:t>
            </a:r>
          </a:p>
          <a:p>
            <a:pPr algn="ctr"/>
            <a:endParaRPr lang="de-DE">
              <a:solidFill>
                <a:srgbClr val="6D7173"/>
              </a:solidFill>
              <a:latin typeface="Roboto"/>
            </a:endParaRPr>
          </a:p>
          <a:p>
            <a:pPr algn="ctr"/>
            <a:r>
              <a:rPr lang="de-DE" sz="1200">
                <a:solidFill>
                  <a:srgbClr val="6D7173"/>
                </a:solidFill>
                <a:latin typeface="Roboto"/>
              </a:rPr>
              <a:t>inf19054@lehre.dhbw-stuttgart.de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C5896A-56F3-4155-9A71-9704D6B3C832}"/>
              </a:ext>
            </a:extLst>
          </p:cNvPr>
          <p:cNvSpPr txBox="1"/>
          <p:nvPr/>
        </p:nvSpPr>
        <p:spPr>
          <a:xfrm>
            <a:off x="8329951" y="3695082"/>
            <a:ext cx="19357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>
                <a:solidFill>
                  <a:srgbClr val="6D7173"/>
                </a:solidFill>
                <a:latin typeface="Roboto"/>
              </a:rPr>
              <a:t>Nils-Christopher Wiesenauer</a:t>
            </a:r>
          </a:p>
          <a:p>
            <a:pPr algn="ctr"/>
            <a:endParaRPr lang="de-DE">
              <a:solidFill>
                <a:srgbClr val="6D7173"/>
              </a:solidFill>
              <a:latin typeface="Roboto"/>
            </a:endParaRPr>
          </a:p>
          <a:p>
            <a:pPr algn="ctr"/>
            <a:r>
              <a:rPr lang="de-DE" sz="1200">
                <a:solidFill>
                  <a:srgbClr val="6D7173"/>
                </a:solidFill>
                <a:latin typeface="Roboto"/>
              </a:rPr>
              <a:t>Systemarchitekt</a:t>
            </a:r>
          </a:p>
          <a:p>
            <a:pPr algn="ctr"/>
            <a:endParaRPr lang="de-DE">
              <a:solidFill>
                <a:srgbClr val="6D7173"/>
              </a:solidFill>
              <a:latin typeface="Roboto"/>
            </a:endParaRPr>
          </a:p>
          <a:p>
            <a:pPr algn="ctr"/>
            <a:r>
              <a:rPr lang="de-DE" sz="1200">
                <a:solidFill>
                  <a:srgbClr val="6D7173"/>
                </a:solidFill>
                <a:latin typeface="Roboto"/>
              </a:rPr>
              <a:t>Inf19161@lehre.dhbw-stuttgart.de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CBD90674-C808-49D0-8595-C47B2099B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6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ABF7B-639D-4043-B980-5AE86FFD09C5}"/>
              </a:ext>
            </a:extLst>
          </p:cNvPr>
          <p:cNvSpPr/>
          <p:nvPr/>
        </p:nvSpPr>
        <p:spPr>
          <a:xfrm>
            <a:off x="0" y="-3511"/>
            <a:ext cx="12192000" cy="522765"/>
          </a:xfrm>
          <a:prstGeom prst="rect">
            <a:avLst/>
          </a:prstGeom>
          <a:solidFill>
            <a:srgbClr val="EC7102"/>
          </a:solidFill>
          <a:ln>
            <a:solidFill>
              <a:srgbClr val="EC71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64B271-291D-4122-B1AB-74F1FBAA161E}"/>
              </a:ext>
            </a:extLst>
          </p:cNvPr>
          <p:cNvSpPr/>
          <p:nvPr/>
        </p:nvSpPr>
        <p:spPr>
          <a:xfrm>
            <a:off x="0" y="6340730"/>
            <a:ext cx="12247620" cy="517270"/>
          </a:xfrm>
          <a:prstGeom prst="rect">
            <a:avLst/>
          </a:prstGeom>
          <a:solidFill>
            <a:srgbClr val="6D71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Roboto"/>
              </a:rPr>
              <a:t>AML NoSQL Database Management	</a:t>
            </a:r>
            <a:r>
              <a:rPr lang="de-DE">
                <a:solidFill>
                  <a:srgbClr val="F8F8F8"/>
                </a:solidFill>
              </a:rPr>
              <a:t>						Team 5 – TINF19C</a:t>
            </a:r>
          </a:p>
        </p:txBody>
      </p:sp>
      <p:pic>
        <p:nvPicPr>
          <p:cNvPr id="6146" name="Picture 2" descr="A picture containing wheel, food&#10;&#10;Description automatically generated">
            <a:extLst>
              <a:ext uri="{FF2B5EF4-FFF2-40B4-BE49-F238E27FC236}">
                <a16:creationId xmlns:a16="http://schemas.microsoft.com/office/drawing/2014/main" id="{09FEBDBD-910A-4384-944B-0C61D21C9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55053" y="5060305"/>
            <a:ext cx="1355990" cy="1355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86AB94F5-EC09-4CDC-9C1D-01478F566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0320E7-7A66-45F8-AD2C-1744CA4D7332}"/>
              </a:ext>
            </a:extLst>
          </p:cNvPr>
          <p:cNvSpPr txBox="1"/>
          <p:nvPr/>
        </p:nvSpPr>
        <p:spPr>
          <a:xfrm>
            <a:off x="184731" y="113466"/>
            <a:ext cx="4827783" cy="367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Roboto"/>
              </a:rPr>
              <a:t>Was kann unser Produkt?</a:t>
            </a:r>
            <a:endParaRPr lang="de-DE"/>
          </a:p>
        </p:txBody>
      </p:sp>
      <p:sp>
        <p:nvSpPr>
          <p:cNvPr id="30" name="AutoShape 4" descr="mannschaft kostenlos Icon">
            <a:extLst>
              <a:ext uri="{FF2B5EF4-FFF2-40B4-BE49-F238E27FC236}">
                <a16:creationId xmlns:a16="http://schemas.microsoft.com/office/drawing/2014/main" id="{2F7C8641-873D-4C6D-8368-A0B7BFA160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32187" y="2065187"/>
            <a:ext cx="1516213" cy="151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6144" name="Picture 6143" descr="Icon&#10;&#10;Description automatically generated">
            <a:extLst>
              <a:ext uri="{FF2B5EF4-FFF2-40B4-BE49-F238E27FC236}">
                <a16:creationId xmlns:a16="http://schemas.microsoft.com/office/drawing/2014/main" id="{EDDACE39-0FC3-436B-9888-EAFD2EE4FA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14" y="1231364"/>
            <a:ext cx="1278336" cy="1278336"/>
          </a:xfrm>
          <a:prstGeom prst="rect">
            <a:avLst/>
          </a:prstGeom>
        </p:spPr>
      </p:pic>
      <p:pic>
        <p:nvPicPr>
          <p:cNvPr id="6147" name="Picture 6146" descr="A picture containing shape&#10;&#10;Description automatically generated">
            <a:extLst>
              <a:ext uri="{FF2B5EF4-FFF2-40B4-BE49-F238E27FC236}">
                <a16:creationId xmlns:a16="http://schemas.microsoft.com/office/drawing/2014/main" id="{AF2C39BB-B159-4C38-A246-73129D35E7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883" y="1037679"/>
            <a:ext cx="1516212" cy="1516212"/>
          </a:xfrm>
          <a:prstGeom prst="rect">
            <a:avLst/>
          </a:prstGeom>
        </p:spPr>
      </p:pic>
      <p:pic>
        <p:nvPicPr>
          <p:cNvPr id="6150" name="Picture 6149" descr="A picture containing shape&#10;&#10;Description automatically generated">
            <a:extLst>
              <a:ext uri="{FF2B5EF4-FFF2-40B4-BE49-F238E27FC236}">
                <a16:creationId xmlns:a16="http://schemas.microsoft.com/office/drawing/2014/main" id="{FE1F4294-7395-46A3-A8C5-876C257566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832" y="814821"/>
            <a:ext cx="1516213" cy="1516213"/>
          </a:xfrm>
          <a:prstGeom prst="rect">
            <a:avLst/>
          </a:prstGeom>
        </p:spPr>
      </p:pic>
      <p:sp>
        <p:nvSpPr>
          <p:cNvPr id="6151" name="Arrow: Right 6150">
            <a:extLst>
              <a:ext uri="{FF2B5EF4-FFF2-40B4-BE49-F238E27FC236}">
                <a16:creationId xmlns:a16="http://schemas.microsoft.com/office/drawing/2014/main" id="{302B46FF-D6AE-4CDF-B8B9-7093DB4E5D3B}"/>
              </a:ext>
            </a:extLst>
          </p:cNvPr>
          <p:cNvSpPr/>
          <p:nvPr/>
        </p:nvSpPr>
        <p:spPr>
          <a:xfrm>
            <a:off x="2303477" y="1760986"/>
            <a:ext cx="1568496" cy="457436"/>
          </a:xfrm>
          <a:prstGeom prst="rightArrow">
            <a:avLst/>
          </a:prstGeom>
          <a:solidFill>
            <a:srgbClr val="EC7102"/>
          </a:solidFill>
          <a:ln>
            <a:solidFill>
              <a:srgbClr val="EC7102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52" name="Arrow: Right 6151">
            <a:extLst>
              <a:ext uri="{FF2B5EF4-FFF2-40B4-BE49-F238E27FC236}">
                <a16:creationId xmlns:a16="http://schemas.microsoft.com/office/drawing/2014/main" id="{7C87FD87-FC37-43A7-B059-31C0FD396347}"/>
              </a:ext>
            </a:extLst>
          </p:cNvPr>
          <p:cNvSpPr/>
          <p:nvPr/>
        </p:nvSpPr>
        <p:spPr>
          <a:xfrm>
            <a:off x="5886309" y="1721806"/>
            <a:ext cx="1568496" cy="457436"/>
          </a:xfrm>
          <a:prstGeom prst="rightArrow">
            <a:avLst/>
          </a:prstGeom>
          <a:solidFill>
            <a:srgbClr val="EC7102"/>
          </a:solidFill>
          <a:ln>
            <a:solidFill>
              <a:srgbClr val="EC7102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53" name="TextBox 6152">
            <a:extLst>
              <a:ext uri="{FF2B5EF4-FFF2-40B4-BE49-F238E27FC236}">
                <a16:creationId xmlns:a16="http://schemas.microsoft.com/office/drawing/2014/main" id="{6D63E342-B03E-4F60-B43E-4BAE4AC82774}"/>
              </a:ext>
            </a:extLst>
          </p:cNvPr>
          <p:cNvSpPr txBox="1"/>
          <p:nvPr/>
        </p:nvSpPr>
        <p:spPr>
          <a:xfrm>
            <a:off x="7949273" y="2257228"/>
            <a:ext cx="1643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	.aml</a:t>
            </a:r>
          </a:p>
        </p:txBody>
      </p:sp>
      <p:pic>
        <p:nvPicPr>
          <p:cNvPr id="6157" name="Picture 6156" descr="Icon&#10;&#10;Description automatically generated">
            <a:extLst>
              <a:ext uri="{FF2B5EF4-FFF2-40B4-BE49-F238E27FC236}">
                <a16:creationId xmlns:a16="http://schemas.microsoft.com/office/drawing/2014/main" id="{DD688FFB-36AD-4C08-8C86-4A81682FFE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14" y="3640012"/>
            <a:ext cx="1257992" cy="1257992"/>
          </a:xfrm>
          <a:prstGeom prst="rect">
            <a:avLst/>
          </a:prstGeom>
        </p:spPr>
      </p:pic>
      <p:pic>
        <p:nvPicPr>
          <p:cNvPr id="6159" name="Picture 6158" descr="Icon&#10;&#10;Description automatically generated">
            <a:extLst>
              <a:ext uri="{FF2B5EF4-FFF2-40B4-BE49-F238E27FC236}">
                <a16:creationId xmlns:a16="http://schemas.microsoft.com/office/drawing/2014/main" id="{E5447128-4B06-4783-B158-717FB25A42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832" y="3607631"/>
            <a:ext cx="1448052" cy="1448052"/>
          </a:xfrm>
          <a:prstGeom prst="rect">
            <a:avLst/>
          </a:prstGeom>
        </p:spPr>
      </p:pic>
      <p:pic>
        <p:nvPicPr>
          <p:cNvPr id="6160" name="Picture 6159" descr="A picture containing shape&#10;&#10;Description automatically generated">
            <a:extLst>
              <a:ext uri="{FF2B5EF4-FFF2-40B4-BE49-F238E27FC236}">
                <a16:creationId xmlns:a16="http://schemas.microsoft.com/office/drawing/2014/main" id="{1530DB13-6258-401F-8CA4-0643A7A79D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946" y="3442152"/>
            <a:ext cx="1516213" cy="1516213"/>
          </a:xfrm>
          <a:prstGeom prst="rect">
            <a:avLst/>
          </a:prstGeom>
        </p:spPr>
      </p:pic>
      <p:sp>
        <p:nvSpPr>
          <p:cNvPr id="6161" name="TextBox 6160">
            <a:extLst>
              <a:ext uri="{FF2B5EF4-FFF2-40B4-BE49-F238E27FC236}">
                <a16:creationId xmlns:a16="http://schemas.microsoft.com/office/drawing/2014/main" id="{16E266E5-6F83-4C1F-8BAD-45DF491EFCCB}"/>
              </a:ext>
            </a:extLst>
          </p:cNvPr>
          <p:cNvSpPr txBox="1"/>
          <p:nvPr/>
        </p:nvSpPr>
        <p:spPr>
          <a:xfrm>
            <a:off x="4854509" y="4958365"/>
            <a:ext cx="798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.aml</a:t>
            </a:r>
          </a:p>
        </p:txBody>
      </p:sp>
      <p:sp>
        <p:nvSpPr>
          <p:cNvPr id="6162" name="Arrow: Right 6161">
            <a:extLst>
              <a:ext uri="{FF2B5EF4-FFF2-40B4-BE49-F238E27FC236}">
                <a16:creationId xmlns:a16="http://schemas.microsoft.com/office/drawing/2014/main" id="{9497FA16-30E9-498F-AF83-156DE1D91298}"/>
              </a:ext>
            </a:extLst>
          </p:cNvPr>
          <p:cNvSpPr/>
          <p:nvPr/>
        </p:nvSpPr>
        <p:spPr>
          <a:xfrm>
            <a:off x="1996491" y="4102939"/>
            <a:ext cx="1652143" cy="457436"/>
          </a:xfrm>
          <a:prstGeom prst="rightArrow">
            <a:avLst/>
          </a:prstGeom>
          <a:solidFill>
            <a:srgbClr val="EC7102"/>
          </a:solidFill>
          <a:ln>
            <a:solidFill>
              <a:srgbClr val="EC7102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63" name="Arrow: Right 6162">
            <a:extLst>
              <a:ext uri="{FF2B5EF4-FFF2-40B4-BE49-F238E27FC236}">
                <a16:creationId xmlns:a16="http://schemas.microsoft.com/office/drawing/2014/main" id="{717A3B03-4B8B-46CC-AC25-70076F857878}"/>
              </a:ext>
            </a:extLst>
          </p:cNvPr>
          <p:cNvSpPr/>
          <p:nvPr/>
        </p:nvSpPr>
        <p:spPr>
          <a:xfrm rot="10800000">
            <a:off x="6248399" y="3991349"/>
            <a:ext cx="1568496" cy="457436"/>
          </a:xfrm>
          <a:prstGeom prst="rightArrow">
            <a:avLst/>
          </a:prstGeom>
          <a:solidFill>
            <a:srgbClr val="EC7102"/>
          </a:solidFill>
          <a:ln>
            <a:solidFill>
              <a:srgbClr val="EC7102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165" name="Picture 6164" descr="A picture containing shape&#10;&#10;Description automatically generated">
            <a:extLst>
              <a:ext uri="{FF2B5EF4-FFF2-40B4-BE49-F238E27FC236}">
                <a16:creationId xmlns:a16="http://schemas.microsoft.com/office/drawing/2014/main" id="{C9968638-4F5B-4E31-822A-2019D8D68E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684" y="5413663"/>
            <a:ext cx="742609" cy="742609"/>
          </a:xfrm>
          <a:prstGeom prst="rect">
            <a:avLst/>
          </a:prstGeom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6FD9947E-5540-4EC6-83B7-D5B2F217A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756" y="5414335"/>
            <a:ext cx="798649" cy="742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>
            <a:extLst>
              <a:ext uri="{FF2B5EF4-FFF2-40B4-BE49-F238E27FC236}">
                <a16:creationId xmlns:a16="http://schemas.microsoft.com/office/drawing/2014/main" id="{47A1A52C-F19E-4F9E-AE7B-8D161EA78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740" y="5305955"/>
            <a:ext cx="864689" cy="864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66" name="TextBox 6165">
            <a:extLst>
              <a:ext uri="{FF2B5EF4-FFF2-40B4-BE49-F238E27FC236}">
                <a16:creationId xmlns:a16="http://schemas.microsoft.com/office/drawing/2014/main" id="{8FFFACC6-7981-41EC-9ADB-DB0DC7599459}"/>
              </a:ext>
            </a:extLst>
          </p:cNvPr>
          <p:cNvSpPr txBox="1"/>
          <p:nvPr/>
        </p:nvSpPr>
        <p:spPr>
          <a:xfrm>
            <a:off x="2669781" y="5230467"/>
            <a:ext cx="60670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/>
              <a:t>?     ?      ?      ?</a:t>
            </a:r>
          </a:p>
        </p:txBody>
      </p:sp>
      <p:sp>
        <p:nvSpPr>
          <p:cNvPr id="6167" name="TextBox 6166">
            <a:extLst>
              <a:ext uri="{FF2B5EF4-FFF2-40B4-BE49-F238E27FC236}">
                <a16:creationId xmlns:a16="http://schemas.microsoft.com/office/drawing/2014/main" id="{F399FFE6-1A67-4C79-8FF6-BBA7B4D20AD9}"/>
              </a:ext>
            </a:extLst>
          </p:cNvPr>
          <p:cNvSpPr txBox="1"/>
          <p:nvPr/>
        </p:nvSpPr>
        <p:spPr>
          <a:xfrm>
            <a:off x="830608" y="4834096"/>
            <a:ext cx="633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Bob</a:t>
            </a:r>
          </a:p>
        </p:txBody>
      </p:sp>
      <p:sp>
        <p:nvSpPr>
          <p:cNvPr id="6168" name="TextBox 6167">
            <a:extLst>
              <a:ext uri="{FF2B5EF4-FFF2-40B4-BE49-F238E27FC236}">
                <a16:creationId xmlns:a16="http://schemas.microsoft.com/office/drawing/2014/main" id="{64F67CD4-E7B2-4E60-9805-AD7D3D59E4F7}"/>
              </a:ext>
            </a:extLst>
          </p:cNvPr>
          <p:cNvSpPr txBox="1"/>
          <p:nvPr/>
        </p:nvSpPr>
        <p:spPr>
          <a:xfrm>
            <a:off x="8372836" y="4998615"/>
            <a:ext cx="798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Sandy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7C56B7-8E49-4B96-91DF-ADD71F476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99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Arrow: Right 19">
            <a:extLst>
              <a:ext uri="{FF2B5EF4-FFF2-40B4-BE49-F238E27FC236}">
                <a16:creationId xmlns:a16="http://schemas.microsoft.com/office/drawing/2014/main" id="{D9C70010-01C6-4D0D-9FFB-8C6885C0422B}"/>
              </a:ext>
            </a:extLst>
          </p:cNvPr>
          <p:cNvSpPr/>
          <p:nvPr/>
        </p:nvSpPr>
        <p:spPr>
          <a:xfrm rot="14060118">
            <a:off x="4180452" y="3696511"/>
            <a:ext cx="1556036" cy="188579"/>
          </a:xfrm>
          <a:prstGeom prst="rightArrow">
            <a:avLst/>
          </a:prstGeom>
          <a:solidFill>
            <a:srgbClr val="EC7102"/>
          </a:solidFill>
          <a:ln>
            <a:solidFill>
              <a:srgbClr val="EC7102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BABF7B-639D-4043-B980-5AE86FFD09C5}"/>
              </a:ext>
            </a:extLst>
          </p:cNvPr>
          <p:cNvSpPr/>
          <p:nvPr/>
        </p:nvSpPr>
        <p:spPr>
          <a:xfrm>
            <a:off x="0" y="-3511"/>
            <a:ext cx="12192000" cy="522765"/>
          </a:xfrm>
          <a:prstGeom prst="rect">
            <a:avLst/>
          </a:prstGeom>
          <a:solidFill>
            <a:srgbClr val="EC7102"/>
          </a:solidFill>
          <a:ln>
            <a:solidFill>
              <a:srgbClr val="EC71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64B271-291D-4122-B1AB-74F1FBAA161E}"/>
              </a:ext>
            </a:extLst>
          </p:cNvPr>
          <p:cNvSpPr/>
          <p:nvPr/>
        </p:nvSpPr>
        <p:spPr>
          <a:xfrm>
            <a:off x="0" y="6340730"/>
            <a:ext cx="12247620" cy="517270"/>
          </a:xfrm>
          <a:prstGeom prst="rect">
            <a:avLst/>
          </a:prstGeom>
          <a:solidFill>
            <a:srgbClr val="6D71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Roboto"/>
              </a:rPr>
              <a:t>AML NoSQL Database Management	</a:t>
            </a:r>
            <a:r>
              <a:rPr lang="de-DE">
                <a:solidFill>
                  <a:srgbClr val="F8F8F8"/>
                </a:solidFill>
              </a:rPr>
              <a:t>						Team 5 – TINF19C</a:t>
            </a:r>
          </a:p>
        </p:txBody>
      </p:sp>
      <p:pic>
        <p:nvPicPr>
          <p:cNvPr id="6146" name="Picture 2" descr="A picture containing wheel, food&#10;&#10;Description automatically generated">
            <a:extLst>
              <a:ext uri="{FF2B5EF4-FFF2-40B4-BE49-F238E27FC236}">
                <a16:creationId xmlns:a16="http://schemas.microsoft.com/office/drawing/2014/main" id="{09FEBDBD-910A-4384-944B-0C61D21C9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55053" y="5060305"/>
            <a:ext cx="1355990" cy="1355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86AB94F5-EC09-4CDC-9C1D-01478F566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0320E7-7A66-45F8-AD2C-1744CA4D7332}"/>
              </a:ext>
            </a:extLst>
          </p:cNvPr>
          <p:cNvSpPr txBox="1"/>
          <p:nvPr/>
        </p:nvSpPr>
        <p:spPr>
          <a:xfrm>
            <a:off x="184731" y="113466"/>
            <a:ext cx="4827783" cy="367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Roboto"/>
              </a:rPr>
              <a:t>Was kann unser Produkt?</a:t>
            </a:r>
            <a:endParaRPr lang="de-DE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3D111E3-C88C-464C-8F97-9639CF6F06A5}"/>
              </a:ext>
            </a:extLst>
          </p:cNvPr>
          <p:cNvSpPr txBox="1"/>
          <p:nvPr/>
        </p:nvSpPr>
        <p:spPr>
          <a:xfrm>
            <a:off x="734188" y="924252"/>
            <a:ext cx="10445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/>
              <a:t>Gibt es bereits eine .aml Datei für die 8x50 Schraube oder muss ich eine neue Datei erstellen werden?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6B367997-3446-4CAC-A436-65643513D3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330" y="4431012"/>
            <a:ext cx="1355990" cy="1355990"/>
          </a:xfrm>
          <a:prstGeom prst="rect">
            <a:avLst/>
          </a:prstGeom>
        </p:spPr>
      </p:pic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29AC03F0-8E10-4FED-8CD7-EAEE500C26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074" y="4333619"/>
            <a:ext cx="662686" cy="6626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3E55DA-4F63-497F-A53A-A692F4E22A52}"/>
              </a:ext>
            </a:extLst>
          </p:cNvPr>
          <p:cNvSpPr txBox="1"/>
          <p:nvPr/>
        </p:nvSpPr>
        <p:spPr>
          <a:xfrm>
            <a:off x="5740925" y="4241888"/>
            <a:ext cx="1835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/>
              <a:t>??</a:t>
            </a:r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BAC67A3D-9371-4EB8-856C-3E8B2DE134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67" y="2328109"/>
            <a:ext cx="1394656" cy="1394656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651385EF-3F36-4751-8E47-3F5FE9D58A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304" y="1817300"/>
            <a:ext cx="1170628" cy="1170628"/>
          </a:xfrm>
          <a:prstGeom prst="rect">
            <a:avLst/>
          </a:prstGeom>
        </p:spPr>
      </p:pic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5422A0D3-79A1-444C-8F93-5CC28E0332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320" y="1477125"/>
            <a:ext cx="1043801" cy="1043801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CCD1EB29-526D-4109-8F90-63E9B3A42C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7351" y="2388925"/>
            <a:ext cx="1757979" cy="1757979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71F559D8-6567-4056-AE78-FC22D10E211D}"/>
              </a:ext>
            </a:extLst>
          </p:cNvPr>
          <p:cNvSpPr/>
          <p:nvPr/>
        </p:nvSpPr>
        <p:spPr>
          <a:xfrm rot="12312239">
            <a:off x="2283334" y="3974262"/>
            <a:ext cx="2675064" cy="188579"/>
          </a:xfrm>
          <a:prstGeom prst="rightArrow">
            <a:avLst/>
          </a:prstGeom>
          <a:solidFill>
            <a:srgbClr val="EC7102"/>
          </a:solidFill>
          <a:ln>
            <a:solidFill>
              <a:srgbClr val="EC7102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D4B8D6B0-223F-4D26-AC06-152337B0A9F0}"/>
              </a:ext>
            </a:extLst>
          </p:cNvPr>
          <p:cNvSpPr/>
          <p:nvPr/>
        </p:nvSpPr>
        <p:spPr>
          <a:xfrm rot="17506945">
            <a:off x="4930257" y="3390784"/>
            <a:ext cx="2026693" cy="188579"/>
          </a:xfrm>
          <a:prstGeom prst="rightArrow">
            <a:avLst/>
          </a:prstGeom>
          <a:solidFill>
            <a:srgbClr val="EC7102"/>
          </a:solidFill>
          <a:ln>
            <a:solidFill>
              <a:srgbClr val="EC7102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AA3EBB82-7839-450B-97C5-EE323464287D}"/>
              </a:ext>
            </a:extLst>
          </p:cNvPr>
          <p:cNvSpPr/>
          <p:nvPr/>
        </p:nvSpPr>
        <p:spPr>
          <a:xfrm rot="20342704">
            <a:off x="5962155" y="4109191"/>
            <a:ext cx="2549351" cy="188579"/>
          </a:xfrm>
          <a:prstGeom prst="rightArrow">
            <a:avLst/>
          </a:prstGeom>
          <a:solidFill>
            <a:srgbClr val="EC7102"/>
          </a:solidFill>
          <a:ln>
            <a:solidFill>
              <a:srgbClr val="EC7102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419335-622E-41BD-8DEC-8F499188AF88}"/>
              </a:ext>
            </a:extLst>
          </p:cNvPr>
          <p:cNvSpPr txBox="1"/>
          <p:nvPr/>
        </p:nvSpPr>
        <p:spPr>
          <a:xfrm>
            <a:off x="5226736" y="5678699"/>
            <a:ext cx="661177" cy="375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rgbClr val="6D7173"/>
                </a:solidFill>
              </a:rPr>
              <a:t>Max</a:t>
            </a:r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79C18123-4E84-46EC-998C-2A725EFCD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623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ABF7B-639D-4043-B980-5AE86FFD09C5}"/>
              </a:ext>
            </a:extLst>
          </p:cNvPr>
          <p:cNvSpPr/>
          <p:nvPr/>
        </p:nvSpPr>
        <p:spPr>
          <a:xfrm>
            <a:off x="0" y="-3511"/>
            <a:ext cx="12192000" cy="522765"/>
          </a:xfrm>
          <a:prstGeom prst="rect">
            <a:avLst/>
          </a:prstGeom>
          <a:solidFill>
            <a:srgbClr val="EC7102"/>
          </a:solidFill>
          <a:ln>
            <a:solidFill>
              <a:srgbClr val="EC71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64B271-291D-4122-B1AB-74F1FBAA161E}"/>
              </a:ext>
            </a:extLst>
          </p:cNvPr>
          <p:cNvSpPr/>
          <p:nvPr/>
        </p:nvSpPr>
        <p:spPr>
          <a:xfrm>
            <a:off x="0" y="6340730"/>
            <a:ext cx="12247620" cy="517270"/>
          </a:xfrm>
          <a:prstGeom prst="rect">
            <a:avLst/>
          </a:prstGeom>
          <a:solidFill>
            <a:srgbClr val="6D71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Roboto"/>
              </a:rPr>
              <a:t>AML NoSQL Database Management	</a:t>
            </a:r>
            <a:r>
              <a:rPr lang="de-DE">
                <a:solidFill>
                  <a:srgbClr val="F8F8F8"/>
                </a:solidFill>
              </a:rPr>
              <a:t>						Team 5 – TINF19C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6AB94F5-EC09-4CDC-9C1D-01478F566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0320E7-7A66-45F8-AD2C-1744CA4D7332}"/>
              </a:ext>
            </a:extLst>
          </p:cNvPr>
          <p:cNvSpPr txBox="1"/>
          <p:nvPr/>
        </p:nvSpPr>
        <p:spPr>
          <a:xfrm>
            <a:off x="184731" y="113466"/>
            <a:ext cx="4827783" cy="367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Roboto"/>
              </a:rPr>
              <a:t>Was kann unser Produkt?</a:t>
            </a:r>
            <a:endParaRPr lang="de-DE"/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6B367997-3446-4CAC-A436-65643513D3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010" y="4766412"/>
            <a:ext cx="1355990" cy="1355990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BAC67A3D-9371-4EB8-856C-3E8B2DE134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632" y="3493002"/>
            <a:ext cx="1394656" cy="1394656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651385EF-3F36-4751-8E47-3F5FE9D58A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408" y="712695"/>
            <a:ext cx="1525706" cy="1525706"/>
          </a:xfrm>
          <a:prstGeom prst="rect">
            <a:avLst/>
          </a:prstGeom>
        </p:spPr>
      </p:pic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5422A0D3-79A1-444C-8F93-5CC28E0332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9814" y="562982"/>
            <a:ext cx="1280527" cy="1280527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CCD1EB29-526D-4109-8F90-63E9B3A42C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341" y="2922985"/>
            <a:ext cx="1964888" cy="1964888"/>
          </a:xfrm>
          <a:prstGeom prst="rect">
            <a:avLst/>
          </a:prstGeom>
        </p:spPr>
      </p:pic>
      <p:pic>
        <p:nvPicPr>
          <p:cNvPr id="2" name="Picture 2" descr="A picture containing wheel, food&#10;&#10;Description automatically generated">
            <a:extLst>
              <a:ext uri="{FF2B5EF4-FFF2-40B4-BE49-F238E27FC236}">
                <a16:creationId xmlns:a16="http://schemas.microsoft.com/office/drawing/2014/main" id="{F37C73ED-75DD-43CB-9BEE-93FEC0FE4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26682" y="1706918"/>
            <a:ext cx="2632967" cy="2632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0F7CEB14-2147-45D3-BF16-FA661CD442A5}"/>
              </a:ext>
            </a:extLst>
          </p:cNvPr>
          <p:cNvSpPr/>
          <p:nvPr/>
        </p:nvSpPr>
        <p:spPr>
          <a:xfrm rot="16200000">
            <a:off x="5061375" y="4327961"/>
            <a:ext cx="688321" cy="188579"/>
          </a:xfrm>
          <a:prstGeom prst="rightArrow">
            <a:avLst/>
          </a:prstGeom>
          <a:solidFill>
            <a:srgbClr val="EC7102"/>
          </a:solidFill>
          <a:ln>
            <a:solidFill>
              <a:srgbClr val="EC7102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1168E37-9A0B-4A5C-9D4B-CBCEE5F1A3EA}"/>
              </a:ext>
            </a:extLst>
          </p:cNvPr>
          <p:cNvSpPr/>
          <p:nvPr/>
        </p:nvSpPr>
        <p:spPr>
          <a:xfrm rot="9137440">
            <a:off x="2728441" y="3884282"/>
            <a:ext cx="1538118" cy="188579"/>
          </a:xfrm>
          <a:prstGeom prst="rightArrow">
            <a:avLst/>
          </a:prstGeom>
          <a:solidFill>
            <a:srgbClr val="EC7102"/>
          </a:solidFill>
          <a:ln>
            <a:solidFill>
              <a:srgbClr val="EC7102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0FEF82F-77AF-45EF-AD77-EF8167641046}"/>
              </a:ext>
            </a:extLst>
          </p:cNvPr>
          <p:cNvSpPr/>
          <p:nvPr/>
        </p:nvSpPr>
        <p:spPr>
          <a:xfrm rot="1860107">
            <a:off x="3390257" y="2144112"/>
            <a:ext cx="1049743" cy="188579"/>
          </a:xfrm>
          <a:prstGeom prst="rightArrow">
            <a:avLst/>
          </a:prstGeom>
          <a:solidFill>
            <a:srgbClr val="EC7102"/>
          </a:solidFill>
          <a:ln>
            <a:solidFill>
              <a:srgbClr val="EC7102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8" name="Picture 27" descr="A picture containing shape&#10;&#10;Description automatically generated">
            <a:extLst>
              <a:ext uri="{FF2B5EF4-FFF2-40B4-BE49-F238E27FC236}">
                <a16:creationId xmlns:a16="http://schemas.microsoft.com/office/drawing/2014/main" id="{0AAE70F9-B2FE-43E8-99D6-2C0347C2CFD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785" y="4315973"/>
            <a:ext cx="381488" cy="381488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8CF0A78F-E9C7-4DAA-84A1-C85DE6D7D13C}"/>
              </a:ext>
            </a:extLst>
          </p:cNvPr>
          <p:cNvSpPr txBox="1"/>
          <p:nvPr/>
        </p:nvSpPr>
        <p:spPr>
          <a:xfrm>
            <a:off x="5403361" y="4316072"/>
            <a:ext cx="1013993" cy="375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Search</a:t>
            </a:r>
          </a:p>
        </p:txBody>
      </p:sp>
      <p:pic>
        <p:nvPicPr>
          <p:cNvPr id="32" name="Picture 31" descr="A picture containing shape&#10;&#10;Description automatically generated">
            <a:extLst>
              <a:ext uri="{FF2B5EF4-FFF2-40B4-BE49-F238E27FC236}">
                <a16:creationId xmlns:a16="http://schemas.microsoft.com/office/drawing/2014/main" id="{9EF43591-3E26-45C2-8CA0-8EC203300DD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224" y="1807134"/>
            <a:ext cx="427893" cy="427893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F1F7F50-AF59-4261-8997-98666B792A96}"/>
              </a:ext>
            </a:extLst>
          </p:cNvPr>
          <p:cNvSpPr txBox="1"/>
          <p:nvPr/>
        </p:nvSpPr>
        <p:spPr>
          <a:xfrm>
            <a:off x="3171252" y="2233744"/>
            <a:ext cx="952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Upload</a:t>
            </a:r>
          </a:p>
        </p:txBody>
      </p:sp>
      <p:pic>
        <p:nvPicPr>
          <p:cNvPr id="36" name="Picture 35" descr="A picture containing shape&#10;&#10;Description automatically generated">
            <a:extLst>
              <a:ext uri="{FF2B5EF4-FFF2-40B4-BE49-F238E27FC236}">
                <a16:creationId xmlns:a16="http://schemas.microsoft.com/office/drawing/2014/main" id="{7B6B6E27-60BA-4F8F-942B-1D89F25ACD7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166" y="3531110"/>
            <a:ext cx="496204" cy="496204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C2362CBB-F17B-40F5-9A6A-F4E9969027F2}"/>
              </a:ext>
            </a:extLst>
          </p:cNvPr>
          <p:cNvSpPr txBox="1"/>
          <p:nvPr/>
        </p:nvSpPr>
        <p:spPr>
          <a:xfrm>
            <a:off x="3010509" y="4142989"/>
            <a:ext cx="1215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Download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6CF7F992-4305-4D15-943A-53B72D642CB9}"/>
              </a:ext>
            </a:extLst>
          </p:cNvPr>
          <p:cNvSpPr/>
          <p:nvPr/>
        </p:nvSpPr>
        <p:spPr>
          <a:xfrm rot="9272647">
            <a:off x="6210067" y="1922632"/>
            <a:ext cx="1321805" cy="188579"/>
          </a:xfrm>
          <a:prstGeom prst="rightArrow">
            <a:avLst/>
          </a:prstGeom>
          <a:solidFill>
            <a:srgbClr val="EC7102"/>
          </a:solidFill>
          <a:ln>
            <a:solidFill>
              <a:srgbClr val="EC7102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5" name="Picture 44" descr="A picture containing shape&#10;&#10;Description automatically generated">
            <a:extLst>
              <a:ext uri="{FF2B5EF4-FFF2-40B4-BE49-F238E27FC236}">
                <a16:creationId xmlns:a16="http://schemas.microsoft.com/office/drawing/2014/main" id="{DFD3AB58-BDF5-4499-B1C9-09E9901272B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939" y="1615527"/>
            <a:ext cx="419387" cy="419387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85625BC3-1089-4446-AC53-1F9F12803985}"/>
              </a:ext>
            </a:extLst>
          </p:cNvPr>
          <p:cNvSpPr txBox="1"/>
          <p:nvPr/>
        </p:nvSpPr>
        <p:spPr>
          <a:xfrm>
            <a:off x="6760008" y="2002259"/>
            <a:ext cx="734211" cy="381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View</a:t>
            </a:r>
          </a:p>
        </p:txBody>
      </p:sp>
      <p:sp>
        <p:nvSpPr>
          <p:cNvPr id="48" name="Arrow: Left-Right 47">
            <a:extLst>
              <a:ext uri="{FF2B5EF4-FFF2-40B4-BE49-F238E27FC236}">
                <a16:creationId xmlns:a16="http://schemas.microsoft.com/office/drawing/2014/main" id="{913AB04E-3BAF-4709-A80F-B9A5F429D51A}"/>
              </a:ext>
            </a:extLst>
          </p:cNvPr>
          <p:cNvSpPr/>
          <p:nvPr/>
        </p:nvSpPr>
        <p:spPr>
          <a:xfrm rot="890123">
            <a:off x="6258868" y="3742962"/>
            <a:ext cx="2541894" cy="239876"/>
          </a:xfrm>
          <a:prstGeom prst="leftRightArrow">
            <a:avLst/>
          </a:prstGeom>
          <a:solidFill>
            <a:srgbClr val="EC7102"/>
          </a:solidFill>
          <a:ln>
            <a:solidFill>
              <a:srgbClr val="EC7102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0" name="Picture 49" descr="A picture containing shape&#10;&#10;Description automatically generated">
            <a:extLst>
              <a:ext uri="{FF2B5EF4-FFF2-40B4-BE49-F238E27FC236}">
                <a16:creationId xmlns:a16="http://schemas.microsoft.com/office/drawing/2014/main" id="{4920D7E1-08A4-4610-8464-6BA16733E7D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8303" y="3389412"/>
            <a:ext cx="393034" cy="393034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BB7903A-095B-4093-9ECD-3E0F15D42832}"/>
              </a:ext>
            </a:extLst>
          </p:cNvPr>
          <p:cNvSpPr txBox="1"/>
          <p:nvPr/>
        </p:nvSpPr>
        <p:spPr>
          <a:xfrm>
            <a:off x="7363181" y="3910103"/>
            <a:ext cx="734211" cy="381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Edit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67F2BA-705E-411C-BBDF-A62146016223}"/>
              </a:ext>
            </a:extLst>
          </p:cNvPr>
          <p:cNvSpPr txBox="1"/>
          <p:nvPr/>
        </p:nvSpPr>
        <p:spPr>
          <a:xfrm>
            <a:off x="5104529" y="6003706"/>
            <a:ext cx="661177" cy="375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rgbClr val="6D7173"/>
                </a:solidFill>
              </a:rPr>
              <a:t>Max</a:t>
            </a:r>
          </a:p>
        </p:txBody>
      </p:sp>
      <p:sp>
        <p:nvSpPr>
          <p:cNvPr id="20" name="Foliennummernplatzhalter 19">
            <a:extLst>
              <a:ext uri="{FF2B5EF4-FFF2-40B4-BE49-F238E27FC236}">
                <a16:creationId xmlns:a16="http://schemas.microsoft.com/office/drawing/2014/main" id="{F655B5C8-D93A-4123-A85E-4EAD79599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197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ABF7B-639D-4043-B980-5AE86FFD09C5}"/>
              </a:ext>
            </a:extLst>
          </p:cNvPr>
          <p:cNvSpPr/>
          <p:nvPr/>
        </p:nvSpPr>
        <p:spPr>
          <a:xfrm>
            <a:off x="0" y="-3511"/>
            <a:ext cx="12192000" cy="522765"/>
          </a:xfrm>
          <a:prstGeom prst="rect">
            <a:avLst/>
          </a:prstGeom>
          <a:solidFill>
            <a:srgbClr val="EC7102"/>
          </a:solidFill>
          <a:ln>
            <a:solidFill>
              <a:srgbClr val="EC71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64B271-291D-4122-B1AB-74F1FBAA161E}"/>
              </a:ext>
            </a:extLst>
          </p:cNvPr>
          <p:cNvSpPr/>
          <p:nvPr/>
        </p:nvSpPr>
        <p:spPr>
          <a:xfrm>
            <a:off x="0" y="6340730"/>
            <a:ext cx="12247620" cy="517270"/>
          </a:xfrm>
          <a:prstGeom prst="rect">
            <a:avLst/>
          </a:prstGeom>
          <a:solidFill>
            <a:srgbClr val="6D71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Roboto"/>
              </a:rPr>
              <a:t>AML NoSQL Database Management	</a:t>
            </a:r>
            <a:r>
              <a:rPr lang="de-DE">
                <a:solidFill>
                  <a:srgbClr val="F8F8F8"/>
                </a:solidFill>
              </a:rPr>
              <a:t>						Team 5 – TINF19C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6AB94F5-EC09-4CDC-9C1D-01478F566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0320E7-7A66-45F8-AD2C-1744CA4D7332}"/>
              </a:ext>
            </a:extLst>
          </p:cNvPr>
          <p:cNvSpPr txBox="1"/>
          <p:nvPr/>
        </p:nvSpPr>
        <p:spPr>
          <a:xfrm>
            <a:off x="184731" y="113466"/>
            <a:ext cx="4827783" cy="367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Roboto"/>
              </a:rPr>
              <a:t>Anforderungen</a:t>
            </a:r>
            <a:endParaRPr lang="de-DE"/>
          </a:p>
        </p:txBody>
      </p:sp>
      <p:graphicFrame>
        <p:nvGraphicFramePr>
          <p:cNvPr id="6" name="Table 14">
            <a:extLst>
              <a:ext uri="{FF2B5EF4-FFF2-40B4-BE49-F238E27FC236}">
                <a16:creationId xmlns:a16="http://schemas.microsoft.com/office/drawing/2014/main" id="{B1CDA597-8484-406D-B850-8F15699FE0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381208"/>
              </p:ext>
            </p:extLst>
          </p:nvPr>
        </p:nvGraphicFramePr>
        <p:xfrm>
          <a:off x="1701985" y="2296744"/>
          <a:ext cx="8115393" cy="2494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51393">
                  <a:extLst>
                    <a:ext uri="{9D8B030D-6E8A-4147-A177-3AD203B41FA5}">
                      <a16:colId xmlns:a16="http://schemas.microsoft.com/office/drawing/2014/main" val="65496178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7514846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>
                          <a:latin typeface="Roboto"/>
                        </a:rPr>
                        <a:t>Mandatory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latin typeface="Roboto"/>
                        </a:rPr>
                        <a:t>Optional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452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0">
                          <a:effectLst/>
                          <a:latin typeface="Roboto"/>
                        </a:rPr>
                        <a:t>Dateiupload</a:t>
                      </a:r>
                      <a:endParaRPr lang="de-DE" b="0" i="0">
                        <a:effectLst/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>
                          <a:effectLst/>
                          <a:latin typeface="Roboto"/>
                        </a:rPr>
                        <a:t>Verifizierung der AML Integrität</a:t>
                      </a:r>
                      <a:endParaRPr lang="de-DE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727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0">
                          <a:effectLst/>
                          <a:latin typeface="Roboto"/>
                        </a:rPr>
                        <a:t>Dateidownload</a:t>
                      </a:r>
                      <a:endParaRPr lang="de-DE" b="0" i="0">
                        <a:effectLst/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>
                          <a:latin typeface="Roboto"/>
                        </a:rPr>
                        <a:t>Suchergebnisse in Pages unterteilen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956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>
                          <a:latin typeface="Roboto"/>
                        </a:rPr>
                        <a:t>Löschen von Dateien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latin typeface="Roboto"/>
                        </a:rPr>
                        <a:t>Sprache auf Deutsch und Englisch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890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>
                          <a:latin typeface="Roboto"/>
                        </a:rPr>
                        <a:t>Suchen von Dateien nach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latin typeface="Roboto"/>
                        </a:rPr>
                        <a:t>Suchen von Dateien nach komplexeren Kriterien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757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>
                          <a:latin typeface="Roboto"/>
                        </a:rPr>
                        <a:t>Editieren von Dateien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568555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97607299-4D7D-4C66-B1CF-4D2B3EA7DBB4}"/>
              </a:ext>
            </a:extLst>
          </p:cNvPr>
          <p:cNvSpPr txBox="1"/>
          <p:nvPr/>
        </p:nvSpPr>
        <p:spPr>
          <a:xfrm>
            <a:off x="3821124" y="1327944"/>
            <a:ext cx="3864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rgbClr val="6D7173"/>
                </a:solidFill>
                <a:latin typeface="Roboto"/>
              </a:rPr>
              <a:t>Funktionale Anforderungen</a:t>
            </a:r>
          </a:p>
        </p:txBody>
      </p:sp>
      <p:pic>
        <p:nvPicPr>
          <p:cNvPr id="2" name="Picture 2" descr="A picture containing wheel, food&#10;&#10;Description automatically generated">
            <a:extLst>
              <a:ext uri="{FF2B5EF4-FFF2-40B4-BE49-F238E27FC236}">
                <a16:creationId xmlns:a16="http://schemas.microsoft.com/office/drawing/2014/main" id="{08D8242A-6C87-4B86-AB30-828DD34E1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55053" y="5060305"/>
            <a:ext cx="1355990" cy="1355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21251B5A-81D7-4955-9A1E-932E6F002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229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ABF7B-639D-4043-B980-5AE86FFD09C5}"/>
              </a:ext>
            </a:extLst>
          </p:cNvPr>
          <p:cNvSpPr/>
          <p:nvPr/>
        </p:nvSpPr>
        <p:spPr>
          <a:xfrm>
            <a:off x="0" y="-3511"/>
            <a:ext cx="12192000" cy="522765"/>
          </a:xfrm>
          <a:prstGeom prst="rect">
            <a:avLst/>
          </a:prstGeom>
          <a:solidFill>
            <a:srgbClr val="EC7102"/>
          </a:solidFill>
          <a:ln>
            <a:solidFill>
              <a:srgbClr val="EC71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64B271-291D-4122-B1AB-74F1FBAA161E}"/>
              </a:ext>
            </a:extLst>
          </p:cNvPr>
          <p:cNvSpPr/>
          <p:nvPr/>
        </p:nvSpPr>
        <p:spPr>
          <a:xfrm>
            <a:off x="0" y="6340730"/>
            <a:ext cx="12247620" cy="517270"/>
          </a:xfrm>
          <a:prstGeom prst="rect">
            <a:avLst/>
          </a:prstGeom>
          <a:solidFill>
            <a:srgbClr val="6D71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Roboto"/>
              </a:rPr>
              <a:t>AML NoSQL Database Management	</a:t>
            </a:r>
            <a:r>
              <a:rPr lang="de-DE">
                <a:solidFill>
                  <a:srgbClr val="F8F8F8"/>
                </a:solidFill>
              </a:rPr>
              <a:t>						Team 5 – TINF19C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6AB94F5-EC09-4CDC-9C1D-01478F566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0320E7-7A66-45F8-AD2C-1744CA4D7332}"/>
              </a:ext>
            </a:extLst>
          </p:cNvPr>
          <p:cNvSpPr txBox="1"/>
          <p:nvPr/>
        </p:nvSpPr>
        <p:spPr>
          <a:xfrm>
            <a:off x="184731" y="113466"/>
            <a:ext cx="4827783" cy="367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Roboto"/>
              </a:rPr>
              <a:t>Anforderungen</a:t>
            </a:r>
            <a:endParaRPr lang="de-DE"/>
          </a:p>
        </p:txBody>
      </p:sp>
      <p:graphicFrame>
        <p:nvGraphicFramePr>
          <p:cNvPr id="6" name="Table 14">
            <a:extLst>
              <a:ext uri="{FF2B5EF4-FFF2-40B4-BE49-F238E27FC236}">
                <a16:creationId xmlns:a16="http://schemas.microsoft.com/office/drawing/2014/main" id="{B1CDA597-8484-406D-B850-8F15699FE0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411715"/>
              </p:ext>
            </p:extLst>
          </p:nvPr>
        </p:nvGraphicFramePr>
        <p:xfrm>
          <a:off x="1702727" y="2276721"/>
          <a:ext cx="8128000" cy="2494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5496178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7514846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>
                          <a:latin typeface="Roboto"/>
                        </a:rPr>
                        <a:t>Mandatory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latin typeface="Roboto"/>
                        </a:rPr>
                        <a:t>Optional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452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0">
                          <a:effectLst/>
                          <a:latin typeface="Roboto"/>
                        </a:rPr>
                        <a:t>Implementierung als Web-App</a:t>
                      </a:r>
                      <a:endParaRPr lang="de-DE" b="0" i="0">
                        <a:effectLst/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0">
                          <a:effectLst/>
                          <a:latin typeface="Roboto"/>
                        </a:rPr>
                        <a:t>Konfiguration und Verbinden der MongoDB Docker Instanz</a:t>
                      </a:r>
                      <a:endParaRPr lang="de-DE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120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0">
                          <a:effectLst/>
                          <a:latin typeface="Roboto"/>
                        </a:rPr>
                        <a:t>Frontend basierend auf Angular </a:t>
                      </a:r>
                      <a:endParaRPr lang="de-DE" b="0" i="0">
                        <a:effectLst/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727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0">
                          <a:effectLst/>
                          <a:latin typeface="Roboto"/>
                        </a:rPr>
                        <a:t>Backend nutzt Express.js und Node.js</a:t>
                      </a:r>
                      <a:endParaRPr lang="de-DE" b="0" i="0">
                        <a:effectLst/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956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>
                          <a:latin typeface="Roboto"/>
                        </a:rPr>
                        <a:t>MongoDB zur Datenhaltung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890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0">
                          <a:effectLst/>
                          <a:latin typeface="Roboto"/>
                        </a:rPr>
                        <a:t>Konverter zwischen AML und JSON </a:t>
                      </a:r>
                      <a:endParaRPr lang="de-DE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75790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94744796-B23E-4133-9F11-4CB328E8CC85}"/>
              </a:ext>
            </a:extLst>
          </p:cNvPr>
          <p:cNvSpPr txBox="1"/>
          <p:nvPr/>
        </p:nvSpPr>
        <p:spPr>
          <a:xfrm>
            <a:off x="3257133" y="1258706"/>
            <a:ext cx="5439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rgbClr val="6D7173"/>
                </a:solidFill>
                <a:latin typeface="Roboto"/>
              </a:rPr>
              <a:t>Nichtfunktionale Anforderungen</a:t>
            </a:r>
          </a:p>
        </p:txBody>
      </p:sp>
      <p:pic>
        <p:nvPicPr>
          <p:cNvPr id="2" name="Picture 2" descr="A picture containing wheel, food&#10;&#10;Description automatically generated">
            <a:extLst>
              <a:ext uri="{FF2B5EF4-FFF2-40B4-BE49-F238E27FC236}">
                <a16:creationId xmlns:a16="http://schemas.microsoft.com/office/drawing/2014/main" id="{4659F6D5-1896-47B8-B72B-4E044EB68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55053" y="5060305"/>
            <a:ext cx="1355990" cy="1355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5B1667C3-DC1D-4263-A843-0EE8292EF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862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ABF7B-639D-4043-B980-5AE86FFD09C5}"/>
              </a:ext>
            </a:extLst>
          </p:cNvPr>
          <p:cNvSpPr/>
          <p:nvPr/>
        </p:nvSpPr>
        <p:spPr>
          <a:xfrm>
            <a:off x="0" y="-3511"/>
            <a:ext cx="12192000" cy="522765"/>
          </a:xfrm>
          <a:prstGeom prst="rect">
            <a:avLst/>
          </a:prstGeom>
          <a:solidFill>
            <a:srgbClr val="EC7102"/>
          </a:solidFill>
          <a:ln>
            <a:solidFill>
              <a:srgbClr val="EC71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64B271-291D-4122-B1AB-74F1FBAA161E}"/>
              </a:ext>
            </a:extLst>
          </p:cNvPr>
          <p:cNvSpPr/>
          <p:nvPr/>
        </p:nvSpPr>
        <p:spPr>
          <a:xfrm>
            <a:off x="0" y="6340730"/>
            <a:ext cx="12247620" cy="517270"/>
          </a:xfrm>
          <a:prstGeom prst="rect">
            <a:avLst/>
          </a:prstGeom>
          <a:solidFill>
            <a:srgbClr val="6D71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Roboto"/>
              </a:rPr>
              <a:t>AML NoSQL Database Manangement	</a:t>
            </a:r>
            <a:r>
              <a:rPr lang="de-DE">
                <a:solidFill>
                  <a:srgbClr val="F8F8F8"/>
                </a:solidFill>
              </a:rPr>
              <a:t>						Team 5 – TINF19C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6AB94F5-EC09-4CDC-9C1D-01478F566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0320E7-7A66-45F8-AD2C-1744CA4D7332}"/>
              </a:ext>
            </a:extLst>
          </p:cNvPr>
          <p:cNvSpPr txBox="1"/>
          <p:nvPr/>
        </p:nvSpPr>
        <p:spPr>
          <a:xfrm>
            <a:off x="184731" y="113466"/>
            <a:ext cx="4827783" cy="367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Roboto"/>
              </a:rPr>
              <a:t>Business Case</a:t>
            </a:r>
            <a:endParaRPr lang="de-D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59A290-6E0D-4D6B-919E-7AA4974B2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65" y="771258"/>
            <a:ext cx="5398046" cy="20922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6981163-2DF2-4553-8AAE-2E8980741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2558" y="1378151"/>
            <a:ext cx="5613318" cy="12216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2317172-3BAC-4EB2-960D-0AB1A70DC1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7915" y="3395507"/>
            <a:ext cx="6124575" cy="9715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5499933-0169-4B3A-BA77-7416ADC836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7915" y="4930614"/>
            <a:ext cx="6086475" cy="9620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E60FF57-7C82-48C2-8B8C-1CC8DC3FF90E}"/>
              </a:ext>
            </a:extLst>
          </p:cNvPr>
          <p:cNvSpPr txBox="1"/>
          <p:nvPr/>
        </p:nvSpPr>
        <p:spPr>
          <a:xfrm>
            <a:off x="1815452" y="531131"/>
            <a:ext cx="1455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>
                <a:solidFill>
                  <a:srgbClr val="6D7173"/>
                </a:solidFill>
                <a:latin typeface="Roboto"/>
              </a:rPr>
              <a:t>Personalkosten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CD551C-205A-4A06-8F98-70F073802AEF}"/>
              </a:ext>
            </a:extLst>
          </p:cNvPr>
          <p:cNvSpPr txBox="1"/>
          <p:nvPr/>
        </p:nvSpPr>
        <p:spPr>
          <a:xfrm>
            <a:off x="7854720" y="538391"/>
            <a:ext cx="1455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>
                <a:solidFill>
                  <a:srgbClr val="6D7173"/>
                </a:solidFill>
                <a:latin typeface="Roboto"/>
              </a:rPr>
              <a:t>Fixkosten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9E1297-6099-46B9-9466-9389CF016A63}"/>
              </a:ext>
            </a:extLst>
          </p:cNvPr>
          <p:cNvSpPr txBox="1"/>
          <p:nvPr/>
        </p:nvSpPr>
        <p:spPr>
          <a:xfrm>
            <a:off x="1578682" y="3649990"/>
            <a:ext cx="1455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>
                <a:solidFill>
                  <a:srgbClr val="6D7173"/>
                </a:solidFill>
                <a:latin typeface="Roboto"/>
              </a:rPr>
              <a:t>Gesamtkosten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7DDE27-5773-413C-8877-23BB631D1F74}"/>
              </a:ext>
            </a:extLst>
          </p:cNvPr>
          <p:cNvSpPr txBox="1"/>
          <p:nvPr/>
        </p:nvSpPr>
        <p:spPr>
          <a:xfrm>
            <a:off x="1715530" y="5200005"/>
            <a:ext cx="1114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>
                <a:solidFill>
                  <a:srgbClr val="6D7173"/>
                </a:solidFill>
                <a:latin typeface="Roboto"/>
              </a:rPr>
              <a:t>Angebot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21CE4F6E-360B-4B3C-B767-A298EDEEE380}"/>
              </a:ext>
            </a:extLst>
          </p:cNvPr>
          <p:cNvSpPr/>
          <p:nvPr/>
        </p:nvSpPr>
        <p:spPr>
          <a:xfrm rot="2770916">
            <a:off x="3584641" y="3030509"/>
            <a:ext cx="767139" cy="188579"/>
          </a:xfrm>
          <a:prstGeom prst="rightArrow">
            <a:avLst/>
          </a:prstGeom>
          <a:solidFill>
            <a:srgbClr val="EC7102"/>
          </a:solidFill>
          <a:ln>
            <a:solidFill>
              <a:srgbClr val="EC7102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109A709F-B1A2-42CB-9FC8-BF416871B98D}"/>
              </a:ext>
            </a:extLst>
          </p:cNvPr>
          <p:cNvSpPr/>
          <p:nvPr/>
        </p:nvSpPr>
        <p:spPr>
          <a:xfrm rot="8504540">
            <a:off x="6341173" y="2999767"/>
            <a:ext cx="1009998" cy="188579"/>
          </a:xfrm>
          <a:prstGeom prst="rightArrow">
            <a:avLst/>
          </a:prstGeom>
          <a:solidFill>
            <a:srgbClr val="EC7102"/>
          </a:solidFill>
          <a:ln>
            <a:solidFill>
              <a:srgbClr val="EC7102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650838B0-2B6C-4064-9E1A-DD5CD07014A3}"/>
              </a:ext>
            </a:extLst>
          </p:cNvPr>
          <p:cNvSpPr/>
          <p:nvPr/>
        </p:nvSpPr>
        <p:spPr>
          <a:xfrm rot="5400000">
            <a:off x="5265439" y="4589526"/>
            <a:ext cx="619558" cy="188579"/>
          </a:xfrm>
          <a:prstGeom prst="rightArrow">
            <a:avLst/>
          </a:prstGeom>
          <a:solidFill>
            <a:srgbClr val="EC7102"/>
          </a:solidFill>
          <a:ln>
            <a:solidFill>
              <a:srgbClr val="EC7102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" name="Picture 2" descr="A picture containing wheel, food&#10;&#10;Description automatically generated">
            <a:extLst>
              <a:ext uri="{FF2B5EF4-FFF2-40B4-BE49-F238E27FC236}">
                <a16:creationId xmlns:a16="http://schemas.microsoft.com/office/drawing/2014/main" id="{FF69714F-7DFC-487A-9C54-9B7FA50CC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55053" y="5060305"/>
            <a:ext cx="1355990" cy="1355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743BF350-1D04-42F4-992F-C63E1F0D3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346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3F856B91C860C4289CFB451A7F61849" ma:contentTypeVersion="4" ma:contentTypeDescription="Ein neues Dokument erstellen." ma:contentTypeScope="" ma:versionID="8a09f4b76cfbe509eeb579934a04cb6a">
  <xsd:schema xmlns:xsd="http://www.w3.org/2001/XMLSchema" xmlns:xs="http://www.w3.org/2001/XMLSchema" xmlns:p="http://schemas.microsoft.com/office/2006/metadata/properties" xmlns:ns3="ade21427-f45c-4f57-a1b4-55991ceec3f2" targetNamespace="http://schemas.microsoft.com/office/2006/metadata/properties" ma:root="true" ma:fieldsID="0be79cfa311db32b225168858170a1ae" ns3:_="">
    <xsd:import namespace="ade21427-f45c-4f57-a1b4-55991ceec3f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e21427-f45c-4f57-a1b4-55991ceec3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4AA1E31-2EAD-4BEB-9996-77BB014F2D55}">
  <ds:schemaRefs>
    <ds:schemaRef ds:uri="ade21427-f45c-4f57-a1b4-55991ceec3f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967FD8C-8E17-461C-926F-7003BB85106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29A5A3-3BD3-4F43-BF73-C6AB3E16EFE5}">
  <ds:schemaRefs>
    <ds:schemaRef ds:uri="ade21427-f45c-4f57-a1b4-55991ceec3f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717</Words>
  <Application>Microsoft Office PowerPoint</Application>
  <PresentationFormat>Breitbild</PresentationFormat>
  <Paragraphs>218</Paragraphs>
  <Slides>18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Roboto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Timter Johannes (inf19220)</dc:creator>
  <cp:lastModifiedBy>Marxen Namid (inf19054)</cp:lastModifiedBy>
  <cp:revision>4</cp:revision>
  <dcterms:created xsi:type="dcterms:W3CDTF">2020-11-09T19:20:56Z</dcterms:created>
  <dcterms:modified xsi:type="dcterms:W3CDTF">2020-11-13T08:07:46Z</dcterms:modified>
</cp:coreProperties>
</file>