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unito Sans" charset="1" panose="00000500000000000000"/>
      <p:regular r:id="rId10"/>
    </p:embeddedFont>
    <p:embeddedFont>
      <p:font typeface="Nunito Sans Bold" charset="1" panose="00000800000000000000"/>
      <p:regular r:id="rId11"/>
    </p:embeddedFont>
    <p:embeddedFont>
      <p:font typeface="Nunito Sans Italics" charset="1" panose="00000500000000000000"/>
      <p:regular r:id="rId12"/>
    </p:embeddedFont>
    <p:embeddedFont>
      <p:font typeface="Nunito Sans Bold Italics" charset="1" panose="00000800000000000000"/>
      <p:regular r:id="rId13"/>
    </p:embeddedFont>
    <p:embeddedFont>
      <p:font typeface="Nunito Sans Extra-Light" charset="1" panose="00000300000000000000"/>
      <p:regular r:id="rId14"/>
    </p:embeddedFont>
    <p:embeddedFont>
      <p:font typeface="Nunito Sans Extra-Light Italics" charset="1" panose="00000300000000000000"/>
      <p:regular r:id="rId15"/>
    </p:embeddedFont>
    <p:embeddedFont>
      <p:font typeface="Nunito Sans Light" charset="1" panose="00000400000000000000"/>
      <p:regular r:id="rId16"/>
    </p:embeddedFont>
    <p:embeddedFont>
      <p:font typeface="Nunito Sans Light Italics" charset="1" panose="00000400000000000000"/>
      <p:regular r:id="rId17"/>
    </p:embeddedFont>
    <p:embeddedFont>
      <p:font typeface="Nunito Sans Semi-Bold" charset="1" panose="00000700000000000000"/>
      <p:regular r:id="rId18"/>
    </p:embeddedFont>
    <p:embeddedFont>
      <p:font typeface="Nunito Sans Semi-Bold Italics" charset="1" panose="00000700000000000000"/>
      <p:regular r:id="rId19"/>
    </p:embeddedFont>
    <p:embeddedFont>
      <p:font typeface="Nunito Sans Ultra-Bold" charset="1" panose="00000900000000000000"/>
      <p:regular r:id="rId20"/>
    </p:embeddedFont>
    <p:embeddedFont>
      <p:font typeface="Nunito Sans Ultra-Bold Italics" charset="1" panose="00000900000000000000"/>
      <p:regular r:id="rId21"/>
    </p:embeddedFont>
    <p:embeddedFont>
      <p:font typeface="Nunito Sans Heavy" charset="1" panose="00000A00000000000000"/>
      <p:regular r:id="rId22"/>
    </p:embeddedFont>
    <p:embeddedFont>
      <p:font typeface="Nunito Sans Heavy Italics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Relationship Id="rId6" Target="../media/image35.png" Type="http://schemas.openxmlformats.org/officeDocument/2006/relationships/image"/><Relationship Id="rId7" Target="../media/image3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E6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1239766">
            <a:off x="11120317" y="2679344"/>
            <a:ext cx="4803408" cy="9761726"/>
            <a:chOff x="0" y="0"/>
            <a:chExt cx="5001260" cy="101638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-9876" t="0" r="-9876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1239766">
            <a:off x="14773803" y="-7187446"/>
            <a:ext cx="4803408" cy="9761726"/>
            <a:chOff x="0" y="0"/>
            <a:chExt cx="5001260" cy="101638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-9876" t="0" r="-9876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1239766">
            <a:off x="14848636" y="8093720"/>
            <a:ext cx="4803408" cy="9761726"/>
            <a:chOff x="0" y="0"/>
            <a:chExt cx="5001260" cy="101638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4"/>
              <a:stretch>
                <a:fillRect l="-47311" t="0" r="-142028" b="0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1239766">
            <a:off x="8417949" y="-5521940"/>
            <a:ext cx="4803408" cy="9761726"/>
            <a:chOff x="0" y="0"/>
            <a:chExt cx="5001260" cy="101638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1080000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436410" y="0"/>
                  </a:move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590"/>
                  </a:lnTo>
                  <a:cubicBezTo>
                    <a:pt x="4330776" y="9202610"/>
                    <a:pt x="4135387" y="9398000"/>
                    <a:pt x="3894366" y="9398000"/>
                  </a:cubicBezTo>
                  <a:lnTo>
                    <a:pt x="3469196" y="9398000"/>
                  </a:lnTo>
                  <a:cubicBezTo>
                    <a:pt x="3428403" y="9398000"/>
                    <a:pt x="3395332" y="9364929"/>
                    <a:pt x="3395332" y="9324137"/>
                  </a:cubicBezTo>
                  <a:lnTo>
                    <a:pt x="3395332" y="9324137"/>
                  </a:lnTo>
                  <a:cubicBezTo>
                    <a:pt x="3395332" y="9172981"/>
                    <a:pt x="3273031" y="9050312"/>
                    <a:pt x="3121863" y="9049880"/>
                  </a:cubicBezTo>
                  <a:lnTo>
                    <a:pt x="1224902" y="9044381"/>
                  </a:lnTo>
                  <a:cubicBezTo>
                    <a:pt x="1073125" y="9043937"/>
                    <a:pt x="949846" y="9166860"/>
                    <a:pt x="949846" y="9318638"/>
                  </a:cubicBezTo>
                  <a:lnTo>
                    <a:pt x="949846" y="9324137"/>
                  </a:lnTo>
                  <a:cubicBezTo>
                    <a:pt x="949846" y="9364929"/>
                    <a:pt x="916775" y="9398000"/>
                    <a:pt x="875982" y="9398000"/>
                  </a:cubicBez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397"/>
                  </a:lnTo>
                  <a:cubicBezTo>
                    <a:pt x="0" y="195390"/>
                    <a:pt x="195389" y="0"/>
                    <a:pt x="436410" y="0"/>
                  </a:cubicBezTo>
                  <a:close/>
                </a:path>
              </a:pathLst>
            </a:custGeom>
            <a:blipFill>
              <a:blip r:embed="rId3"/>
              <a:stretch>
                <a:fillRect l="-9876" t="0" r="-9876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91682" y="6177669"/>
            <a:ext cx="5734204" cy="1285860"/>
            <a:chOff x="0" y="0"/>
            <a:chExt cx="10664471" cy="239144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664471" cy="2391442"/>
            </a:xfrm>
            <a:custGeom>
              <a:avLst/>
              <a:gdLst/>
              <a:ahLst/>
              <a:cxnLst/>
              <a:rect r="r" b="b" t="t" l="l"/>
              <a:pathLst>
                <a:path h="2391442" w="10664471">
                  <a:moveTo>
                    <a:pt x="10540011" y="2391441"/>
                  </a:moveTo>
                  <a:lnTo>
                    <a:pt x="124460" y="2391441"/>
                  </a:lnTo>
                  <a:cubicBezTo>
                    <a:pt x="55880" y="2391441"/>
                    <a:pt x="0" y="2335562"/>
                    <a:pt x="0" y="226698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540011" y="0"/>
                  </a:lnTo>
                  <a:cubicBezTo>
                    <a:pt x="10608590" y="0"/>
                    <a:pt x="10664471" y="55880"/>
                    <a:pt x="10664471" y="124460"/>
                  </a:cubicBezTo>
                  <a:lnTo>
                    <a:pt x="10664471" y="2266982"/>
                  </a:lnTo>
                  <a:cubicBezTo>
                    <a:pt x="10664471" y="2335562"/>
                    <a:pt x="10608590" y="2391442"/>
                    <a:pt x="10540011" y="2391442"/>
                  </a:cubicBezTo>
                  <a:close/>
                </a:path>
              </a:pathLst>
            </a:custGeom>
            <a:solidFill>
              <a:srgbClr val="521887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691682" y="3293750"/>
            <a:ext cx="7530313" cy="279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8F8F8"/>
                </a:solidFill>
                <a:latin typeface="Nunito Sans Bold"/>
              </a:rPr>
              <a:t>Vector Calculator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4536" y="6223734"/>
            <a:ext cx="4828496" cy="112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3"/>
              </a:lnSpc>
              <a:spcBef>
                <a:spcPct val="0"/>
              </a:spcBef>
            </a:pPr>
            <a:r>
              <a:rPr lang="en-US" sz="3252" spc="97">
                <a:solidFill>
                  <a:srgbClr val="F8F8F8"/>
                </a:solidFill>
                <a:latin typeface="Nunito Sans"/>
              </a:rPr>
              <a:t>Turdalin Nurassyl 20B030619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18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347643"/>
            <a:ext cx="5385093" cy="5591715"/>
          </a:xfrm>
          <a:custGeom>
            <a:avLst/>
            <a:gdLst/>
            <a:ahLst/>
            <a:cxnLst/>
            <a:rect r="r" b="b" t="t" l="l"/>
            <a:pathLst>
              <a:path h="5591715" w="5385093">
                <a:moveTo>
                  <a:pt x="0" y="0"/>
                </a:moveTo>
                <a:lnTo>
                  <a:pt x="5385093" y="0"/>
                </a:lnTo>
                <a:lnTo>
                  <a:pt x="5385093" y="5591714"/>
                </a:lnTo>
                <a:lnTo>
                  <a:pt x="0" y="559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34230" y="3730857"/>
            <a:ext cx="6876417" cy="2825285"/>
          </a:xfrm>
          <a:custGeom>
            <a:avLst/>
            <a:gdLst/>
            <a:ahLst/>
            <a:cxnLst/>
            <a:rect r="r" b="b" t="t" l="l"/>
            <a:pathLst>
              <a:path h="2825285" w="6876417">
                <a:moveTo>
                  <a:pt x="0" y="0"/>
                </a:moveTo>
                <a:lnTo>
                  <a:pt x="6876417" y="0"/>
                </a:lnTo>
                <a:lnTo>
                  <a:pt x="6876417" y="2825286"/>
                </a:lnTo>
                <a:lnTo>
                  <a:pt x="0" y="2825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53603" y="176983"/>
            <a:ext cx="12980794" cy="1086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F8F8F8"/>
                </a:solidFill>
                <a:latin typeface="Nunito Sans"/>
              </a:rPr>
              <a:t>GRAM-SCHMIDT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43881" y="8122480"/>
            <a:ext cx="2904530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8F8F8"/>
                </a:solidFill>
                <a:latin typeface="Nunito Sans"/>
              </a:rPr>
              <a:t>{0.267 0.534 0.801}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8F8F8"/>
                </a:solidFill>
                <a:latin typeface="Nunito Sans"/>
              </a:rPr>
              <a:t>{0.872 0.218 -0.436}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23645" y="990600"/>
            <a:ext cx="2916734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Nunito Sans"/>
              </a:rPr>
              <a:t>ak orthonormal basis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18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552770" y="-842025"/>
            <a:ext cx="5890541" cy="11971050"/>
            <a:chOff x="0" y="0"/>
            <a:chExt cx="5001260" cy="101638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-9251" t="0" r="-9251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603607" y="4538201"/>
            <a:ext cx="6540393" cy="1086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F8F8F8"/>
                </a:solidFill>
                <a:latin typeface="Nunito Sans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902363" y="695158"/>
            <a:ext cx="5385637" cy="10944960"/>
            <a:chOff x="0" y="0"/>
            <a:chExt cx="5001260" cy="101638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-9251" t="0" r="-9251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386761" y="300521"/>
            <a:ext cx="7450774" cy="2343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32"/>
              </a:lnSpc>
            </a:pPr>
            <a:r>
              <a:rPr lang="en-US" sz="7200">
                <a:solidFill>
                  <a:srgbClr val="000000"/>
                </a:solidFill>
                <a:latin typeface="Nunito Sans"/>
              </a:rPr>
              <a:t>I'm not a mathematician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02717" y="319571"/>
            <a:ext cx="6682567" cy="1893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06"/>
              </a:lnSpc>
              <a:spcBef>
                <a:spcPct val="0"/>
              </a:spcBef>
            </a:pPr>
            <a:r>
              <a:rPr lang="en-US" sz="2719" spc="149">
                <a:solidFill>
                  <a:srgbClr val="9E6DF7"/>
                </a:solidFill>
                <a:latin typeface="Nunito Sans Semi-Bold"/>
              </a:rPr>
              <a:t>THAT’S WHY I PICKED VECTORS CALCULATOR, BUT EVEN SO, I TRIED MY BEST TO NOT USE READY LIBRARIES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7245" y="3420428"/>
            <a:ext cx="7450774" cy="578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600">
                <a:solidFill>
                  <a:srgbClr val="000000"/>
                </a:solidFill>
                <a:latin typeface="Nunito Sans"/>
              </a:rPr>
              <a:t>Methods (basic and algorithmic):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6761" y="4530304"/>
            <a:ext cx="11382652" cy="428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14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Nunito Sans"/>
              </a:rPr>
              <a:t>Add, Multiply, Subtraction, Scalar multiplication</a:t>
            </a:r>
          </a:p>
          <a:p>
            <a:pPr marL="518160" indent="-259080" lvl="1">
              <a:lnSpc>
                <a:spcPts val="314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Nunito Sans"/>
              </a:rPr>
              <a:t>Magnitude of vector</a:t>
            </a:r>
          </a:p>
          <a:p>
            <a:pPr marL="518160" indent="-259080" lvl="1">
              <a:lnSpc>
                <a:spcPts val="314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Nunito Sans"/>
              </a:rPr>
              <a:t>Dot, Cross products of two vectors</a:t>
            </a:r>
          </a:p>
          <a:p>
            <a:pPr marL="518160" indent="-259080" lvl="1">
              <a:lnSpc>
                <a:spcPts val="314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Nunito Sans"/>
              </a:rPr>
              <a:t>Euclidean distance between two vectors</a:t>
            </a:r>
          </a:p>
          <a:p>
            <a:pPr marL="518160" indent="-259080" lvl="1">
              <a:lnSpc>
                <a:spcPts val="314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Nunito Sans"/>
              </a:rPr>
              <a:t>Vector normalization</a:t>
            </a:r>
          </a:p>
          <a:p>
            <a:pPr marL="518160" indent="-259080" lvl="1">
              <a:lnSpc>
                <a:spcPts val="314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Nunito Sans"/>
              </a:rPr>
              <a:t>Method to find Lagrange Interpolation</a:t>
            </a:r>
          </a:p>
          <a:p>
            <a:pPr marL="518160" indent="-259080" lvl="1">
              <a:lnSpc>
                <a:spcPts val="314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Nunito Sans"/>
              </a:rPr>
              <a:t>Method to find Linear Dependence</a:t>
            </a:r>
          </a:p>
          <a:p>
            <a:pPr marL="518160" indent="-259080" lvl="1">
              <a:lnSpc>
                <a:spcPts val="314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Nunito Sans"/>
              </a:rPr>
              <a:t>Method to find Linear Combination</a:t>
            </a:r>
          </a:p>
          <a:p>
            <a:pPr marL="518160" indent="-259080" lvl="1">
              <a:lnSpc>
                <a:spcPts val="314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Nunito Sans"/>
              </a:rPr>
              <a:t>Linear Regression Method using Least Square Method to find curve of best fit of type y=a+bx</a:t>
            </a:r>
          </a:p>
          <a:p>
            <a:pPr marL="518160" indent="-259080" lvl="1">
              <a:lnSpc>
                <a:spcPts val="314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Nunito Sans"/>
              </a:rPr>
              <a:t>Gram-Schmidt method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875547"/>
            <a:ext cx="6068143" cy="4535906"/>
          </a:xfrm>
          <a:custGeom>
            <a:avLst/>
            <a:gdLst/>
            <a:ahLst/>
            <a:cxnLst/>
            <a:rect r="r" b="b" t="t" l="l"/>
            <a:pathLst>
              <a:path h="4535906" w="6068143">
                <a:moveTo>
                  <a:pt x="0" y="0"/>
                </a:moveTo>
                <a:lnTo>
                  <a:pt x="6068143" y="0"/>
                </a:lnTo>
                <a:lnTo>
                  <a:pt x="6068143" y="4535906"/>
                </a:lnTo>
                <a:lnTo>
                  <a:pt x="0" y="45359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00849" y="2966173"/>
            <a:ext cx="6801504" cy="106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10"/>
              </a:lnSpc>
            </a:pPr>
            <a:r>
              <a:rPr lang="en-US" sz="6572">
                <a:solidFill>
                  <a:srgbClr val="000000"/>
                </a:solidFill>
                <a:latin typeface="Nunito Sans Bold"/>
              </a:rPr>
              <a:t>Tkinter ugly?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00849" y="4095729"/>
            <a:ext cx="5857029" cy="390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521887"/>
                </a:solidFill>
                <a:latin typeface="Nunito Sans Bold"/>
              </a:rPr>
              <a:t>Functionality is important, but look is not less important. We know that tkinter is very ugly by default. And I couldn’t work with this further. So, there was another option. And it call </a:t>
            </a:r>
            <a:r>
              <a:rPr lang="en-US" sz="3200">
                <a:solidFill>
                  <a:srgbClr val="9E6DF7"/>
                </a:solidFill>
                <a:latin typeface="Nunito Sans Bold"/>
              </a:rPr>
              <a:t>CustomTkinter</a:t>
            </a:r>
            <a:r>
              <a:rPr lang="en-US" sz="3200">
                <a:solidFill>
                  <a:srgbClr val="521887"/>
                </a:solidFill>
                <a:latin typeface="Nunito Sans Bold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18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9342" y="2227574"/>
            <a:ext cx="10699741" cy="6529112"/>
          </a:xfrm>
          <a:custGeom>
            <a:avLst/>
            <a:gdLst/>
            <a:ahLst/>
            <a:cxnLst/>
            <a:rect r="r" b="b" t="t" l="l"/>
            <a:pathLst>
              <a:path h="6529112" w="10699741">
                <a:moveTo>
                  <a:pt x="0" y="0"/>
                </a:moveTo>
                <a:lnTo>
                  <a:pt x="10699741" y="0"/>
                </a:lnTo>
                <a:lnTo>
                  <a:pt x="10699741" y="6529113"/>
                </a:lnTo>
                <a:lnTo>
                  <a:pt x="0" y="6529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349" t="0" r="-839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25512" y="6886903"/>
            <a:ext cx="4521653" cy="2275106"/>
          </a:xfrm>
          <a:custGeom>
            <a:avLst/>
            <a:gdLst/>
            <a:ahLst/>
            <a:cxnLst/>
            <a:rect r="r" b="b" t="t" l="l"/>
            <a:pathLst>
              <a:path h="2275106" w="4521653">
                <a:moveTo>
                  <a:pt x="0" y="0"/>
                </a:moveTo>
                <a:lnTo>
                  <a:pt x="4521653" y="0"/>
                </a:lnTo>
                <a:lnTo>
                  <a:pt x="4521653" y="2275106"/>
                </a:lnTo>
                <a:lnTo>
                  <a:pt x="0" y="2275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20738" y="4343917"/>
            <a:ext cx="4526427" cy="2296426"/>
          </a:xfrm>
          <a:custGeom>
            <a:avLst/>
            <a:gdLst/>
            <a:ahLst/>
            <a:cxnLst/>
            <a:rect r="r" b="b" t="t" l="l"/>
            <a:pathLst>
              <a:path h="2296426" w="4526427">
                <a:moveTo>
                  <a:pt x="0" y="0"/>
                </a:moveTo>
                <a:lnTo>
                  <a:pt x="4526427" y="0"/>
                </a:lnTo>
                <a:lnTo>
                  <a:pt x="4526427" y="2296427"/>
                </a:lnTo>
                <a:lnTo>
                  <a:pt x="0" y="22964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1682" y="904875"/>
            <a:ext cx="6960205" cy="1086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F8F8F8"/>
                </a:solidFill>
                <a:latin typeface="Nunito Sans"/>
              </a:rPr>
              <a:t>CustomTkinter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725630" y="1903177"/>
            <a:ext cx="5316643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8F8F8"/>
                </a:solidFill>
                <a:latin typeface="Nunito Sans"/>
              </a:rPr>
              <a:t>It’s same Tkinter, but just prettier. So, it was obvious that I will use this library. Also, there is one more library for custom tkinter, which is for messageboxes. 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0351" y="5481789"/>
            <a:ext cx="3632564" cy="3776511"/>
          </a:xfrm>
          <a:custGeom>
            <a:avLst/>
            <a:gdLst/>
            <a:ahLst/>
            <a:cxnLst/>
            <a:rect r="r" b="b" t="t" l="l"/>
            <a:pathLst>
              <a:path h="3776511" w="3632564">
                <a:moveTo>
                  <a:pt x="0" y="0"/>
                </a:moveTo>
                <a:lnTo>
                  <a:pt x="3632563" y="0"/>
                </a:lnTo>
                <a:lnTo>
                  <a:pt x="3632563" y="3776511"/>
                </a:lnTo>
                <a:lnTo>
                  <a:pt x="0" y="37765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0351" y="781668"/>
            <a:ext cx="3632564" cy="3918171"/>
          </a:xfrm>
          <a:custGeom>
            <a:avLst/>
            <a:gdLst/>
            <a:ahLst/>
            <a:cxnLst/>
            <a:rect r="r" b="b" t="t" l="l"/>
            <a:pathLst>
              <a:path h="3918171" w="3632564">
                <a:moveTo>
                  <a:pt x="0" y="0"/>
                </a:moveTo>
                <a:lnTo>
                  <a:pt x="3632563" y="0"/>
                </a:lnTo>
                <a:lnTo>
                  <a:pt x="3632563" y="3918170"/>
                </a:lnTo>
                <a:lnTo>
                  <a:pt x="0" y="39181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16240" y="5611862"/>
            <a:ext cx="3651980" cy="3873872"/>
          </a:xfrm>
          <a:custGeom>
            <a:avLst/>
            <a:gdLst/>
            <a:ahLst/>
            <a:cxnLst/>
            <a:rect r="r" b="b" t="t" l="l"/>
            <a:pathLst>
              <a:path h="3873872" w="3651980">
                <a:moveTo>
                  <a:pt x="0" y="0"/>
                </a:moveTo>
                <a:lnTo>
                  <a:pt x="3651979" y="0"/>
                </a:lnTo>
                <a:lnTo>
                  <a:pt x="3651979" y="3873872"/>
                </a:lnTo>
                <a:lnTo>
                  <a:pt x="0" y="38738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16240" y="926481"/>
            <a:ext cx="4221945" cy="2298936"/>
          </a:xfrm>
          <a:custGeom>
            <a:avLst/>
            <a:gdLst/>
            <a:ahLst/>
            <a:cxnLst/>
            <a:rect r="r" b="b" t="t" l="l"/>
            <a:pathLst>
              <a:path h="2298936" w="4221945">
                <a:moveTo>
                  <a:pt x="0" y="0"/>
                </a:moveTo>
                <a:lnTo>
                  <a:pt x="4221944" y="0"/>
                </a:lnTo>
                <a:lnTo>
                  <a:pt x="4221944" y="2298936"/>
                </a:lnTo>
                <a:lnTo>
                  <a:pt x="0" y="22989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9E6DF7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316240" y="3435121"/>
            <a:ext cx="4221945" cy="1967191"/>
          </a:xfrm>
          <a:custGeom>
            <a:avLst/>
            <a:gdLst/>
            <a:ahLst/>
            <a:cxnLst/>
            <a:rect r="r" b="b" t="t" l="l"/>
            <a:pathLst>
              <a:path h="1967191" w="4221945">
                <a:moveTo>
                  <a:pt x="0" y="0"/>
                </a:moveTo>
                <a:lnTo>
                  <a:pt x="4221944" y="0"/>
                </a:lnTo>
                <a:lnTo>
                  <a:pt x="4221944" y="1967191"/>
                </a:lnTo>
                <a:lnTo>
                  <a:pt x="0" y="19671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9E6DF7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28963" y="3225417"/>
            <a:ext cx="6540765" cy="5613628"/>
          </a:xfrm>
          <a:custGeom>
            <a:avLst/>
            <a:gdLst/>
            <a:ahLst/>
            <a:cxnLst/>
            <a:rect r="r" b="b" t="t" l="l"/>
            <a:pathLst>
              <a:path h="5613628" w="6540765">
                <a:moveTo>
                  <a:pt x="0" y="0"/>
                </a:moveTo>
                <a:lnTo>
                  <a:pt x="6540765" y="0"/>
                </a:lnTo>
                <a:lnTo>
                  <a:pt x="6540765" y="5613627"/>
                </a:lnTo>
                <a:lnTo>
                  <a:pt x="0" y="56136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391251" y="981075"/>
            <a:ext cx="4727315" cy="684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02"/>
              </a:lnSpc>
              <a:spcBef>
                <a:spcPct val="0"/>
              </a:spcBef>
            </a:pPr>
            <a:r>
              <a:rPr lang="en-US" sz="4200">
                <a:solidFill>
                  <a:srgbClr val="521887"/>
                </a:solidFill>
                <a:latin typeface="Nunito Sans Bold"/>
              </a:rPr>
              <a:t>Basic operations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30867" y="1925413"/>
            <a:ext cx="5736957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Nunito Sans Bold"/>
              </a:rPr>
              <a:t>The easiest part of calculator. We can do this with simple logic 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0327" y="427629"/>
            <a:ext cx="17023361" cy="6784696"/>
            <a:chOff x="0" y="0"/>
            <a:chExt cx="22697815" cy="90462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4873562"/>
              <a:ext cx="3949509" cy="4172700"/>
            </a:xfrm>
            <a:custGeom>
              <a:avLst/>
              <a:gdLst/>
              <a:ahLst/>
              <a:cxnLst/>
              <a:rect r="r" b="b" t="t" l="l"/>
              <a:pathLst>
                <a:path h="4172700" w="3949509">
                  <a:moveTo>
                    <a:pt x="0" y="0"/>
                  </a:moveTo>
                  <a:lnTo>
                    <a:pt x="3949509" y="0"/>
                  </a:lnTo>
                  <a:lnTo>
                    <a:pt x="3949509" y="4172700"/>
                  </a:lnTo>
                  <a:lnTo>
                    <a:pt x="0" y="4172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949509" y="4873562"/>
              <a:ext cx="4023675" cy="4172700"/>
            </a:xfrm>
            <a:custGeom>
              <a:avLst/>
              <a:gdLst/>
              <a:ahLst/>
              <a:cxnLst/>
              <a:rect r="r" b="b" t="t" l="l"/>
              <a:pathLst>
                <a:path h="4172700" w="4023675">
                  <a:moveTo>
                    <a:pt x="0" y="0"/>
                  </a:moveTo>
                  <a:lnTo>
                    <a:pt x="4023675" y="0"/>
                  </a:lnTo>
                  <a:lnTo>
                    <a:pt x="4023675" y="4172700"/>
                  </a:lnTo>
                  <a:lnTo>
                    <a:pt x="0" y="4172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w="38100" cap="sq">
              <a:solidFill>
                <a:srgbClr val="9E6DF7"/>
              </a:solidFill>
              <a:prstDash val="solid"/>
              <a:miter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329801" y="5003949"/>
              <a:ext cx="5795944" cy="3972342"/>
            </a:xfrm>
            <a:custGeom>
              <a:avLst/>
              <a:gdLst/>
              <a:ahLst/>
              <a:cxnLst/>
              <a:rect r="r" b="b" t="t" l="l"/>
              <a:pathLst>
                <a:path h="3972342" w="5795944">
                  <a:moveTo>
                    <a:pt x="0" y="0"/>
                  </a:moveTo>
                  <a:lnTo>
                    <a:pt x="5795944" y="0"/>
                  </a:lnTo>
                  <a:lnTo>
                    <a:pt x="5795944" y="3972343"/>
                  </a:lnTo>
                  <a:lnTo>
                    <a:pt x="0" y="3972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125745" y="5169261"/>
              <a:ext cx="6572070" cy="3581302"/>
            </a:xfrm>
            <a:custGeom>
              <a:avLst/>
              <a:gdLst/>
              <a:ahLst/>
              <a:cxnLst/>
              <a:rect r="r" b="b" t="t" l="l"/>
              <a:pathLst>
                <a:path h="3581302" w="6572070">
                  <a:moveTo>
                    <a:pt x="0" y="0"/>
                  </a:moveTo>
                  <a:lnTo>
                    <a:pt x="6572070" y="0"/>
                  </a:lnTo>
                  <a:lnTo>
                    <a:pt x="6572070" y="3581302"/>
                  </a:lnTo>
                  <a:lnTo>
                    <a:pt x="0" y="3581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  <a:ln w="38100" cap="sq">
              <a:solidFill>
                <a:srgbClr val="9E6DF7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1706147" y="-95250"/>
              <a:ext cx="4486724" cy="10629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19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000000"/>
                  </a:solidFill>
                  <a:latin typeface="Nunito Sans"/>
                </a:rPr>
                <a:t>DISTANCE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849226" y="1526540"/>
              <a:ext cx="6200566" cy="27508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Nunito Sans Bold"/>
                </a:rPr>
                <a:t>There are multiple ways to find distance. In my case, i subtracted vectors from each other, then getting norm of it, will give us distance.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3721031" y="54536"/>
              <a:ext cx="5107265" cy="10629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19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000000"/>
                  </a:solidFill>
                  <a:latin typeface="Nunito Sans"/>
                </a:rPr>
                <a:t>MAGNITUDE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3025462" y="2085340"/>
              <a:ext cx="6200566" cy="1633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Nunito Sans Bold"/>
                </a:rPr>
                <a:t>It’s just norm from origin vector. So we will get magnitude of vector.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70327" y="7739579"/>
            <a:ext cx="6644403" cy="1518721"/>
          </a:xfrm>
          <a:custGeom>
            <a:avLst/>
            <a:gdLst/>
            <a:ahLst/>
            <a:cxnLst/>
            <a:rect r="r" b="b" t="t" l="l"/>
            <a:pathLst>
              <a:path h="1518721" w="6644403">
                <a:moveTo>
                  <a:pt x="0" y="0"/>
                </a:moveTo>
                <a:lnTo>
                  <a:pt x="6644403" y="0"/>
                </a:lnTo>
                <a:lnTo>
                  <a:pt x="6644403" y="1518721"/>
                </a:lnTo>
                <a:lnTo>
                  <a:pt x="0" y="15187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830147" y="7431296"/>
            <a:ext cx="6938666" cy="1233211"/>
          </a:xfrm>
          <a:custGeom>
            <a:avLst/>
            <a:gdLst/>
            <a:ahLst/>
            <a:cxnLst/>
            <a:rect r="r" b="b" t="t" l="l"/>
            <a:pathLst>
              <a:path h="1233211" w="6938666">
                <a:moveTo>
                  <a:pt x="0" y="0"/>
                </a:moveTo>
                <a:lnTo>
                  <a:pt x="6938666" y="0"/>
                </a:lnTo>
                <a:lnTo>
                  <a:pt x="6938666" y="1233210"/>
                </a:lnTo>
                <a:lnTo>
                  <a:pt x="0" y="12332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58731" y="2858485"/>
            <a:ext cx="2759637" cy="3497562"/>
          </a:xfrm>
          <a:custGeom>
            <a:avLst/>
            <a:gdLst/>
            <a:ahLst/>
            <a:cxnLst/>
            <a:rect r="r" b="b" t="t" l="l"/>
            <a:pathLst>
              <a:path h="3497562" w="2759637">
                <a:moveTo>
                  <a:pt x="0" y="0"/>
                </a:moveTo>
                <a:lnTo>
                  <a:pt x="2759638" y="0"/>
                </a:lnTo>
                <a:lnTo>
                  <a:pt x="2759638" y="3497562"/>
                </a:lnTo>
                <a:lnTo>
                  <a:pt x="0" y="3497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9E6DF7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858485"/>
            <a:ext cx="3330031" cy="3504422"/>
          </a:xfrm>
          <a:custGeom>
            <a:avLst/>
            <a:gdLst/>
            <a:ahLst/>
            <a:cxnLst/>
            <a:rect r="r" b="b" t="t" l="l"/>
            <a:pathLst>
              <a:path h="3504422" w="3330031">
                <a:moveTo>
                  <a:pt x="0" y="0"/>
                </a:moveTo>
                <a:lnTo>
                  <a:pt x="3330031" y="0"/>
                </a:lnTo>
                <a:lnTo>
                  <a:pt x="3330031" y="3504422"/>
                </a:lnTo>
                <a:lnTo>
                  <a:pt x="0" y="35044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3116" y="6610557"/>
            <a:ext cx="7391231" cy="1827046"/>
          </a:xfrm>
          <a:custGeom>
            <a:avLst/>
            <a:gdLst/>
            <a:ahLst/>
            <a:cxnLst/>
            <a:rect r="r" b="b" t="t" l="l"/>
            <a:pathLst>
              <a:path h="1827046" w="7391231">
                <a:moveTo>
                  <a:pt x="0" y="0"/>
                </a:moveTo>
                <a:lnTo>
                  <a:pt x="7391231" y="0"/>
                </a:lnTo>
                <a:lnTo>
                  <a:pt x="7391231" y="1827045"/>
                </a:lnTo>
                <a:lnTo>
                  <a:pt x="0" y="18270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81033" y="1651960"/>
            <a:ext cx="3478444" cy="5917470"/>
          </a:xfrm>
          <a:custGeom>
            <a:avLst/>
            <a:gdLst/>
            <a:ahLst/>
            <a:cxnLst/>
            <a:rect r="r" b="b" t="t" l="l"/>
            <a:pathLst>
              <a:path h="5917470" w="3478444">
                <a:moveTo>
                  <a:pt x="0" y="0"/>
                </a:moveTo>
                <a:lnTo>
                  <a:pt x="3478443" y="0"/>
                </a:lnTo>
                <a:lnTo>
                  <a:pt x="3478443" y="5917471"/>
                </a:lnTo>
                <a:lnTo>
                  <a:pt x="0" y="59174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9E6DF7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917814" y="7731356"/>
            <a:ext cx="5926436" cy="2199229"/>
          </a:xfrm>
          <a:custGeom>
            <a:avLst/>
            <a:gdLst/>
            <a:ahLst/>
            <a:cxnLst/>
            <a:rect r="r" b="b" t="t" l="l"/>
            <a:pathLst>
              <a:path h="2199229" w="5926436">
                <a:moveTo>
                  <a:pt x="0" y="0"/>
                </a:moveTo>
                <a:lnTo>
                  <a:pt x="5926437" y="0"/>
                </a:lnTo>
                <a:lnTo>
                  <a:pt x="5926437" y="2199229"/>
                </a:lnTo>
                <a:lnTo>
                  <a:pt x="0" y="21992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10385" y="2248385"/>
            <a:ext cx="4370647" cy="4694399"/>
          </a:xfrm>
          <a:custGeom>
            <a:avLst/>
            <a:gdLst/>
            <a:ahLst/>
            <a:cxnLst/>
            <a:rect r="r" b="b" t="t" l="l"/>
            <a:pathLst>
              <a:path h="4694399" w="4370647">
                <a:moveTo>
                  <a:pt x="0" y="0"/>
                </a:moveTo>
                <a:lnTo>
                  <a:pt x="4370648" y="0"/>
                </a:lnTo>
                <a:lnTo>
                  <a:pt x="4370648" y="4694399"/>
                </a:lnTo>
                <a:lnTo>
                  <a:pt x="0" y="46943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93716" y="1790232"/>
            <a:ext cx="3365043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Nunito Sans"/>
              </a:rPr>
              <a:t>DOT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65808" y="668980"/>
            <a:ext cx="3830449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Nunito Sans"/>
              </a:rPr>
              <a:t>CROSS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18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42382" y="1463298"/>
            <a:ext cx="4139243" cy="2809851"/>
          </a:xfrm>
          <a:custGeom>
            <a:avLst/>
            <a:gdLst/>
            <a:ahLst/>
            <a:cxnLst/>
            <a:rect r="r" b="b" t="t" l="l"/>
            <a:pathLst>
              <a:path h="2809851" w="4139243">
                <a:moveTo>
                  <a:pt x="0" y="0"/>
                </a:moveTo>
                <a:lnTo>
                  <a:pt x="4139243" y="0"/>
                </a:lnTo>
                <a:lnTo>
                  <a:pt x="4139243" y="2809851"/>
                </a:lnTo>
                <a:lnTo>
                  <a:pt x="0" y="28098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94356" y="2154743"/>
            <a:ext cx="6940737" cy="1426961"/>
          </a:xfrm>
          <a:custGeom>
            <a:avLst/>
            <a:gdLst/>
            <a:ahLst/>
            <a:cxnLst/>
            <a:rect r="r" b="b" t="t" l="l"/>
            <a:pathLst>
              <a:path h="1426961" w="6940737">
                <a:moveTo>
                  <a:pt x="0" y="0"/>
                </a:moveTo>
                <a:lnTo>
                  <a:pt x="6940737" y="0"/>
                </a:lnTo>
                <a:lnTo>
                  <a:pt x="6940737" y="1426961"/>
                </a:lnTo>
                <a:lnTo>
                  <a:pt x="0" y="1426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12348" y="5590801"/>
            <a:ext cx="3955653" cy="4221331"/>
          </a:xfrm>
          <a:custGeom>
            <a:avLst/>
            <a:gdLst/>
            <a:ahLst/>
            <a:cxnLst/>
            <a:rect r="r" b="b" t="t" l="l"/>
            <a:pathLst>
              <a:path h="4221331" w="3955653">
                <a:moveTo>
                  <a:pt x="0" y="0"/>
                </a:moveTo>
                <a:lnTo>
                  <a:pt x="3955653" y="0"/>
                </a:lnTo>
                <a:lnTo>
                  <a:pt x="3955653" y="4221330"/>
                </a:lnTo>
                <a:lnTo>
                  <a:pt x="0" y="42213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51156" y="6294514"/>
            <a:ext cx="6973586" cy="2906658"/>
          </a:xfrm>
          <a:custGeom>
            <a:avLst/>
            <a:gdLst/>
            <a:ahLst/>
            <a:cxnLst/>
            <a:rect r="r" b="b" t="t" l="l"/>
            <a:pathLst>
              <a:path h="2906658" w="6973586">
                <a:moveTo>
                  <a:pt x="0" y="0"/>
                </a:moveTo>
                <a:lnTo>
                  <a:pt x="6973586" y="0"/>
                </a:lnTo>
                <a:lnTo>
                  <a:pt x="6973586" y="2906658"/>
                </a:lnTo>
                <a:lnTo>
                  <a:pt x="0" y="29066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53603" y="176983"/>
            <a:ext cx="12980794" cy="1086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6400">
                <a:solidFill>
                  <a:srgbClr val="F8F8F8"/>
                </a:solidFill>
                <a:latin typeface="Nunito Sans"/>
              </a:rPr>
              <a:t>BASIC+ METHODS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570726"/>
            <a:ext cx="2624584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8F8F8"/>
                </a:solidFill>
                <a:latin typeface="Nunito Sans Bold"/>
              </a:rPr>
              <a:t>Normalization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65989" y="4435074"/>
            <a:ext cx="289202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8F8F8"/>
                </a:solidFill>
                <a:latin typeface="Nunito Sans"/>
              </a:rPr>
              <a:t>[</a:t>
            </a:r>
            <a:r>
              <a:rPr lang="en-US" sz="2400">
                <a:solidFill>
                  <a:srgbClr val="F8F8F8"/>
                </a:solidFill>
                <a:latin typeface="Nunito Sans"/>
              </a:rPr>
              <a:t>0.267, 0.534, 0.801]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8931" y="5997017"/>
            <a:ext cx="4273451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8F8F8"/>
                </a:solidFill>
                <a:latin typeface="Nunito Sans Bold"/>
              </a:rPr>
              <a:t>Lagrange Interpolation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6938942"/>
            <a:ext cx="5828574" cy="24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8F8F8"/>
                </a:solidFill>
                <a:latin typeface="Nunito Sans"/>
              </a:rPr>
              <a:t>My method does not return full polynom, </a:t>
            </a:r>
            <a:r>
              <a:rPr lang="en-US" sz="2799">
                <a:solidFill>
                  <a:srgbClr val="F8F8F8"/>
                </a:solidFill>
                <a:latin typeface="Nunito Sans Bold Italics"/>
              </a:rPr>
              <a:t>xp</a:t>
            </a:r>
            <a:r>
              <a:rPr lang="en-US" sz="2799">
                <a:solidFill>
                  <a:srgbClr val="F8F8F8"/>
                </a:solidFill>
                <a:latin typeface="Nunito Sans"/>
              </a:rPr>
              <a:t> is interpolation point given by user and output of Lagrange interpolation method is obtained in </a:t>
            </a:r>
            <a:r>
              <a:rPr lang="en-US" sz="2799">
                <a:solidFill>
                  <a:srgbClr val="F8F8F8"/>
                </a:solidFill>
                <a:latin typeface="Nunito Sans Bold"/>
              </a:rPr>
              <a:t>yp.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83879" y="3051421"/>
            <a:ext cx="213880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8F8F8"/>
                </a:solidFill>
                <a:latin typeface="Nunito Sans"/>
              </a:rPr>
              <a:t>ak unit vector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9509" y="2220355"/>
            <a:ext cx="4184730" cy="4359094"/>
          </a:xfrm>
          <a:custGeom>
            <a:avLst/>
            <a:gdLst/>
            <a:ahLst/>
            <a:cxnLst/>
            <a:rect r="r" b="b" t="t" l="l"/>
            <a:pathLst>
              <a:path h="4359094" w="4184730">
                <a:moveTo>
                  <a:pt x="0" y="0"/>
                </a:moveTo>
                <a:lnTo>
                  <a:pt x="4184730" y="0"/>
                </a:lnTo>
                <a:lnTo>
                  <a:pt x="4184730" y="4359094"/>
                </a:lnTo>
                <a:lnTo>
                  <a:pt x="0" y="43590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57825" y="2184675"/>
            <a:ext cx="4225640" cy="4430454"/>
          </a:xfrm>
          <a:custGeom>
            <a:avLst/>
            <a:gdLst/>
            <a:ahLst/>
            <a:cxnLst/>
            <a:rect r="r" b="b" t="t" l="l"/>
            <a:pathLst>
              <a:path h="4430454" w="4225640">
                <a:moveTo>
                  <a:pt x="0" y="0"/>
                </a:moveTo>
                <a:lnTo>
                  <a:pt x="4225640" y="0"/>
                </a:lnTo>
                <a:lnTo>
                  <a:pt x="4225640" y="4430454"/>
                </a:lnTo>
                <a:lnTo>
                  <a:pt x="0" y="44304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2139" y="6933690"/>
            <a:ext cx="4339469" cy="2215253"/>
          </a:xfrm>
          <a:custGeom>
            <a:avLst/>
            <a:gdLst/>
            <a:ahLst/>
            <a:cxnLst/>
            <a:rect r="r" b="b" t="t" l="l"/>
            <a:pathLst>
              <a:path h="2215253" w="4339469">
                <a:moveTo>
                  <a:pt x="0" y="0"/>
                </a:moveTo>
                <a:lnTo>
                  <a:pt x="4339469" y="0"/>
                </a:lnTo>
                <a:lnTo>
                  <a:pt x="4339469" y="2215253"/>
                </a:lnTo>
                <a:lnTo>
                  <a:pt x="0" y="22152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757825" y="6458267"/>
            <a:ext cx="4425774" cy="3828733"/>
          </a:xfrm>
          <a:custGeom>
            <a:avLst/>
            <a:gdLst/>
            <a:ahLst/>
            <a:cxnLst/>
            <a:rect r="r" b="b" t="t" l="l"/>
            <a:pathLst>
              <a:path h="3828733" w="4425774">
                <a:moveTo>
                  <a:pt x="0" y="0"/>
                </a:moveTo>
                <a:lnTo>
                  <a:pt x="4425775" y="0"/>
                </a:lnTo>
                <a:lnTo>
                  <a:pt x="4425775" y="3828733"/>
                </a:lnTo>
                <a:lnTo>
                  <a:pt x="0" y="38287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92765" y="2220355"/>
            <a:ext cx="4102470" cy="4807130"/>
          </a:xfrm>
          <a:custGeom>
            <a:avLst/>
            <a:gdLst/>
            <a:ahLst/>
            <a:cxnLst/>
            <a:rect r="r" b="b" t="t" l="l"/>
            <a:pathLst>
              <a:path h="4807130" w="4102470">
                <a:moveTo>
                  <a:pt x="0" y="0"/>
                </a:moveTo>
                <a:lnTo>
                  <a:pt x="4102470" y="0"/>
                </a:lnTo>
                <a:lnTo>
                  <a:pt x="4102470" y="4807130"/>
                </a:lnTo>
                <a:lnTo>
                  <a:pt x="0" y="48071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01608" y="7437060"/>
            <a:ext cx="7759988" cy="858288"/>
          </a:xfrm>
          <a:custGeom>
            <a:avLst/>
            <a:gdLst/>
            <a:ahLst/>
            <a:cxnLst/>
            <a:rect r="r" b="b" t="t" l="l"/>
            <a:pathLst>
              <a:path h="858288" w="7759988">
                <a:moveTo>
                  <a:pt x="0" y="0"/>
                </a:moveTo>
                <a:lnTo>
                  <a:pt x="7759988" y="0"/>
                </a:lnTo>
                <a:lnTo>
                  <a:pt x="7759988" y="858288"/>
                </a:lnTo>
                <a:lnTo>
                  <a:pt x="0" y="8582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76372" y="-15263"/>
            <a:ext cx="10735257" cy="1454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03"/>
              </a:lnSpc>
            </a:pPr>
            <a:r>
              <a:rPr lang="en-US" sz="8799">
                <a:solidFill>
                  <a:srgbClr val="000000"/>
                </a:solidFill>
                <a:latin typeface="Nunito Sans"/>
              </a:rPr>
              <a:t>Linearness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3219" y="1507885"/>
            <a:ext cx="4777310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Nunito Sans"/>
              </a:rPr>
              <a:t>DEPENDENCE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55345" y="1507885"/>
            <a:ext cx="4777310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Nunito Sans"/>
              </a:rPr>
              <a:t>COMBINATION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81990" y="316230"/>
            <a:ext cx="4777310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Nunito Sans"/>
              </a:rPr>
              <a:t>REGRESSION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53290" y="1401549"/>
            <a:ext cx="6834710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Nunito Sans"/>
              </a:rPr>
              <a:t>Linear Regression Method using </a:t>
            </a:r>
            <a:r>
              <a:rPr lang="en-US" sz="2400">
                <a:solidFill>
                  <a:srgbClr val="000000"/>
                </a:solidFill>
                <a:latin typeface="Nunito Sans Bold"/>
              </a:rPr>
              <a:t>Least Square Method </a:t>
            </a:r>
            <a:r>
              <a:rPr lang="en-US" sz="2400">
                <a:solidFill>
                  <a:srgbClr val="000000"/>
                </a:solidFill>
                <a:latin typeface="Nunito Sans"/>
              </a:rPr>
              <a:t>to find curve of best fit of type y=a+bx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DAF3vav_Nb4</dc:identifier>
  <dcterms:modified xsi:type="dcterms:W3CDTF">2011-08-01T06:04:30Z</dcterms:modified>
  <cp:revision>1</cp:revision>
  <dc:title>V&amp;L Calculator</dc:title>
</cp:coreProperties>
</file>