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8" r:id="rId6"/>
    <p:sldId id="257" r:id="rId7"/>
    <p:sldId id="295" r:id="rId8"/>
    <p:sldId id="311" r:id="rId9"/>
    <p:sldId id="309" r:id="rId10"/>
    <p:sldId id="296" r:id="rId11"/>
    <p:sldId id="312" r:id="rId12"/>
    <p:sldId id="313" r:id="rId13"/>
    <p:sldId id="314" r:id="rId14"/>
    <p:sldId id="310" r:id="rId15"/>
    <p:sldId id="307" r:id="rId16"/>
    <p:sldId id="315" r:id="rId17"/>
    <p:sldId id="297" r:id="rId18"/>
    <p:sldId id="298" r:id="rId19"/>
    <p:sldId id="299" r:id="rId20"/>
    <p:sldId id="301" r:id="rId21"/>
    <p:sldId id="300" r:id="rId22"/>
    <p:sldId id="302" r:id="rId23"/>
    <p:sldId id="303" r:id="rId24"/>
    <p:sldId id="304" r:id="rId25"/>
    <p:sldId id="259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Oswald" panose="00000500000000000000" pitchFamily="2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48129-5875-8AD6-BC6C-7B15C471D337}" v="343" dt="2023-05-21T17:30:16.896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01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99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467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526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379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13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75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11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275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1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92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898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24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6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8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87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5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75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625873" y="2837328"/>
            <a:ext cx="7252854" cy="2306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ea typeface="+mj-lt"/>
                <a:cs typeface="+mj-lt"/>
              </a:rPr>
              <a:t>Directed graph represented  by adjacency matrix by</a:t>
            </a:r>
            <a:r>
              <a:rPr lang="en-US" sz="4800" b="1" i="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sz="4800" b="1" i="0" dirty="0">
                <a:ea typeface="+mj-lt"/>
                <a:cs typeface="+mj-lt"/>
              </a:rPr>
              <a:t>using C program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B346E-CF21-8F0F-E9FD-FC34A8224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52" r="29348" b="9936"/>
          <a:stretch/>
        </p:blipFill>
        <p:spPr>
          <a:xfrm>
            <a:off x="398317" y="755852"/>
            <a:ext cx="6397319" cy="336087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EDFB57B-0FE0-AAFD-4A0E-4EF1E8AA38D4}"/>
              </a:ext>
            </a:extLst>
          </p:cNvPr>
          <p:cNvSpPr/>
          <p:nvPr/>
        </p:nvSpPr>
        <p:spPr>
          <a:xfrm>
            <a:off x="5086350" y="1175846"/>
            <a:ext cx="360218" cy="33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B57A7-7C1F-00BA-CC78-59D08FA7C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58" r="8239" b="35186"/>
          <a:stretch/>
        </p:blipFill>
        <p:spPr>
          <a:xfrm>
            <a:off x="2058339" y="1595840"/>
            <a:ext cx="6687341" cy="2445327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83849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01B79-DED7-4A9E-6958-88BBD5D3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7" y="613958"/>
            <a:ext cx="5891647" cy="4256302"/>
          </a:xfrm>
          <a:prstGeom prst="rect">
            <a:avLst/>
          </a:prstGeom>
        </p:spPr>
      </p:pic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446D2-8E83-0BD7-4C97-9AD438BAB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99" r="23516" b="9144"/>
          <a:stretch/>
        </p:blipFill>
        <p:spPr>
          <a:xfrm>
            <a:off x="398318" y="4287059"/>
            <a:ext cx="4506192" cy="1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5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01B79-DED7-4A9E-6958-88BBD5D3C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96" b="59170"/>
          <a:stretch/>
        </p:blipFill>
        <p:spPr>
          <a:xfrm>
            <a:off x="671163" y="1477178"/>
            <a:ext cx="4996554" cy="3349337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4AEE1F-E222-A98A-49D6-BA42175A2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99" r="23516" b="9144"/>
          <a:stretch/>
        </p:blipFill>
        <p:spPr>
          <a:xfrm>
            <a:off x="398317" y="691831"/>
            <a:ext cx="7303436" cy="351620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B4641A1-761B-4AE5-E3C1-54AB0A670217}"/>
              </a:ext>
            </a:extLst>
          </p:cNvPr>
          <p:cNvSpPr/>
          <p:nvPr/>
        </p:nvSpPr>
        <p:spPr>
          <a:xfrm>
            <a:off x="1955375" y="1056403"/>
            <a:ext cx="360218" cy="33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01B79-DED7-4A9E-6958-88BBD5D3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7" y="613958"/>
            <a:ext cx="5891647" cy="4256302"/>
          </a:xfrm>
          <a:prstGeom prst="rect">
            <a:avLst/>
          </a:prstGeom>
        </p:spPr>
      </p:pic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EEB37-7749-67C2-C069-603CF7E63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3" t="1796"/>
          <a:stretch/>
        </p:blipFill>
        <p:spPr>
          <a:xfrm>
            <a:off x="398317" y="5209920"/>
            <a:ext cx="5170628" cy="22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FBDEF-3709-37BA-985B-1036410CB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3" t="1796"/>
          <a:stretch/>
        </p:blipFill>
        <p:spPr>
          <a:xfrm>
            <a:off x="398317" y="658091"/>
            <a:ext cx="5170628" cy="22375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E6663F-7A05-7979-6620-8D42562D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17473" y="656502"/>
            <a:ext cx="3455275" cy="1235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9AC0F-0789-8D78-7083-62C01B6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507" y="674485"/>
            <a:ext cx="3475933" cy="1217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5569E-C866-39C0-D02D-5035F9367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617473" y="2082965"/>
            <a:ext cx="3455275" cy="1235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CA772-D05E-0783-E5E4-F3306CEC8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6509" y="2082965"/>
            <a:ext cx="3475931" cy="1235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3DF12-8443-AABC-5D50-695B132EE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4362" y="5288019"/>
            <a:ext cx="3455274" cy="12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9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699" y="137321"/>
            <a:ext cx="6996600" cy="431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Outputs of The Program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2FE67-48CE-58E6-EB4D-7082CD027ABD}"/>
              </a:ext>
            </a:extLst>
          </p:cNvPr>
          <p:cNvSpPr/>
          <p:nvPr/>
        </p:nvSpPr>
        <p:spPr>
          <a:xfrm>
            <a:off x="398318" y="535691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3A537-0694-DFAD-DA38-65E394D7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30" y="656502"/>
            <a:ext cx="3455275" cy="1235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FA6B7-65D9-3B73-92FB-2A4DD5E5A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95" y="674485"/>
            <a:ext cx="3475933" cy="1217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F3BF8-129C-EF3C-FC3C-FE270C9AA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430" y="2082965"/>
            <a:ext cx="3455275" cy="1235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F8A9AB-510A-A210-B179-8D5A7FE19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297" y="2082965"/>
            <a:ext cx="3475931" cy="1235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402C01-D575-FB0D-D112-7856DF8B4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362" y="3444920"/>
            <a:ext cx="3455274" cy="1219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FBA006-31F3-EAA7-3BA9-DFAB93E20C69}"/>
              </a:ext>
            </a:extLst>
          </p:cNvPr>
          <p:cNvSpPr/>
          <p:nvPr/>
        </p:nvSpPr>
        <p:spPr>
          <a:xfrm>
            <a:off x="2126673" y="710310"/>
            <a:ext cx="2299854" cy="19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a typeface="Source Sans Pro"/>
              </a:rPr>
              <a:t>For No. Of vertices= 1000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8514C-3864-E8E6-0097-EB1B1F69E327}"/>
              </a:ext>
            </a:extLst>
          </p:cNvPr>
          <p:cNvSpPr/>
          <p:nvPr/>
        </p:nvSpPr>
        <p:spPr>
          <a:xfrm>
            <a:off x="2126673" y="2137903"/>
            <a:ext cx="2299854" cy="19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a typeface="Source Sans Pro"/>
              </a:rPr>
              <a:t>For No. Of vertices= 3000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47B4E-D5EA-3E65-2F56-AE690A6CAB83}"/>
              </a:ext>
            </a:extLst>
          </p:cNvPr>
          <p:cNvSpPr/>
          <p:nvPr/>
        </p:nvSpPr>
        <p:spPr>
          <a:xfrm>
            <a:off x="5741295" y="2136772"/>
            <a:ext cx="2299854" cy="19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a typeface="Source Sans Pro"/>
              </a:rPr>
              <a:t>For No. Of vertices= 4000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70FDDD-07BF-D756-C595-7176EF23B083}"/>
              </a:ext>
            </a:extLst>
          </p:cNvPr>
          <p:cNvSpPr/>
          <p:nvPr/>
        </p:nvSpPr>
        <p:spPr>
          <a:xfrm>
            <a:off x="5741295" y="728478"/>
            <a:ext cx="2299854" cy="19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a typeface="Source Sans Pro"/>
              </a:rPr>
              <a:t>For No. Of vertices= 2000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0F0D6C-77E1-0824-C7F4-ED73E67A0DDA}"/>
              </a:ext>
            </a:extLst>
          </p:cNvPr>
          <p:cNvSpPr/>
          <p:nvPr/>
        </p:nvSpPr>
        <p:spPr>
          <a:xfrm>
            <a:off x="3906982" y="3514909"/>
            <a:ext cx="2299854" cy="19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a typeface="Source Sans Pro"/>
              </a:rPr>
              <a:t>For No. Of vertices= 5000</a:t>
            </a:r>
          </a:p>
        </p:txBody>
      </p:sp>
    </p:spTree>
    <p:extLst>
      <p:ext uri="{BB962C8B-B14F-4D97-AF65-F5344CB8AC3E}">
        <p14:creationId xmlns:p14="http://schemas.microsoft.com/office/powerpoint/2010/main" val="3596213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699" y="137321"/>
            <a:ext cx="6996600" cy="431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2FE67-48CE-58E6-EB4D-7082CD027ABD}"/>
              </a:ext>
            </a:extLst>
          </p:cNvPr>
          <p:cNvSpPr/>
          <p:nvPr/>
        </p:nvSpPr>
        <p:spPr>
          <a:xfrm>
            <a:off x="398318" y="535691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90168-8C32-55BD-EC58-342E5C80E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2373" r="1" b="1356"/>
          <a:stretch/>
        </p:blipFill>
        <p:spPr>
          <a:xfrm>
            <a:off x="1655366" y="852054"/>
            <a:ext cx="5833268" cy="2951019"/>
          </a:xfrm>
          <a:prstGeom prst="rect">
            <a:avLst/>
          </a:prstGeom>
          <a:noFill/>
          <a:ln w="22225" cap="rnd" cmpd="thinThick">
            <a:solidFill>
              <a:schemeClr val="accent1">
                <a:shade val="50000"/>
              </a:schemeClr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409252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45699"/>
            <a:ext cx="6996600" cy="431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Oswald" panose="020B0604020202020204" pitchFamily="2" charset="0"/>
                <a:cs typeface="Times New Roman" panose="02020603050405020304" pitchFamily="18" charset="0"/>
              </a:rPr>
              <a:t>Equation from the </a:t>
            </a:r>
            <a:r>
              <a:rPr lang="en" dirty="0">
                <a:latin typeface="Oswald" panose="020B0604020202020204" pitchFamily="2" charset="0"/>
              </a:rPr>
              <a:t>Graph</a:t>
            </a:r>
            <a:endParaRPr dirty="0">
              <a:solidFill>
                <a:schemeClr val="accent2"/>
              </a:solidFill>
              <a:latin typeface="Oswald" panose="020B0604020202020204" pitchFamily="2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2FE67-48CE-58E6-EB4D-7082CD027ABD}"/>
              </a:ext>
            </a:extLst>
          </p:cNvPr>
          <p:cNvSpPr/>
          <p:nvPr/>
        </p:nvSpPr>
        <p:spPr>
          <a:xfrm>
            <a:off x="290597" y="528151"/>
            <a:ext cx="8595360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26592-B84C-8AE2-6252-13CFA9EBB8D3}"/>
                  </a:ext>
                </a:extLst>
              </p:cNvPr>
              <p:cNvSpPr txBox="1"/>
              <p:nvPr/>
            </p:nvSpPr>
            <p:spPr>
              <a:xfrm>
                <a:off x="290597" y="578320"/>
                <a:ext cx="8595360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u="sng" dirty="0">
                    <a:solidFill>
                      <a:schemeClr val="accent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Equation:</a:t>
                </a:r>
                <a:r>
                  <a:rPr lang="en-US" sz="2000" b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 0.000009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𝑥</m:t>
                    </m:r>
                    <m:r>
                      <a:rPr lang="en-US" sz="20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– 0.005071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+ 3.400000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𝐺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)= 0.000009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– 0.005071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+ 3.400000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Let,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𝐺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𝐻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≤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𝑐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∗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𝐻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0.000009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–0.005071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+3.400000 ≤ 0.000009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– 0.005071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</m:oMath>
                </a14:m>
                <a:endParaRPr lang="en-US" sz="2000" baseline="30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                                                                                                       [n&lt;=n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,1&lt;=n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Or 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0.000009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– 0.005071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+ 3.400000≤ 0.994938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</m:oMath>
                </a14:m>
                <a:endParaRPr lang="en-US" sz="2000" baseline="30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𝐺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)=0.000009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– 0.005071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+ 3.400000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az-Cyrl-AZ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Ө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𝐻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:r>
                  <a:rPr lang="az-Cyrl-AZ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z-Cyrl-AZ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Ө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                                                                                         [c=0.994938, k=1]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So, from the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𝐺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)=Ө 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en-US" sz="2000" baseline="30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26592-B84C-8AE2-6252-13CFA9EBB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7" y="578320"/>
                <a:ext cx="8595360" cy="3477875"/>
              </a:xfrm>
              <a:prstGeom prst="rect">
                <a:avLst/>
              </a:prstGeom>
              <a:blipFill>
                <a:blip r:embed="rId3"/>
                <a:stretch>
                  <a:fillRect l="-780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5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89977" y="94691"/>
            <a:ext cx="6996600" cy="431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Theoretical time complexity of the program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2FE67-48CE-58E6-EB4D-7082CD027ABD}"/>
              </a:ext>
            </a:extLst>
          </p:cNvPr>
          <p:cNvSpPr/>
          <p:nvPr/>
        </p:nvSpPr>
        <p:spPr>
          <a:xfrm>
            <a:off x="290597" y="467484"/>
            <a:ext cx="8595360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0E346-F641-A920-79A7-F772DB792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4" t="70956" r="27460"/>
          <a:stretch/>
        </p:blipFill>
        <p:spPr>
          <a:xfrm>
            <a:off x="2791123" y="1428931"/>
            <a:ext cx="3561754" cy="1627340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79C68-1E0C-8122-B2FD-6AAF43E5DC0B}"/>
                  </a:ext>
                </a:extLst>
              </p:cNvPr>
              <p:cNvSpPr txBox="1"/>
              <p:nvPr/>
            </p:nvSpPr>
            <p:spPr>
              <a:xfrm>
                <a:off x="290597" y="637490"/>
                <a:ext cx="8595360" cy="735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Let, n be the vertex of our matrix. So, here we are considering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effectLst/>
                        <a:latin typeface="Cambria Math" panose="02040503050406030204" pitchFamily="18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sz="20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 as “ver” variable for our benefit.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79C68-1E0C-8122-B2FD-6AAF43E5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7" y="637490"/>
                <a:ext cx="8595360" cy="735458"/>
              </a:xfrm>
              <a:prstGeom prst="rect">
                <a:avLst/>
              </a:prstGeom>
              <a:blipFill>
                <a:blip r:embed="rId4"/>
                <a:stretch>
                  <a:fillRect l="-780" t="-4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82D7A6-CE1E-35C0-EAD5-0BEC7043FF63}"/>
                  </a:ext>
                </a:extLst>
              </p:cNvPr>
              <p:cNvSpPr txBox="1"/>
              <p:nvPr/>
            </p:nvSpPr>
            <p:spPr>
              <a:xfrm>
                <a:off x="290597" y="3112254"/>
                <a:ext cx="81621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Therefore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comparisons 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 + 1 = 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times.</a:t>
                </a:r>
              </a:p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Hence, the average-case time complexity is,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 + 1= 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) </m:t>
                    </m:r>
                  </m:oMath>
                </a14:m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82D7A6-CE1E-35C0-EAD5-0BEC7043F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7" y="3112254"/>
                <a:ext cx="8162171" cy="1015663"/>
              </a:xfrm>
              <a:prstGeom prst="rect">
                <a:avLst/>
              </a:prstGeom>
              <a:blipFill>
                <a:blip r:embed="rId5"/>
                <a:stretch>
                  <a:fillRect l="-822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6DBE7B9-C5BD-6D67-F31B-9463FDF17843}"/>
              </a:ext>
            </a:extLst>
          </p:cNvPr>
          <p:cNvSpPr txBox="1"/>
          <p:nvPr/>
        </p:nvSpPr>
        <p:spPr>
          <a:xfrm>
            <a:off x="6445185" y="2088712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loop in getdata() function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81CE87-F1E2-EC9E-5E72-2BEDA32361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29" t="3192" r="57446" b="59180"/>
          <a:stretch/>
        </p:blipFill>
        <p:spPr>
          <a:xfrm>
            <a:off x="12090633" y="1282894"/>
            <a:ext cx="2807037" cy="2083433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B0DD49-F473-5D34-D644-BF4617E624AB}"/>
                  </a:ext>
                </a:extLst>
              </p:cNvPr>
              <p:cNvSpPr txBox="1"/>
              <p:nvPr/>
            </p:nvSpPr>
            <p:spPr>
              <a:xfrm>
                <a:off x="9196472" y="3352774"/>
                <a:ext cx="827072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Therefore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comparisons 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 + 1 = 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times.</a:t>
                </a:r>
              </a:p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Hence, the average-case time complexity is,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 + 1= 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) </m:t>
                    </m:r>
                  </m:oMath>
                </a14:m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B0DD49-F473-5D34-D644-BF4617E62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472" y="3352774"/>
                <a:ext cx="8270726" cy="1015663"/>
              </a:xfrm>
              <a:prstGeom prst="rect">
                <a:avLst/>
              </a:prstGeom>
              <a:blipFill>
                <a:blip r:embed="rId7"/>
                <a:stretch>
                  <a:fillRect l="-811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E151214-2C34-CF70-590C-715AF3D6466A}"/>
              </a:ext>
            </a:extLst>
          </p:cNvPr>
          <p:cNvSpPr txBox="1"/>
          <p:nvPr/>
        </p:nvSpPr>
        <p:spPr>
          <a:xfrm>
            <a:off x="15228099" y="2170721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loop in calc_Degree() function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84507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89977" y="94691"/>
            <a:ext cx="6996600" cy="431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Theoretical time complexity of the program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2FE67-48CE-58E6-EB4D-7082CD027ABD}"/>
              </a:ext>
            </a:extLst>
          </p:cNvPr>
          <p:cNvSpPr/>
          <p:nvPr/>
        </p:nvSpPr>
        <p:spPr>
          <a:xfrm>
            <a:off x="290597" y="467484"/>
            <a:ext cx="8595360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79C68-1E0C-8122-B2FD-6AAF43E5DC0B}"/>
                  </a:ext>
                </a:extLst>
              </p:cNvPr>
              <p:cNvSpPr txBox="1"/>
              <p:nvPr/>
            </p:nvSpPr>
            <p:spPr>
              <a:xfrm>
                <a:off x="290597" y="637490"/>
                <a:ext cx="8595360" cy="735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Let, n be the vertex of our matrix. So, here we are considering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effectLst/>
                        <a:latin typeface="Cambria Math" panose="02040503050406030204" pitchFamily="18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sz="20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 as “ver” variable for our benefit.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79C68-1E0C-8122-B2FD-6AAF43E5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7" y="637490"/>
                <a:ext cx="8595360" cy="735458"/>
              </a:xfrm>
              <a:prstGeom prst="rect">
                <a:avLst/>
              </a:prstGeom>
              <a:blipFill>
                <a:blip r:embed="rId3"/>
                <a:stretch>
                  <a:fillRect l="-780" t="-4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127C23C-7F28-BD1E-144C-3A0C85CAF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9" t="3192" r="57446" b="59180"/>
          <a:stretch/>
        </p:blipFill>
        <p:spPr>
          <a:xfrm>
            <a:off x="3184758" y="1282894"/>
            <a:ext cx="2807037" cy="2083433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217854-916B-97EF-90F4-6C99A7CFA41E}"/>
                  </a:ext>
                </a:extLst>
              </p:cNvPr>
              <p:cNvSpPr txBox="1"/>
              <p:nvPr/>
            </p:nvSpPr>
            <p:spPr>
              <a:xfrm>
                <a:off x="290597" y="3352774"/>
                <a:ext cx="827072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Therefore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comparisons 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 + 1 = 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times.</a:t>
                </a:r>
              </a:p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Hence, the average-case time complexity is,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 + 1= 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) </m:t>
                    </m:r>
                  </m:oMath>
                </a14:m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217854-916B-97EF-90F4-6C99A7CFA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7" y="3352774"/>
                <a:ext cx="8270726" cy="1015663"/>
              </a:xfrm>
              <a:prstGeom prst="rect">
                <a:avLst/>
              </a:prstGeom>
              <a:blipFill>
                <a:blip r:embed="rId5"/>
                <a:stretch>
                  <a:fillRect l="-811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8D4AF2-198E-701E-93B6-F75BDCB8E4F7}"/>
              </a:ext>
            </a:extLst>
          </p:cNvPr>
          <p:cNvSpPr txBox="1"/>
          <p:nvPr/>
        </p:nvSpPr>
        <p:spPr>
          <a:xfrm>
            <a:off x="6322224" y="2170721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loop in calc_Degree() function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56377-8AE5-5AB4-1C85-730927F610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23" t="70956" r="28858"/>
          <a:stretch/>
        </p:blipFill>
        <p:spPr>
          <a:xfrm>
            <a:off x="-3579072" y="873449"/>
            <a:ext cx="3485554" cy="1627340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05A43D-AB1E-C1D8-9C08-C8AD130BA3BE}"/>
              </a:ext>
            </a:extLst>
          </p:cNvPr>
          <p:cNvSpPr txBox="1"/>
          <p:nvPr/>
        </p:nvSpPr>
        <p:spPr>
          <a:xfrm>
            <a:off x="-2952947" y="2523978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loop in getdata() function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0214F-620E-DDDD-6530-EF44D33CB379}"/>
                  </a:ext>
                </a:extLst>
              </p:cNvPr>
              <p:cNvSpPr txBox="1"/>
              <p:nvPr/>
            </p:nvSpPr>
            <p:spPr>
              <a:xfrm>
                <a:off x="9220499" y="2985327"/>
                <a:ext cx="85953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average-time Complexity of the algorithm is,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+2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Ө 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0214F-620E-DDDD-6530-EF44D33C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499" y="2985327"/>
                <a:ext cx="8595360" cy="707886"/>
              </a:xfrm>
              <a:prstGeom prst="rect">
                <a:avLst/>
              </a:prstGeom>
              <a:blipFill>
                <a:blip r:embed="rId7"/>
                <a:stretch>
                  <a:fillRect l="-780" t="-5172"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488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776386" y="16622"/>
            <a:ext cx="72816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Submitted by:</a:t>
            </a:r>
            <a:endParaRPr sz="4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776386" y="1126719"/>
            <a:ext cx="6593700" cy="3387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Tanvir Rahman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ID: 2022-3-60-134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M. Nura Alam Naim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ID: 2022-3-60-123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Mahamudur</a:t>
            </a:r>
            <a:r>
              <a:rPr lang="en-GB" sz="2400" b="1" dirty="0"/>
              <a:t> Rahman </a:t>
            </a:r>
            <a:r>
              <a:rPr lang="en-GB" sz="2400" b="1" dirty="0" err="1"/>
              <a:t>Maharaz</a:t>
            </a:r>
            <a:r>
              <a:rPr lang="en-GB" sz="2400" b="1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ID: 2022-3-60-182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89977" y="94691"/>
            <a:ext cx="6996600" cy="431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Theoretical time complexity of the program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2FE67-48CE-58E6-EB4D-7082CD027ABD}"/>
              </a:ext>
            </a:extLst>
          </p:cNvPr>
          <p:cNvSpPr/>
          <p:nvPr/>
        </p:nvSpPr>
        <p:spPr>
          <a:xfrm>
            <a:off x="290597" y="467484"/>
            <a:ext cx="8595360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7C23C-7F28-BD1E-144C-3A0C85CAF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9" t="3192" r="58365" b="59180"/>
          <a:stretch/>
        </p:blipFill>
        <p:spPr>
          <a:xfrm>
            <a:off x="5627046" y="645402"/>
            <a:ext cx="2736621" cy="2083433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217854-916B-97EF-90F4-6C99A7CFA41E}"/>
                  </a:ext>
                </a:extLst>
              </p:cNvPr>
              <p:cNvSpPr txBox="1"/>
              <p:nvPr/>
            </p:nvSpPr>
            <p:spPr>
              <a:xfrm>
                <a:off x="286049" y="2985327"/>
                <a:ext cx="85953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average-time Complexity of the algorithm is,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 + 1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+2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Ө 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217854-916B-97EF-90F4-6C99A7CFA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49" y="2985327"/>
                <a:ext cx="8595360" cy="707886"/>
              </a:xfrm>
              <a:prstGeom prst="rect">
                <a:avLst/>
              </a:prstGeom>
              <a:blipFill>
                <a:blip r:embed="rId4"/>
                <a:stretch>
                  <a:fillRect l="-780" t="-5172"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2F7C9DF-1499-0887-A2DE-3B843F1C23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3" t="70956" r="28858"/>
          <a:stretch/>
        </p:blipFill>
        <p:spPr>
          <a:xfrm>
            <a:off x="726228" y="873449"/>
            <a:ext cx="3485554" cy="1627340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9EA0B1-9CA4-6736-2B80-F8C062BF45AC}"/>
              </a:ext>
            </a:extLst>
          </p:cNvPr>
          <p:cNvSpPr txBox="1"/>
          <p:nvPr/>
        </p:nvSpPr>
        <p:spPr>
          <a:xfrm>
            <a:off x="1352353" y="2523978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loop in getdata() function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5D998-9656-37B3-175C-4435B7E54A06}"/>
              </a:ext>
            </a:extLst>
          </p:cNvPr>
          <p:cNvSpPr txBox="1"/>
          <p:nvPr/>
        </p:nvSpPr>
        <p:spPr>
          <a:xfrm>
            <a:off x="5718404" y="2728835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loop in calc_Degree() function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21194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144860"/>
            <a:ext cx="6996600" cy="431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relation between graph time and theoretical time complexity </a:t>
            </a:r>
            <a:endParaRPr dirty="0">
              <a:solidFill>
                <a:schemeClr val="accent2"/>
              </a:solidFill>
              <a:latin typeface="Oswald" panose="020B0604020202020204" pitchFamily="2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2FE67-48CE-58E6-EB4D-7082CD027ABD}"/>
              </a:ext>
            </a:extLst>
          </p:cNvPr>
          <p:cNvSpPr/>
          <p:nvPr/>
        </p:nvSpPr>
        <p:spPr>
          <a:xfrm>
            <a:off x="274320" y="499496"/>
            <a:ext cx="8595360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26592-B84C-8AE2-6252-13CFA9EBB8D3}"/>
                  </a:ext>
                </a:extLst>
              </p:cNvPr>
              <p:cNvSpPr txBox="1"/>
              <p:nvPr/>
            </p:nvSpPr>
            <p:spPr>
              <a:xfrm>
                <a:off x="290597" y="578320"/>
                <a:ext cx="859536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The first complexity from the graph is,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𝐺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)=Ө 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The time complexity obtained theoretically,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Ө 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𝑛</m:t>
                    </m:r>
                    <m:r>
                      <a:rPr 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2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So the theoretical complexity is approximately corresponding to the practical time complexity we got from the graph.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26592-B84C-8AE2-6252-13CFA9EBB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7" y="578320"/>
                <a:ext cx="8595360" cy="1938992"/>
              </a:xfrm>
              <a:prstGeom prst="rect">
                <a:avLst/>
              </a:prstGeom>
              <a:blipFill>
                <a:blip r:embed="rId3"/>
                <a:stretch>
                  <a:fillRect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9EC062C-61C6-EBB3-F5C5-B5C47D9BB23A}"/>
              </a:ext>
            </a:extLst>
          </p:cNvPr>
          <p:cNvSpPr txBox="1"/>
          <p:nvPr/>
        </p:nvSpPr>
        <p:spPr>
          <a:xfrm>
            <a:off x="4114800" y="213013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4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Google Shape;719;p35">
            <a:extLst>
              <a:ext uri="{FF2B5EF4-FFF2-40B4-BE49-F238E27FC236}">
                <a16:creationId xmlns:a16="http://schemas.microsoft.com/office/drawing/2014/main" id="{668D97D7-87DF-A7FC-34A6-1CCE496B4F36}"/>
              </a:ext>
            </a:extLst>
          </p:cNvPr>
          <p:cNvSpPr txBox="1">
            <a:spLocks/>
          </p:cNvSpPr>
          <p:nvPr/>
        </p:nvSpPr>
        <p:spPr>
          <a:xfrm>
            <a:off x="4114799" y="3040825"/>
            <a:ext cx="4716325" cy="178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10000" dirty="0">
                <a:solidFill>
                  <a:schemeClr val="accent2"/>
                </a:solidFill>
              </a:rPr>
              <a:t>THANKS!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800" dirty="0"/>
              <a:t>What is Directed Graph?</a:t>
            </a:r>
            <a:endParaRPr sz="2800"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73700" y="687226"/>
            <a:ext cx="6996599" cy="13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directed graph, also called a digraph, is a graph in which the edges have a direction. This is usually indicated with an arrow on the edge.</a:t>
            </a:r>
            <a:endParaRPr lang="en-GB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CA82E-30AB-8056-D0EF-FC056A84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36" y="2351687"/>
            <a:ext cx="2792476" cy="1662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2D3CC-9957-89A3-C27E-2D227098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760" y="2521711"/>
            <a:ext cx="2113689" cy="1934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FACD4-1EC5-5630-8D20-FBB4C51A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7" y="625241"/>
            <a:ext cx="4397450" cy="4518259"/>
          </a:xfrm>
          <a:prstGeom prst="rect">
            <a:avLst/>
          </a:prstGeom>
        </p:spPr>
      </p:pic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FACD4-1EC5-5630-8D20-FBB4C51A1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56" b="68186"/>
          <a:stretch/>
        </p:blipFill>
        <p:spPr>
          <a:xfrm>
            <a:off x="398317" y="671945"/>
            <a:ext cx="8353526" cy="3173552"/>
          </a:xfrm>
          <a:prstGeom prst="rect">
            <a:avLst/>
          </a:prstGeom>
        </p:spPr>
      </p:pic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2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FACD4-1EC5-5630-8D20-FBB4C51A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7" y="625241"/>
            <a:ext cx="4397450" cy="4518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A62A6-47C7-322E-7BF1-BF19EE81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38"/>
          <a:stretch/>
        </p:blipFill>
        <p:spPr>
          <a:xfrm>
            <a:off x="398317" y="1476375"/>
            <a:ext cx="4397450" cy="3667125"/>
          </a:xfrm>
          <a:prstGeom prst="rect">
            <a:avLst/>
          </a:prstGeom>
        </p:spPr>
      </p:pic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121C5-76BD-C55B-6534-844174BE33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59"/>
          <a:stretch/>
        </p:blipFill>
        <p:spPr>
          <a:xfrm>
            <a:off x="426893" y="5143500"/>
            <a:ext cx="5169324" cy="42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01B79-DED7-4A9E-6958-88BBD5D3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7" y="613958"/>
            <a:ext cx="5891647" cy="4256302"/>
          </a:xfrm>
          <a:prstGeom prst="rect">
            <a:avLst/>
          </a:prstGeom>
        </p:spPr>
      </p:pic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01B79-DED7-4A9E-6958-88BBD5D3C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91" r="14210" b="16045"/>
          <a:stretch/>
        </p:blipFill>
        <p:spPr>
          <a:xfrm>
            <a:off x="398317" y="613957"/>
            <a:ext cx="8347363" cy="2851321"/>
          </a:xfrm>
          <a:prstGeom prst="rect">
            <a:avLst/>
          </a:prstGeom>
        </p:spPr>
      </p:pic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01B79-DED7-4A9E-6958-88BBD5D3C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761" r="73344" b="16045"/>
          <a:stretch/>
        </p:blipFill>
        <p:spPr>
          <a:xfrm>
            <a:off x="398317" y="770715"/>
            <a:ext cx="6081353" cy="526473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p:sp>
        <p:nvSpPr>
          <p:cNvPr id="4" name="Google Shape;469;p14">
            <a:extLst>
              <a:ext uri="{FF2B5EF4-FFF2-40B4-BE49-F238E27FC236}">
                <a16:creationId xmlns:a16="http://schemas.microsoft.com/office/drawing/2014/main" id="{34D1904F-0568-E58D-4428-07F1A05F8059}"/>
              </a:ext>
            </a:extLst>
          </p:cNvPr>
          <p:cNvSpPr txBox="1">
            <a:spLocks/>
          </p:cNvSpPr>
          <p:nvPr/>
        </p:nvSpPr>
        <p:spPr>
          <a:xfrm>
            <a:off x="3576357" y="145471"/>
            <a:ext cx="1991285" cy="526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accent1"/>
                </a:solidFill>
                <a:latin typeface="Oswald" panose="020B0604020202020204" pitchFamily="2" charset="0"/>
              </a:rPr>
              <a:t>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A439D-88D9-6380-AC92-1069BD1ECBA1}"/>
              </a:ext>
            </a:extLst>
          </p:cNvPr>
          <p:cNvSpPr/>
          <p:nvPr/>
        </p:nvSpPr>
        <p:spPr>
          <a:xfrm>
            <a:off x="398317" y="565466"/>
            <a:ext cx="8347363" cy="48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B346E-CF21-8F0F-E9FD-FC34A8224F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807" r="29348"/>
          <a:stretch/>
        </p:blipFill>
        <p:spPr>
          <a:xfrm>
            <a:off x="2348342" y="1772602"/>
            <a:ext cx="6397338" cy="3088124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EDFB57B-0FE0-AAFD-4A0E-4EF1E8AA38D4}"/>
              </a:ext>
            </a:extLst>
          </p:cNvPr>
          <p:cNvSpPr/>
          <p:nvPr/>
        </p:nvSpPr>
        <p:spPr>
          <a:xfrm>
            <a:off x="3576357" y="1378527"/>
            <a:ext cx="360218" cy="33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c47248-cc72-4752-8e90-55014f07616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2CAC77458A24AA33304613A3653F0" ma:contentTypeVersion="4" ma:contentTypeDescription="Create a new document." ma:contentTypeScope="" ma:versionID="27b95bc3273a8e98c6d5dff37e7873d4">
  <xsd:schema xmlns:xsd="http://www.w3.org/2001/XMLSchema" xmlns:xs="http://www.w3.org/2001/XMLSchema" xmlns:p="http://schemas.microsoft.com/office/2006/metadata/properties" xmlns:ns3="d4c47248-cc72-4752-8e90-55014f07616a" targetNamespace="http://schemas.microsoft.com/office/2006/metadata/properties" ma:root="true" ma:fieldsID="2df715d84ed5bc5e3def99209672d5a0" ns3:_="">
    <xsd:import namespace="d4c47248-cc72-4752-8e90-55014f0761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c47248-cc72-4752-8e90-55014f076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B336C8-F294-44B1-9F49-7B265E8E45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C9EBE0-C731-4423-A6AD-B4CA5DC15D3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d4c47248-cc72-4752-8e90-55014f07616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8DA64F-1EAD-4760-9741-CECE2BE90C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c47248-cc72-4752-8e90-55014f0761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664</Words>
  <Application>Microsoft Office PowerPoint</Application>
  <PresentationFormat>On-screen Show (16:9)</PresentationFormat>
  <Paragraphs>83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Oswald</vt:lpstr>
      <vt:lpstr>Source Sans Pro</vt:lpstr>
      <vt:lpstr>Arial</vt:lpstr>
      <vt:lpstr>Cambria Math</vt:lpstr>
      <vt:lpstr>Quince template</vt:lpstr>
      <vt:lpstr>Directed graph represented  by adjacency matrix by using C program</vt:lpstr>
      <vt:lpstr>Submitted by:</vt:lpstr>
      <vt:lpstr>What is Directed Graph?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Outputs of The Program</vt:lpstr>
      <vt:lpstr>Graph</vt:lpstr>
      <vt:lpstr>Equation from the Graph</vt:lpstr>
      <vt:lpstr>Theoretical time complexity of the program</vt:lpstr>
      <vt:lpstr>Theoretical time complexity of the program</vt:lpstr>
      <vt:lpstr>Theoretical time complexity of the program</vt:lpstr>
      <vt:lpstr>The relation between graph time and theoretical time complexity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graph represented  by adjacency matrix by using C program</dc:title>
  <dc:creator>Tanvir Rahman</dc:creator>
  <cp:lastModifiedBy>Tanvir Rahman</cp:lastModifiedBy>
  <cp:revision>12</cp:revision>
  <dcterms:modified xsi:type="dcterms:W3CDTF">2023-05-21T17:36:10Z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0x010100F352CAC77458A24AA33304613A3653F0</vt:lpwstr>
  </property>
</Properties>
</file>