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1"/>
  </p:notesMasterIdLst>
  <p:sldIdLst>
    <p:sldId id="256" r:id="rId3"/>
    <p:sldId id="295" r:id="rId4"/>
    <p:sldId id="259" r:id="rId5"/>
    <p:sldId id="263" r:id="rId6"/>
    <p:sldId id="260" r:id="rId7"/>
    <p:sldId id="284" r:id="rId8"/>
    <p:sldId id="262" r:id="rId9"/>
    <p:sldId id="286" r:id="rId10"/>
    <p:sldId id="287" r:id="rId11"/>
    <p:sldId id="288" r:id="rId12"/>
    <p:sldId id="289" r:id="rId13"/>
    <p:sldId id="290" r:id="rId14"/>
    <p:sldId id="291" r:id="rId15"/>
    <p:sldId id="292" r:id="rId16"/>
    <p:sldId id="293" r:id="rId17"/>
    <p:sldId id="294" r:id="rId18"/>
    <p:sldId id="266" r:id="rId19"/>
    <p:sldId id="281" r:id="rId20"/>
  </p:sldIdLst>
  <p:sldSz cx="9144000" cy="5143500" type="screen16x9"/>
  <p:notesSz cx="6858000" cy="9144000"/>
  <p:embeddedFontLst>
    <p:embeddedFont>
      <p:font typeface="Barlow Condensed ExtraBold" panose="020B0604020202020204" charset="0"/>
      <p:bold r:id="rId22"/>
      <p:boldItalic r:id="rId23"/>
    </p:embeddedFont>
    <p:embeddedFont>
      <p:font typeface="Nunito Light" pitchFamily="2" charset="0"/>
      <p:regular r:id="rId24"/>
      <p:italic r:id="rId25"/>
    </p:embeddedFont>
    <p:embeddedFont>
      <p:font typeface="Roboto Condensed Light" pitchFamily="2" charset="0"/>
      <p:regular r:id="rId26"/>
    </p:embeddedFont>
    <p:embeddedFont>
      <p:font typeface="Roboto" panose="02000000000000000000" pitchFamily="2" charset="0"/>
      <p:regular r:id="rId27"/>
      <p:bold r:id="rId28"/>
      <p:italic r:id="rId29"/>
      <p:boldItalic r:id="rId30"/>
    </p:embeddedFont>
    <p:embeddedFont>
      <p:font typeface="Barlow" panose="020B0604020202020204" charset="0"/>
      <p:regular r:id="rId31"/>
      <p:bold r:id="rId32"/>
      <p:italic r:id="rId33"/>
      <p:boldItalic r:id="rId34"/>
    </p:embeddedFont>
    <p:embeddedFont>
      <p:font typeface="Overpass Mono" panose="020B0604020202020204" charset="0"/>
      <p:regular r:id="rId35"/>
      <p:bold r:id="rId36"/>
    </p:embeddedFont>
    <p:embeddedFont>
      <p:font typeface="Anaheim" panose="020B0604020202020204" charset="0"/>
      <p:regular r:id="rId37"/>
    </p:embeddedFont>
    <p:embeddedFont>
      <p:font typeface="Raleway SemiBold" panose="020B0703030101060003" pitchFamily="34" charset="0"/>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1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3C780-22C9-4BE5-864C-BEA675962483}">
  <a:tblStyle styleId="{4623C780-22C9-4BE5-864C-BEA6759624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87A17FD-7B7A-4825-9441-F28A3ED9A47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6" d="100"/>
          <a:sy n="146" d="100"/>
        </p:scale>
        <p:origin x="516" y="114"/>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506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extLst>
      <p:ext uri="{BB962C8B-B14F-4D97-AF65-F5344CB8AC3E}">
        <p14:creationId xmlns:p14="http://schemas.microsoft.com/office/powerpoint/2010/main" val="122751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FFFFFF"/>
                </a:solidFill>
                <a:effectLst/>
                <a:uLnTx/>
                <a:uFillTx/>
                <a:latin typeface="Anaheim"/>
                <a:ea typeface="Anaheim"/>
                <a:cs typeface="Anaheim"/>
                <a:sym typeface="Anaheim"/>
              </a:rPr>
              <a:t>CREDITS: This presentation template was created by Slidesgo, incluiding icons by Flaticon, and infographics &amp; images by Freepik.</a:t>
            </a:r>
            <a:endParaRPr kumimoji="0" sz="1400" b="0" i="0" u="none" strike="noStrike" kern="0" cap="none" spc="0" normalizeH="0" baseline="0" noProof="0">
              <a:ln>
                <a:noFill/>
              </a:ln>
              <a:solidFill>
                <a:srgbClr val="FFFFFF"/>
              </a:solidFill>
              <a:effectLst/>
              <a:uLnTx/>
              <a:uFillTx/>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1776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575379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89531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87489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2344307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4385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1197533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1261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270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73064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435499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4170695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extLst>
      <p:ext uri="{BB962C8B-B14F-4D97-AF65-F5344CB8AC3E}">
        <p14:creationId xmlns:p14="http://schemas.microsoft.com/office/powerpoint/2010/main" val="412818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extLst>
      <p:ext uri="{BB962C8B-B14F-4D97-AF65-F5344CB8AC3E}">
        <p14:creationId xmlns:p14="http://schemas.microsoft.com/office/powerpoint/2010/main" val="3699988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080510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extLst>
      <p:ext uri="{BB962C8B-B14F-4D97-AF65-F5344CB8AC3E}">
        <p14:creationId xmlns:p14="http://schemas.microsoft.com/office/powerpoint/2010/main" val="327882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95765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31100268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341144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182735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83929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3750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9" r:id="rId5"/>
    <p:sldLayoutId id="2147483660" r:id="rId6"/>
    <p:sldLayoutId id="2147483662" r:id="rId7"/>
    <p:sldLayoutId id="2147483665"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140608369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69050" y="1126594"/>
            <a:ext cx="8520600" cy="2396506"/>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5200" dirty="0" smtClean="0">
                <a:solidFill>
                  <a:schemeClr val="accent6"/>
                </a:solidFill>
              </a:rPr>
              <a:t>VEHICLE</a:t>
            </a:r>
            <a:r>
              <a:rPr lang="en" sz="5200" dirty="0" smtClean="0"/>
              <a:t> </a:t>
            </a:r>
            <a:br>
              <a:rPr lang="en" sz="5200" dirty="0" smtClean="0"/>
            </a:br>
            <a:r>
              <a:rPr lang="en" sz="5200" dirty="0" smtClean="0">
                <a:solidFill>
                  <a:schemeClr val="bg2"/>
                </a:solidFill>
              </a:rPr>
              <a:t>MANAGEMENT</a:t>
            </a:r>
            <a:r>
              <a:rPr lang="en" sz="5200" dirty="0" smtClean="0"/>
              <a:t> </a:t>
            </a:r>
            <a:br>
              <a:rPr lang="en" sz="5200" dirty="0" smtClean="0"/>
            </a:br>
            <a:r>
              <a:rPr lang="en" sz="5200" dirty="0" smtClean="0">
                <a:solidFill>
                  <a:schemeClr val="accent6"/>
                </a:solidFill>
              </a:rPr>
              <a:t>SYSTEM</a:t>
            </a:r>
            <a:endParaRPr sz="5200" dirty="0">
              <a:solidFill>
                <a:schemeClr val="accent6"/>
              </a:solidFill>
            </a:endParaRPr>
          </a:p>
        </p:txBody>
      </p:sp>
      <p:sp>
        <p:nvSpPr>
          <p:cNvPr id="335" name="Google Shape;335;p27"/>
          <p:cNvSpPr txBox="1">
            <a:spLocks noGrp="1"/>
          </p:cNvSpPr>
          <p:nvPr>
            <p:ph type="subTitle" idx="1"/>
          </p:nvPr>
        </p:nvSpPr>
        <p:spPr>
          <a:xfrm>
            <a:off x="769050" y="365645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smtClean="0">
                <a:solidFill>
                  <a:schemeClr val="dk2"/>
                </a:solidFill>
              </a:rPr>
              <a:t>A simple step to change the life at work</a:t>
            </a:r>
            <a:endParaRPr sz="2100" dirty="0">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78046" y="514650"/>
            <a:ext cx="6588000" cy="863300"/>
          </a:xfrm>
        </p:spPr>
        <p:txBody>
          <a:bodyPr/>
          <a:lstStyle/>
          <a:p>
            <a:pPr algn="l"/>
            <a:r>
              <a:rPr lang="en-GB" sz="1600" spc="-150" dirty="0" smtClean="0">
                <a:solidFill>
                  <a:schemeClr val="bg2"/>
                </a:solidFill>
              </a:rPr>
              <a:t>A</a:t>
            </a:r>
            <a:r>
              <a:rPr lang="en-GB" sz="1600" spc="-150" dirty="0" smtClean="0">
                <a:solidFill>
                  <a:schemeClr val="bg1"/>
                </a:solidFill>
              </a:rPr>
              <a:t>fter logging in successfully, the user will find the tasks he or she can do what this program. He just has to press the choice number to begin the task.</a:t>
            </a:r>
            <a:endParaRPr lang="en-US" sz="16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990" y="1644793"/>
            <a:ext cx="5501883" cy="2704958"/>
          </a:xfrm>
          <a:prstGeom prst="rect">
            <a:avLst/>
          </a:prstGeom>
          <a:effectLst>
            <a:softEdge rad="50800"/>
          </a:effectLst>
        </p:spPr>
      </p:pic>
    </p:spTree>
    <p:extLst>
      <p:ext uri="{BB962C8B-B14F-4D97-AF65-F5344CB8AC3E}">
        <p14:creationId xmlns:p14="http://schemas.microsoft.com/office/powerpoint/2010/main" val="1748898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2700" y="305100"/>
            <a:ext cx="7408750" cy="831550"/>
          </a:xfrm>
        </p:spPr>
        <p:txBody>
          <a:bodyPr/>
          <a:lstStyle/>
          <a:p>
            <a:pPr algn="l"/>
            <a:r>
              <a:rPr lang="en-GB" sz="1600" b="0" spc="-150" dirty="0" smtClean="0">
                <a:solidFill>
                  <a:schemeClr val="bg2"/>
                </a:solidFill>
              </a:rPr>
              <a:t>I</a:t>
            </a:r>
            <a:r>
              <a:rPr lang="en-GB" sz="1600" b="0" spc="-150" dirty="0" smtClean="0">
                <a:solidFill>
                  <a:schemeClr val="bg1"/>
                </a:solidFill>
              </a:rPr>
              <a:t>f the user enters choice number 1, he od she can add vehicle details. These details will be necessary for the user to do other tasks </a:t>
            </a:r>
            <a:endParaRPr lang="en-US" sz="1600" b="0" dirty="0">
              <a:solidFill>
                <a:schemeClr val="bg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902304"/>
            <a:ext cx="3543300" cy="1574496"/>
          </a:xfrm>
          <a:prstGeom prst="rect">
            <a:avLst/>
          </a:prstGeom>
          <a:effectLst>
            <a:softEdge rad="38100"/>
          </a:effectLst>
        </p:spPr>
      </p:pic>
      <p:sp>
        <p:nvSpPr>
          <p:cNvPr id="7" name="Title 1"/>
          <p:cNvSpPr>
            <a:spLocks noGrp="1"/>
          </p:cNvSpPr>
          <p:nvPr>
            <p:ph type="title"/>
          </p:nvPr>
        </p:nvSpPr>
        <p:spPr>
          <a:xfrm>
            <a:off x="2496094" y="2476800"/>
            <a:ext cx="6588000" cy="669000"/>
          </a:xfrm>
        </p:spPr>
        <p:txBody>
          <a:bodyPr/>
          <a:lstStyle/>
          <a:p>
            <a:pPr algn="l"/>
            <a:r>
              <a:rPr lang="en-GB" sz="1600" b="0" spc="-150" dirty="0" smtClean="0">
                <a:solidFill>
                  <a:schemeClr val="bg1"/>
                </a:solidFill>
              </a:rPr>
              <a:t>The user has to enter a unique id for every vehicle and a valid manufacturer date to store data.</a:t>
            </a:r>
            <a:endParaRPr lang="en-US" sz="1600" b="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215" y="3233815"/>
            <a:ext cx="3959531" cy="1738812"/>
          </a:xfrm>
          <a:prstGeom prst="rect">
            <a:avLst/>
          </a:prstGeom>
          <a:effectLst>
            <a:softEdge rad="38100"/>
          </a:effectLst>
        </p:spPr>
      </p:pic>
    </p:spTree>
    <p:extLst>
      <p:ext uri="{BB962C8B-B14F-4D97-AF65-F5344CB8AC3E}">
        <p14:creationId xmlns:p14="http://schemas.microsoft.com/office/powerpoint/2010/main" val="76304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0384" y="489250"/>
            <a:ext cx="7586550" cy="1282400"/>
          </a:xfrm>
        </p:spPr>
        <p:txBody>
          <a:bodyPr/>
          <a:lstStyle/>
          <a:p>
            <a:pPr algn="l"/>
            <a:r>
              <a:rPr lang="en-GB" sz="1600" b="0" spc="-150" dirty="0" smtClean="0">
                <a:solidFill>
                  <a:schemeClr val="bg2"/>
                </a:solidFill>
              </a:rPr>
              <a:t>T</a:t>
            </a:r>
            <a:r>
              <a:rPr lang="en-GB" sz="1600" b="0" spc="-150" dirty="0" smtClean="0">
                <a:solidFill>
                  <a:schemeClr val="bg1"/>
                </a:solidFill>
              </a:rPr>
              <a:t>o search for any vehicle, the user needs to choose number 2 from the menu. Then the user will be asked to enter the vehicle name. If the vehicle is in the memory, details will be shown. Otherwise, the program will show no records and tell the user to go to the main menu.</a:t>
            </a:r>
            <a:endParaRPr lang="en-US" sz="1600" b="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8" y="2139964"/>
            <a:ext cx="3794039" cy="1844660"/>
          </a:xfrm>
          <a:prstGeom prst="rect">
            <a:avLst/>
          </a:prstGeom>
          <a:effectLst>
            <a:softEdge rad="381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281" y="2139964"/>
            <a:ext cx="3811792" cy="1844660"/>
          </a:xfrm>
          <a:prstGeom prst="rect">
            <a:avLst/>
          </a:prstGeom>
          <a:effectLst>
            <a:softEdge rad="38100"/>
          </a:effectLst>
        </p:spPr>
      </p:pic>
    </p:spTree>
    <p:extLst>
      <p:ext uri="{BB962C8B-B14F-4D97-AF65-F5344CB8AC3E}">
        <p14:creationId xmlns:p14="http://schemas.microsoft.com/office/powerpoint/2010/main" val="2432324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85499" y="425750"/>
            <a:ext cx="7580200" cy="825200"/>
          </a:xfrm>
        </p:spPr>
        <p:txBody>
          <a:bodyPr/>
          <a:lstStyle/>
          <a:p>
            <a:pPr algn="l"/>
            <a:r>
              <a:rPr lang="en-GB" sz="1600" b="0" spc="-150" dirty="0" smtClean="0">
                <a:solidFill>
                  <a:schemeClr val="bg2"/>
                </a:solidFill>
              </a:rPr>
              <a:t>C</a:t>
            </a:r>
            <a:r>
              <a:rPr lang="en-GB" sz="1600" b="0" spc="-150" dirty="0" smtClean="0">
                <a:solidFill>
                  <a:schemeClr val="bg1"/>
                </a:solidFill>
              </a:rPr>
              <a:t>hoice number 3 will take the user to details of every vehicle at a time. There is also a count number that will tell the user to see how many vehicles have been entered.</a:t>
            </a:r>
            <a:endParaRPr lang="en-US" sz="1600" b="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849" y="1416178"/>
            <a:ext cx="5041900" cy="3276472"/>
          </a:xfrm>
          <a:prstGeom prst="rect">
            <a:avLst/>
          </a:prstGeom>
          <a:effectLst>
            <a:softEdge rad="38100"/>
          </a:effectLst>
        </p:spPr>
      </p:pic>
    </p:spTree>
    <p:extLst>
      <p:ext uri="{BB962C8B-B14F-4D97-AF65-F5344CB8AC3E}">
        <p14:creationId xmlns:p14="http://schemas.microsoft.com/office/powerpoint/2010/main" val="2096676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1636" y="349550"/>
            <a:ext cx="7364300" cy="818850"/>
          </a:xfrm>
        </p:spPr>
        <p:txBody>
          <a:bodyPr/>
          <a:lstStyle/>
          <a:p>
            <a:pPr algn="l"/>
            <a:r>
              <a:rPr lang="en-GB" sz="1400" b="0" spc="-150" dirty="0" smtClean="0">
                <a:solidFill>
                  <a:schemeClr val="bg2"/>
                </a:solidFill>
              </a:rPr>
              <a:t>T</a:t>
            </a:r>
            <a:r>
              <a:rPr lang="en-GB" sz="1400" b="0" spc="-150" dirty="0" smtClean="0">
                <a:solidFill>
                  <a:schemeClr val="bg1"/>
                </a:solidFill>
              </a:rPr>
              <a:t>o delete details of any vehicles, the user will need to select choice number 4. If the enters the right id number of the vehicle, details will be deleted.</a:t>
            </a:r>
            <a:endParaRPr lang="en-US" sz="1400" b="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902" y="933450"/>
            <a:ext cx="3773925" cy="1737081"/>
          </a:xfrm>
          <a:prstGeom prst="rect">
            <a:avLst/>
          </a:prstGeom>
          <a:effectLst>
            <a:softEdge rad="38100"/>
          </a:effectLst>
        </p:spPr>
      </p:pic>
      <p:sp>
        <p:nvSpPr>
          <p:cNvPr id="7" name="Title 1"/>
          <p:cNvSpPr>
            <a:spLocks noGrp="1"/>
          </p:cNvSpPr>
          <p:nvPr>
            <p:ph type="title"/>
          </p:nvPr>
        </p:nvSpPr>
        <p:spPr>
          <a:xfrm>
            <a:off x="1783192" y="2737150"/>
            <a:ext cx="6588000" cy="669000"/>
          </a:xfrm>
        </p:spPr>
        <p:txBody>
          <a:bodyPr/>
          <a:lstStyle/>
          <a:p>
            <a:pPr algn="r"/>
            <a:r>
              <a:rPr lang="en-GB" sz="1400" b="0" spc="-150" dirty="0" smtClean="0">
                <a:solidFill>
                  <a:schemeClr val="bg2"/>
                </a:solidFill>
              </a:rPr>
              <a:t>I</a:t>
            </a:r>
            <a:r>
              <a:rPr lang="en-GB" sz="1400" b="0" spc="-150" dirty="0" smtClean="0">
                <a:solidFill>
                  <a:schemeClr val="bg1"/>
                </a:solidFill>
              </a:rPr>
              <a:t>f the program does not find the entered id number in the memory, this message will be shown.</a:t>
            </a:r>
            <a:endParaRPr lang="en-US" sz="1400" b="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852" y="3289066"/>
            <a:ext cx="3971039" cy="1737081"/>
          </a:xfrm>
          <a:prstGeom prst="rect">
            <a:avLst/>
          </a:prstGeom>
          <a:effectLst>
            <a:softEdge rad="38100"/>
          </a:effectLst>
        </p:spPr>
      </p:pic>
    </p:spTree>
    <p:extLst>
      <p:ext uri="{BB962C8B-B14F-4D97-AF65-F5344CB8AC3E}">
        <p14:creationId xmlns:p14="http://schemas.microsoft.com/office/powerpoint/2010/main" val="62506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85498" y="432100"/>
            <a:ext cx="7262700" cy="856950"/>
          </a:xfrm>
        </p:spPr>
        <p:txBody>
          <a:bodyPr/>
          <a:lstStyle/>
          <a:p>
            <a:pPr algn="l"/>
            <a:r>
              <a:rPr lang="en-GB" sz="1600" b="0" dirty="0" smtClean="0">
                <a:solidFill>
                  <a:schemeClr val="bg1"/>
                </a:solidFill>
              </a:rPr>
              <a:t>To update and password, the user will select choice number 5. Then he or she can set his own username and password according to the rules. After that, he will need to log in again.</a:t>
            </a:r>
            <a:endParaRPr lang="en-US" sz="1600" b="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197" y="1494831"/>
            <a:ext cx="4565651" cy="3348745"/>
          </a:xfrm>
          <a:prstGeom prst="rect">
            <a:avLst/>
          </a:prstGeom>
          <a:effectLst>
            <a:softEdge rad="38100"/>
          </a:effectLst>
        </p:spPr>
      </p:pic>
    </p:spTree>
    <p:extLst>
      <p:ext uri="{BB962C8B-B14F-4D97-AF65-F5344CB8AC3E}">
        <p14:creationId xmlns:p14="http://schemas.microsoft.com/office/powerpoint/2010/main" val="1164287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85498" y="432100"/>
            <a:ext cx="7262700" cy="856950"/>
          </a:xfrm>
        </p:spPr>
        <p:txBody>
          <a:bodyPr/>
          <a:lstStyle/>
          <a:p>
            <a:pPr algn="l"/>
            <a:r>
              <a:rPr lang="en-GB" sz="1600" b="0" dirty="0">
                <a:solidFill>
                  <a:schemeClr val="bg1"/>
                </a:solidFill>
              </a:rPr>
              <a:t>To exit the program, the user will have to select  </a:t>
            </a:r>
            <a:r>
              <a:rPr lang="en-GB" sz="1600" b="0" dirty="0" smtClean="0">
                <a:solidFill>
                  <a:schemeClr val="bg1"/>
                </a:solidFill>
              </a:rPr>
              <a:t>6 </a:t>
            </a:r>
            <a:r>
              <a:rPr lang="en-GB" sz="1600" b="0" dirty="0">
                <a:solidFill>
                  <a:schemeClr val="bg1"/>
                </a:solidFill>
              </a:rPr>
              <a:t>from the main menu. There will be a thank you message when the user exits the program.</a:t>
            </a:r>
            <a:endParaRPr lang="en-US" sz="1600" b="0" dirty="0">
              <a:solidFill>
                <a:schemeClr val="bg1"/>
              </a:solidFill>
            </a:endParaRPr>
          </a:p>
        </p:txBody>
      </p:sp>
      <p:pic>
        <p:nvPicPr>
          <p:cNvPr id="2" name="Picture 1"/>
          <p:cNvPicPr>
            <a:picLocks noChangeAspect="1"/>
          </p:cNvPicPr>
          <p:nvPr/>
        </p:nvPicPr>
        <p:blipFill>
          <a:blip r:embed="rId2"/>
          <a:stretch>
            <a:fillRect/>
          </a:stretch>
        </p:blipFill>
        <p:spPr>
          <a:xfrm>
            <a:off x="2209800" y="1428750"/>
            <a:ext cx="4800600" cy="2905489"/>
          </a:xfrm>
          <a:prstGeom prst="rect">
            <a:avLst/>
          </a:prstGeom>
        </p:spPr>
      </p:pic>
    </p:spTree>
    <p:extLst>
      <p:ext uri="{BB962C8B-B14F-4D97-AF65-F5344CB8AC3E}">
        <p14:creationId xmlns:p14="http://schemas.microsoft.com/office/powerpoint/2010/main" val="342652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 OF THE </a:t>
            </a:r>
            <a:r>
              <a:rPr lang="en" dirty="0" smtClean="0"/>
              <a:t>PROGRAM</a:t>
            </a:r>
            <a:endParaRPr dirty="0"/>
          </a:p>
        </p:txBody>
      </p:sp>
      <p:sp>
        <p:nvSpPr>
          <p:cNvPr id="463" name="Google Shape;463;p37"/>
          <p:cNvSpPr txBox="1">
            <a:spLocks noGrp="1"/>
          </p:cNvSpPr>
          <p:nvPr>
            <p:ph type="subTitle" idx="1"/>
          </p:nvPr>
        </p:nvSpPr>
        <p:spPr>
          <a:xfrm flipH="1">
            <a:off x="6040625" y="1750849"/>
            <a:ext cx="2066400" cy="762047"/>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dirty="0" smtClean="0"/>
              <a:t>The users can have any information in a short period of time</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464" name="Google Shape;464;p37"/>
          <p:cNvSpPr txBox="1">
            <a:spLocks noGrp="1"/>
          </p:cNvSpPr>
          <p:nvPr>
            <p:ph type="ctrTitle" idx="2"/>
          </p:nvPr>
        </p:nvSpPr>
        <p:spPr>
          <a:xfrm flipH="1">
            <a:off x="1037600" y="127000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1800" dirty="0" smtClean="0"/>
              <a:t>Security</a:t>
            </a:r>
            <a:endParaRPr sz="1800" dirty="0"/>
          </a:p>
        </p:txBody>
      </p:sp>
      <p:sp>
        <p:nvSpPr>
          <p:cNvPr id="465" name="Google Shape;465;p37"/>
          <p:cNvSpPr txBox="1">
            <a:spLocks noGrp="1"/>
          </p:cNvSpPr>
          <p:nvPr>
            <p:ph type="subTitle" idx="3"/>
          </p:nvPr>
        </p:nvSpPr>
        <p:spPr>
          <a:xfrm flipH="1">
            <a:off x="1037000" y="1750849"/>
            <a:ext cx="2067000" cy="762047"/>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dirty="0" smtClean="0"/>
              <a:t>The Users will have very secure way to store his information</a:t>
            </a:r>
            <a:endParaRPr dirty="0"/>
          </a:p>
        </p:txBody>
      </p:sp>
      <p:sp>
        <p:nvSpPr>
          <p:cNvPr id="466" name="Google Shape;466;p37"/>
          <p:cNvSpPr txBox="1">
            <a:spLocks noGrp="1"/>
          </p:cNvSpPr>
          <p:nvPr>
            <p:ph type="subTitle" idx="5"/>
          </p:nvPr>
        </p:nvSpPr>
        <p:spPr>
          <a:xfrm flipH="1">
            <a:off x="3539465" y="1750849"/>
            <a:ext cx="2067000" cy="762047"/>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dirty="0" smtClean="0"/>
              <a:t>All information about vehicles can be stored digitally and accurately   </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39112" y="1263654"/>
            <a:ext cx="2066400" cy="430500"/>
          </a:xfrm>
          <a:prstGeom prst="rect">
            <a:avLst/>
          </a:prstGeom>
        </p:spPr>
        <p:txBody>
          <a:bodyPr spcFirstLastPara="1" wrap="square" lIns="91425" tIns="91425" rIns="91425" bIns="0" anchor="b" anchorCtr="0">
            <a:noAutofit/>
          </a:bodyPr>
          <a:lstStyle/>
          <a:p>
            <a:pPr marL="0" lvl="0" indent="0" rtl="0">
              <a:spcBef>
                <a:spcPts val="0"/>
              </a:spcBef>
              <a:spcAft>
                <a:spcPts val="0"/>
              </a:spcAft>
              <a:buNone/>
            </a:pPr>
            <a:r>
              <a:rPr lang="en" sz="1800" dirty="0" smtClean="0"/>
              <a:t>Productivity</a:t>
            </a:r>
            <a:endParaRPr sz="1800" dirty="0"/>
          </a:p>
        </p:txBody>
      </p:sp>
      <p:sp>
        <p:nvSpPr>
          <p:cNvPr id="482" name="Google Shape;482;p37"/>
          <p:cNvSpPr txBox="1">
            <a:spLocks noGrp="1"/>
          </p:cNvSpPr>
          <p:nvPr>
            <p:ph type="ctrTitle" idx="8"/>
          </p:nvPr>
        </p:nvSpPr>
        <p:spPr>
          <a:xfrm flipH="1">
            <a:off x="6041962" y="127000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1800" dirty="0" smtClean="0"/>
              <a:t>Accessibility</a:t>
            </a:r>
            <a:endParaRPr sz="1800" dirty="0"/>
          </a:p>
        </p:txBody>
      </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912749"/>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643821" y="2926246"/>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590800" y="571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THANKS</a:t>
            </a:r>
            <a:r>
              <a:rPr lang="en" dirty="0"/>
              <a:t>!</a:t>
            </a:r>
            <a:endParaRPr dirty="0"/>
          </a:p>
        </p:txBody>
      </p:sp>
      <p:sp>
        <p:nvSpPr>
          <p:cNvPr id="21" name="Google Shape;898;p52"/>
          <p:cNvSpPr txBox="1">
            <a:spLocks/>
          </p:cNvSpPr>
          <p:nvPr/>
        </p:nvSpPr>
        <p:spPr>
          <a:xfrm>
            <a:off x="3048000" y="1123950"/>
            <a:ext cx="37338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43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l"/>
            <a:r>
              <a:rPr lang="en-US" sz="1800" dirty="0" smtClean="0"/>
              <a:t>Created By: Team 3</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39"/>
          <p:cNvSpPr txBox="1">
            <a:spLocks noGrp="1"/>
          </p:cNvSpPr>
          <p:nvPr>
            <p:ph type="title"/>
          </p:nvPr>
        </p:nvSpPr>
        <p:spPr>
          <a:xfrm>
            <a:off x="938500" y="445025"/>
            <a:ext cx="5735700" cy="5628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Mini Project Details:</a:t>
            </a:r>
            <a:endParaRPr dirty="0"/>
          </a:p>
        </p:txBody>
      </p:sp>
      <p:sp>
        <p:nvSpPr>
          <p:cNvPr id="5" name="Google Shape;171;p39"/>
          <p:cNvSpPr txBox="1">
            <a:spLocks noGrp="1"/>
          </p:cNvSpPr>
          <p:nvPr>
            <p:ph type="body" idx="1"/>
          </p:nvPr>
        </p:nvSpPr>
        <p:spPr>
          <a:xfrm>
            <a:off x="914400" y="1200150"/>
            <a:ext cx="7172100" cy="351953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Course Code: CSE 103</a:t>
            </a:r>
            <a:endParaRPr lang="en-US" dirty="0"/>
          </a:p>
          <a:p>
            <a:pPr marL="0" lvl="0" indent="0" algn="l" rtl="0">
              <a:spcBef>
                <a:spcPts val="0"/>
              </a:spcBef>
              <a:spcAft>
                <a:spcPts val="1600"/>
              </a:spcAft>
              <a:buNone/>
            </a:pPr>
            <a:r>
              <a:rPr lang="en-US" dirty="0" smtClean="0"/>
              <a:t>Course Title: Structured Programming.</a:t>
            </a:r>
          </a:p>
          <a:p>
            <a:pPr marL="0" lvl="0" indent="0" algn="l" rtl="0">
              <a:spcBef>
                <a:spcPts val="0"/>
              </a:spcBef>
              <a:spcAft>
                <a:spcPts val="1600"/>
              </a:spcAft>
              <a:buNone/>
            </a:pPr>
            <a:r>
              <a:rPr lang="en-US" dirty="0" smtClean="0"/>
              <a:t>Section: 12</a:t>
            </a:r>
          </a:p>
          <a:p>
            <a:pPr marL="0" lvl="0" indent="0" algn="l" rtl="0">
              <a:spcBef>
                <a:spcPts val="0"/>
              </a:spcBef>
              <a:spcAft>
                <a:spcPts val="1600"/>
              </a:spcAft>
              <a:buNone/>
            </a:pPr>
            <a:r>
              <a:rPr lang="en-US" dirty="0" smtClean="0"/>
              <a:t>Date: 02-01-2023</a:t>
            </a:r>
          </a:p>
          <a:p>
            <a:pPr marL="0" lvl="0" indent="0" algn="l" rtl="0">
              <a:spcBef>
                <a:spcPts val="0"/>
              </a:spcBef>
              <a:spcAft>
                <a:spcPts val="1600"/>
              </a:spcAft>
              <a:buNone/>
            </a:pPr>
            <a:r>
              <a:rPr lang="en-US" dirty="0" smtClean="0"/>
              <a:t>Submitted by: Group 3</a:t>
            </a:r>
          </a:p>
        </p:txBody>
      </p:sp>
      <p:graphicFrame>
        <p:nvGraphicFramePr>
          <p:cNvPr id="6" name="Table 5"/>
          <p:cNvGraphicFramePr>
            <a:graphicFrameLocks noGrp="1"/>
          </p:cNvGraphicFramePr>
          <p:nvPr>
            <p:extLst>
              <p:ext uri="{D42A27DB-BD31-4B8C-83A1-F6EECF244321}">
                <p14:modId xmlns:p14="http://schemas.microsoft.com/office/powerpoint/2010/main" val="2321602922"/>
              </p:ext>
            </p:extLst>
          </p:nvPr>
        </p:nvGraphicFramePr>
        <p:xfrm>
          <a:off x="2286000" y="3486150"/>
          <a:ext cx="4572000" cy="799625"/>
        </p:xfrm>
        <a:graphic>
          <a:graphicData uri="http://schemas.openxmlformats.org/drawingml/2006/table">
            <a:tbl>
              <a:tblPr/>
              <a:tblGrid>
                <a:gridCol w="2819400">
                  <a:extLst>
                    <a:ext uri="{9D8B030D-6E8A-4147-A177-3AD203B41FA5}">
                      <a16:colId xmlns:a16="http://schemas.microsoft.com/office/drawing/2014/main" val="894164938"/>
                    </a:ext>
                  </a:extLst>
                </a:gridCol>
                <a:gridCol w="1752600">
                  <a:extLst>
                    <a:ext uri="{9D8B030D-6E8A-4147-A177-3AD203B41FA5}">
                      <a16:colId xmlns:a16="http://schemas.microsoft.com/office/drawing/2014/main" val="730570393"/>
                    </a:ext>
                  </a:extLst>
                </a:gridCol>
              </a:tblGrid>
              <a:tr h="304800">
                <a:tc>
                  <a:txBody>
                    <a:bodyPr/>
                    <a:lstStyle/>
                    <a:p>
                      <a:pPr algn="ctr" rtl="0" fontAlgn="b"/>
                      <a:r>
                        <a:rPr lang="en-US" sz="1200" b="1" dirty="0" err="1">
                          <a:solidFill>
                            <a:schemeClr val="bg2"/>
                          </a:solidFill>
                          <a:effectLst/>
                          <a:latin typeface="Overpass Mono" panose="020B0604020202020204" charset="0"/>
                        </a:rPr>
                        <a:t>Manoshi</a:t>
                      </a:r>
                      <a:r>
                        <a:rPr lang="en-US" sz="1200" b="1" dirty="0">
                          <a:solidFill>
                            <a:schemeClr val="bg2"/>
                          </a:solidFill>
                          <a:effectLst/>
                          <a:latin typeface="Overpass Mono" panose="020B0604020202020204" charset="0"/>
                        </a:rPr>
                        <a:t> Ghosh </a:t>
                      </a:r>
                      <a:r>
                        <a:rPr lang="en-US" sz="1200" b="1" dirty="0" err="1">
                          <a:solidFill>
                            <a:schemeClr val="bg2"/>
                          </a:solidFill>
                          <a:effectLst/>
                          <a:latin typeface="Overpass Mono" panose="020B0604020202020204" charset="0"/>
                        </a:rPr>
                        <a:t>Pushpita</a:t>
                      </a:r>
                      <a:r>
                        <a:rPr lang="en-US" sz="1200" b="1" dirty="0">
                          <a:solidFill>
                            <a:schemeClr val="bg2"/>
                          </a:solidFill>
                          <a:effectLst/>
                          <a:latin typeface="Overpass Mono" panose="020B0604020202020204" charset="0"/>
                        </a:rPr>
                        <a:t> </a:t>
                      </a:r>
                    </a:p>
                  </a:txBody>
                  <a:tcPr marL="28575" marR="28575"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1" dirty="0">
                          <a:solidFill>
                            <a:schemeClr val="bg2"/>
                          </a:solidFill>
                          <a:effectLst/>
                          <a:latin typeface="Overpass Mono" panose="020B0604020202020204" charset="0"/>
                        </a:rPr>
                        <a:t>2022-3-60-135</a:t>
                      </a:r>
                    </a:p>
                  </a:txBody>
                  <a:tcPr marL="28575" marR="28575"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6471126"/>
                  </a:ext>
                </a:extLst>
              </a:tr>
              <a:tr h="239431">
                <a:tc>
                  <a:txBody>
                    <a:bodyPr/>
                    <a:lstStyle/>
                    <a:p>
                      <a:pPr algn="ctr" rtl="0" fontAlgn="b"/>
                      <a:r>
                        <a:rPr lang="en-US" sz="1200" b="1" dirty="0" err="1">
                          <a:solidFill>
                            <a:schemeClr val="bg2"/>
                          </a:solidFill>
                          <a:effectLst/>
                          <a:latin typeface="Overpass Mono" panose="020B0604020202020204" charset="0"/>
                        </a:rPr>
                        <a:t>Aysha</a:t>
                      </a:r>
                      <a:r>
                        <a:rPr lang="en-US" sz="1200" b="1" dirty="0">
                          <a:solidFill>
                            <a:schemeClr val="bg2"/>
                          </a:solidFill>
                          <a:effectLst/>
                          <a:latin typeface="Overpass Mono" panose="020B0604020202020204" charset="0"/>
                        </a:rPr>
                        <a:t> </a:t>
                      </a:r>
                      <a:r>
                        <a:rPr lang="en-US" sz="1200" b="1" dirty="0" err="1">
                          <a:solidFill>
                            <a:schemeClr val="bg2"/>
                          </a:solidFill>
                          <a:effectLst/>
                          <a:latin typeface="Overpass Mono" panose="020B0604020202020204" charset="0"/>
                        </a:rPr>
                        <a:t>Ferdous</a:t>
                      </a:r>
                      <a:r>
                        <a:rPr lang="en-US" sz="1200" b="1" dirty="0">
                          <a:solidFill>
                            <a:schemeClr val="bg2"/>
                          </a:solidFill>
                          <a:effectLst/>
                          <a:latin typeface="Overpass Mono" panose="020B0604020202020204" charset="0"/>
                        </a:rPr>
                        <a:t> Anika</a:t>
                      </a:r>
                    </a:p>
                  </a:txBody>
                  <a:tcPr marL="28575" marR="28575"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1" dirty="0">
                          <a:solidFill>
                            <a:schemeClr val="bg2"/>
                          </a:solidFill>
                          <a:effectLst/>
                          <a:latin typeface="Overpass Mono" panose="020B0604020202020204" charset="0"/>
                        </a:rPr>
                        <a:t>2022-3-60-142</a:t>
                      </a:r>
                    </a:p>
                  </a:txBody>
                  <a:tcPr marL="28575" marR="28575"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3887838"/>
                  </a:ext>
                </a:extLst>
              </a:tr>
              <a:tr h="255394">
                <a:tc>
                  <a:txBody>
                    <a:bodyPr/>
                    <a:lstStyle/>
                    <a:p>
                      <a:pPr algn="ctr" rtl="0" fontAlgn="b"/>
                      <a:r>
                        <a:rPr lang="en-US" sz="1400" b="1" dirty="0">
                          <a:solidFill>
                            <a:schemeClr val="bg2"/>
                          </a:solidFill>
                          <a:effectLst/>
                          <a:latin typeface="Overpass Mono" panose="020B0604020202020204" charset="0"/>
                        </a:rPr>
                        <a:t>M. Nura Alam Naim</a:t>
                      </a:r>
                    </a:p>
                  </a:txBody>
                  <a:tcPr marL="28575" marR="28575"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1" dirty="0">
                          <a:solidFill>
                            <a:schemeClr val="bg2"/>
                          </a:solidFill>
                          <a:effectLst/>
                          <a:latin typeface="Overpass Mono" panose="020B0604020202020204" charset="0"/>
                        </a:rPr>
                        <a:t>2022-3-60-123</a:t>
                      </a:r>
                    </a:p>
                  </a:txBody>
                  <a:tcPr marL="28575" marR="28575"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2401404"/>
                  </a:ext>
                </a:extLst>
              </a:tr>
            </a:tbl>
          </a:graphicData>
        </a:graphic>
      </p:graphicFrame>
    </p:spTree>
    <p:extLst>
      <p:ext uri="{BB962C8B-B14F-4D97-AF65-F5344CB8AC3E}">
        <p14:creationId xmlns:p14="http://schemas.microsoft.com/office/powerpoint/2010/main" val="80204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“Vehicle Management System” is a program where a user can store any vehicle’s information such as the vehicle’s unique ID, name, manufacturer name, and manufacturer date. Users can also access the information easily and change the information.</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650" y="805928"/>
            <a:ext cx="4933950" cy="3202324"/>
          </a:xfrm>
          <a:prstGeom prst="rect">
            <a:avLst/>
          </a:prstGeom>
        </p:spPr>
      </p:pic>
      <p:sp>
        <p:nvSpPr>
          <p:cNvPr id="363" name="Google Shape;363;p30"/>
          <p:cNvSpPr/>
          <p:nvPr/>
        </p:nvSpPr>
        <p:spPr>
          <a:xfrm>
            <a:off x="7524714" y="3766847"/>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CONCEPTS OF PROGRAM</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66008" y="1711850"/>
            <a:ext cx="2763192"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1800" dirty="0" smtClean="0"/>
              <a:t>Intellegent</a:t>
            </a:r>
            <a:endParaRPr sz="1800" dirty="0"/>
          </a:p>
        </p:txBody>
      </p:sp>
      <p:sp>
        <p:nvSpPr>
          <p:cNvPr id="395" name="Google Shape;395;p34"/>
          <p:cNvSpPr txBox="1">
            <a:spLocks noGrp="1"/>
          </p:cNvSpPr>
          <p:nvPr>
            <p:ph type="ctrTitle" idx="2"/>
          </p:nvPr>
        </p:nvSpPr>
        <p:spPr>
          <a:xfrm flipH="1">
            <a:off x="4714188" y="1750027"/>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1800" dirty="0" smtClean="0"/>
              <a:t>Modern</a:t>
            </a:r>
            <a:r>
              <a:rPr lang="en" dirty="0" smtClean="0"/>
              <a:t>        </a:t>
            </a:r>
            <a:endParaRPr dirty="0"/>
          </a:p>
        </p:txBody>
      </p:sp>
      <p:sp>
        <p:nvSpPr>
          <p:cNvPr id="396" name="Google Shape;396;p34"/>
          <p:cNvSpPr txBox="1">
            <a:spLocks noGrp="1"/>
          </p:cNvSpPr>
          <p:nvPr>
            <p:ph type="subTitle" idx="1"/>
          </p:nvPr>
        </p:nvSpPr>
        <p:spPr>
          <a:xfrm flipH="1">
            <a:off x="4541662" y="2170099"/>
            <a:ext cx="2336413"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This program helps the users to come out from the traditional way of data entry</a:t>
            </a:r>
            <a:endParaRPr dirty="0"/>
          </a:p>
        </p:txBody>
      </p:sp>
      <p:sp>
        <p:nvSpPr>
          <p:cNvPr id="397" name="Google Shape;397;p34"/>
          <p:cNvSpPr txBox="1">
            <a:spLocks noGrp="1"/>
          </p:cNvSpPr>
          <p:nvPr>
            <p:ph type="ctrTitle" idx="3"/>
          </p:nvPr>
        </p:nvSpPr>
        <p:spPr>
          <a:xfrm flipH="1">
            <a:off x="2266001" y="3085825"/>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1800" dirty="0" smtClean="0"/>
              <a:t>Efficient</a:t>
            </a:r>
            <a:endParaRPr sz="1800" dirty="0"/>
          </a:p>
        </p:txBody>
      </p:sp>
      <p:sp>
        <p:nvSpPr>
          <p:cNvPr id="398" name="Google Shape;398;p34"/>
          <p:cNvSpPr txBox="1">
            <a:spLocks noGrp="1"/>
          </p:cNvSpPr>
          <p:nvPr>
            <p:ph type="subTitle" idx="4"/>
          </p:nvPr>
        </p:nvSpPr>
        <p:spPr>
          <a:xfrm flipH="1">
            <a:off x="2266000" y="3516075"/>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This program can have an infinite number of information</a:t>
            </a:r>
            <a:endParaRPr dirty="0"/>
          </a:p>
        </p:txBody>
      </p:sp>
      <p:sp>
        <p:nvSpPr>
          <p:cNvPr id="399" name="Google Shape;399;p34"/>
          <p:cNvSpPr txBox="1">
            <a:spLocks noGrp="1"/>
          </p:cNvSpPr>
          <p:nvPr>
            <p:ph type="ctrTitle" idx="5"/>
          </p:nvPr>
        </p:nvSpPr>
        <p:spPr>
          <a:xfrm flipH="1">
            <a:off x="4714200" y="3104954"/>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1800" dirty="0" smtClean="0"/>
              <a:t>Fast</a:t>
            </a:r>
            <a:endParaRPr sz="1800" dirty="0"/>
          </a:p>
        </p:txBody>
      </p:sp>
      <p:sp>
        <p:nvSpPr>
          <p:cNvPr id="400" name="Google Shape;400;p34"/>
          <p:cNvSpPr txBox="1">
            <a:spLocks noGrp="1"/>
          </p:cNvSpPr>
          <p:nvPr>
            <p:ph type="subTitle" idx="6"/>
          </p:nvPr>
        </p:nvSpPr>
        <p:spPr>
          <a:xfrm flipH="1">
            <a:off x="4714175" y="3535125"/>
            <a:ext cx="2163900"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The program serves information very fastly to the user </a:t>
            </a:r>
            <a:endParaRPr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66008" y="2144697"/>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GB" dirty="0" smtClean="0"/>
              <a:t>This program can store vehicles data in memory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15" name="Google Shape;415;p34"/>
          <p:cNvSpPr/>
          <p:nvPr/>
        </p:nvSpPr>
        <p:spPr>
          <a:xfrm>
            <a:off x="1489597" y="33578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4"/>
          <p:cNvGrpSpPr/>
          <p:nvPr/>
        </p:nvGrpSpPr>
        <p:grpSpPr>
          <a:xfrm>
            <a:off x="7178541" y="3360348"/>
            <a:ext cx="456169" cy="455755"/>
            <a:chOff x="858739" y="828453"/>
            <a:chExt cx="456169" cy="455755"/>
          </a:xfrm>
        </p:grpSpPr>
        <p:sp>
          <p:nvSpPr>
            <p:cNvPr id="417" name="Google Shape;417;p34"/>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4"/>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smtClean="0"/>
              <a:t>—EDMUND BURKE</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63001"/>
            <a:ext cx="4100400" cy="1059674"/>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“Good order is the foundation</a:t>
            </a:r>
          </a:p>
          <a:p>
            <a:pPr marL="0" lvl="0" indent="0" algn="ctr" rtl="0">
              <a:spcBef>
                <a:spcPts val="0"/>
              </a:spcBef>
              <a:spcAft>
                <a:spcPts val="0"/>
              </a:spcAft>
              <a:buNone/>
            </a:pPr>
            <a:r>
              <a:rPr lang="en-US" dirty="0" smtClean="0"/>
              <a:t>O</a:t>
            </a:r>
            <a:r>
              <a:rPr lang="en" dirty="0" smtClean="0"/>
              <a:t>f all things.”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213500" y="1835150"/>
            <a:ext cx="8425200" cy="114185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6600" dirty="0" smtClean="0">
                <a:solidFill>
                  <a:schemeClr val="accent6"/>
                </a:solidFill>
              </a:rPr>
              <a:t>OVERVIEW</a:t>
            </a:r>
            <a:endParaRPr sz="6600" dirty="0">
              <a:solidFill>
                <a:schemeClr val="accent6"/>
              </a:solidFill>
            </a:endParaRPr>
          </a:p>
        </p:txBody>
      </p:sp>
    </p:spTree>
    <p:extLst>
      <p:ext uri="{BB962C8B-B14F-4D97-AF65-F5344CB8AC3E}">
        <p14:creationId xmlns:p14="http://schemas.microsoft.com/office/powerpoint/2010/main" val="643760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2" name="Title 1"/>
          <p:cNvSpPr>
            <a:spLocks noGrp="1"/>
          </p:cNvSpPr>
          <p:nvPr>
            <p:ph type="title"/>
          </p:nvPr>
        </p:nvSpPr>
        <p:spPr>
          <a:xfrm>
            <a:off x="5181600" y="590550"/>
            <a:ext cx="2882901" cy="812500"/>
          </a:xfrm>
        </p:spPr>
        <p:txBody>
          <a:bodyPr/>
          <a:lstStyle/>
          <a:p>
            <a:pPr algn="ctr"/>
            <a:r>
              <a:rPr lang="en-GB" sz="2800" dirty="0" smtClean="0">
                <a:solidFill>
                  <a:schemeClr val="accent6"/>
                </a:solidFill>
              </a:rPr>
              <a:t>FLOW CHART</a:t>
            </a:r>
            <a:endParaRPr lang="en-US" sz="2800" dirty="0">
              <a:solidFill>
                <a:schemeClr val="accent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123950"/>
            <a:ext cx="5001234" cy="3505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191" y="313182"/>
            <a:ext cx="6588000" cy="669000"/>
          </a:xfrm>
        </p:spPr>
        <p:txBody>
          <a:bodyPr/>
          <a:lstStyle/>
          <a:p>
            <a:pPr algn="l"/>
            <a:r>
              <a:rPr lang="en-GB" sz="1800" spc="-150" dirty="0">
                <a:solidFill>
                  <a:schemeClr val="bg2"/>
                </a:solidFill>
              </a:rPr>
              <a:t>A</a:t>
            </a:r>
            <a:r>
              <a:rPr lang="en-GB" sz="1800" spc="-150" dirty="0">
                <a:solidFill>
                  <a:schemeClr val="bg1"/>
                </a:solidFill>
              </a:rPr>
              <a:t>t first, this interface will be shown to the user.</a:t>
            </a:r>
            <a:br>
              <a:rPr lang="en-GB" sz="1800" spc="-150" dirty="0">
                <a:solidFill>
                  <a:schemeClr val="bg1"/>
                </a:solidFill>
              </a:rPr>
            </a:br>
            <a:r>
              <a:rPr lang="en-GB" sz="1800" spc="-150" dirty="0">
                <a:solidFill>
                  <a:schemeClr val="bg1"/>
                </a:solidFill>
              </a:rPr>
              <a:t>After pressing enter, the user can go to the next page</a:t>
            </a:r>
            <a:r>
              <a:rPr lang="en-GB" sz="1600" spc="-150" dirty="0">
                <a:solidFill>
                  <a:schemeClr val="bg1"/>
                </a:solidFill>
              </a:rPr>
              <a:t>. </a:t>
            </a:r>
            <a:endParaRPr lang="en-US" sz="1600"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698" y="1299108"/>
            <a:ext cx="4825330" cy="3139542"/>
          </a:xfrm>
          <a:prstGeom prst="rect">
            <a:avLst/>
          </a:prstGeom>
          <a:effectLst>
            <a:softEdge rad="38100"/>
          </a:effectLst>
        </p:spPr>
      </p:pic>
    </p:spTree>
    <p:extLst>
      <p:ext uri="{BB962C8B-B14F-4D97-AF65-F5344CB8AC3E}">
        <p14:creationId xmlns:p14="http://schemas.microsoft.com/office/powerpoint/2010/main" val="3620025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0798" y="336850"/>
            <a:ext cx="6588000" cy="669000"/>
          </a:xfrm>
        </p:spPr>
        <p:txBody>
          <a:bodyPr/>
          <a:lstStyle/>
          <a:p>
            <a:pPr algn="l"/>
            <a:r>
              <a:rPr lang="en-GB" sz="1600" spc="-150" dirty="0" smtClean="0">
                <a:solidFill>
                  <a:schemeClr val="bg2"/>
                </a:solidFill>
              </a:rPr>
              <a:t>F</a:t>
            </a:r>
            <a:r>
              <a:rPr lang="en-GB" sz="1600" spc="-150" dirty="0" smtClean="0">
                <a:solidFill>
                  <a:schemeClr val="bg1"/>
                </a:solidFill>
              </a:rPr>
              <a:t>or security purposes, The user has to log in to get access to the program.</a:t>
            </a:r>
            <a:endParaRPr lang="en-US" sz="16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98" y="936000"/>
            <a:ext cx="3835781" cy="1540800"/>
          </a:xfrm>
          <a:prstGeom prst="rect">
            <a:avLst/>
          </a:prstGeom>
          <a:effectLst>
            <a:softEdge rad="38100"/>
          </a:effectLst>
        </p:spPr>
      </p:pic>
      <p:sp>
        <p:nvSpPr>
          <p:cNvPr id="8" name="Title 1"/>
          <p:cNvSpPr>
            <a:spLocks noGrp="1"/>
          </p:cNvSpPr>
          <p:nvPr>
            <p:ph type="title"/>
          </p:nvPr>
        </p:nvSpPr>
        <p:spPr>
          <a:xfrm>
            <a:off x="2128371" y="2521250"/>
            <a:ext cx="6588000" cy="812500"/>
          </a:xfrm>
        </p:spPr>
        <p:txBody>
          <a:bodyPr/>
          <a:lstStyle/>
          <a:p>
            <a:pPr algn="r"/>
            <a:r>
              <a:rPr lang="en-GB" sz="1600" spc="-150" dirty="0" smtClean="0">
                <a:solidFill>
                  <a:schemeClr val="bg2"/>
                </a:solidFill>
              </a:rPr>
              <a:t>I</a:t>
            </a:r>
            <a:r>
              <a:rPr lang="en-GB" sz="1600" spc="-150" dirty="0" smtClean="0">
                <a:solidFill>
                  <a:schemeClr val="bg1"/>
                </a:solidFill>
              </a:rPr>
              <a:t>f someone tries to access the program with an invalid username and password, this will be shown until the user enters the right credentials</a:t>
            </a:r>
            <a:endParaRPr lang="en-US" sz="1600" dirty="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560" y="3399800"/>
            <a:ext cx="3931059" cy="1565900"/>
          </a:xfrm>
          <a:prstGeom prst="rect">
            <a:avLst/>
          </a:prstGeom>
          <a:effectLst>
            <a:softEdge rad="38100"/>
          </a:effectLst>
        </p:spPr>
      </p:pic>
    </p:spTree>
    <p:extLst>
      <p:ext uri="{BB962C8B-B14F-4D97-AF65-F5344CB8AC3E}">
        <p14:creationId xmlns:p14="http://schemas.microsoft.com/office/powerpoint/2010/main" val="227726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563</Words>
  <Application>Microsoft Office PowerPoint</Application>
  <PresentationFormat>On-screen Show (16:9)</PresentationFormat>
  <Paragraphs>51</Paragraphs>
  <Slides>18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Barlow Condensed ExtraBold</vt:lpstr>
      <vt:lpstr>Nunito Light</vt:lpstr>
      <vt:lpstr>Roboto Condensed Light</vt:lpstr>
      <vt:lpstr>Roboto</vt:lpstr>
      <vt:lpstr>Barlow</vt:lpstr>
      <vt:lpstr>Overpass Mono</vt:lpstr>
      <vt:lpstr>Anaheim</vt:lpstr>
      <vt:lpstr>Raleway SemiBold</vt:lpstr>
      <vt:lpstr>Programming Lesson by Slidesgo</vt:lpstr>
      <vt:lpstr>1_Programming Lesson by Slidesgo</vt:lpstr>
      <vt:lpstr>VEHICLE  MANAGEMENT  SYSTEM</vt:lpstr>
      <vt:lpstr>Mini Project Details:</vt:lpstr>
      <vt:lpstr>INTRODUCTION</vt:lpstr>
      <vt:lpstr>CONCEPTS OF PROGRAM</vt:lpstr>
      <vt:lpstr>—EDMUND BURKE  </vt:lpstr>
      <vt:lpstr>OVERVIEW</vt:lpstr>
      <vt:lpstr>FLOW CHART</vt:lpstr>
      <vt:lpstr>At first, this interface will be shown to the user. After pressing enter, the user can go to the next page. </vt:lpstr>
      <vt:lpstr>For security purposes, The user has to log in to get access to the program.</vt:lpstr>
      <vt:lpstr>After logging in successfully, the user will find the tasks he or she can do what this program. He just has to press the choice number to begin the task.</vt:lpstr>
      <vt:lpstr>If the user enters choice number 1, he od she can add vehicle details. These details will be necessary for the user to do other tasks </vt:lpstr>
      <vt:lpstr>To search for any vehicle, the user needs to choose number 2 from the menu. Then the user will be asked to enter the vehicle name. If the vehicle is in the memory, details will be shown. Otherwise, the program will show no records and tell the user to go to the main menu.</vt:lpstr>
      <vt:lpstr>Choice number 3 will take the user to details of every vehicle at a time. There is also a count number that will tell the user to see how many vehicles have been entered.</vt:lpstr>
      <vt:lpstr>To delete details of any vehicles, the user will need to select choice number 4. If the enters the right id number of the vehicle, details will be deleted.</vt:lpstr>
      <vt:lpstr>To update and password, the user will select choice number 5. Then he or she can set his own username and password according to the rules. After that, he will need to log in again.</vt:lpstr>
      <vt:lpstr>To exit the program, the user will have to select  6 from the main menu. There will be a thank you message when the user exits the program.</vt:lpstr>
      <vt:lpstr>FEATURES OF THE PROGRAM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MANAGEMENT  SYSTEM</dc:title>
  <dc:creator>Nura Alam Naim</dc:creator>
  <cp:lastModifiedBy>User</cp:lastModifiedBy>
  <cp:revision>38</cp:revision>
  <dcterms:modified xsi:type="dcterms:W3CDTF">2023-01-01T20:00:22Z</dcterms:modified>
</cp:coreProperties>
</file>