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1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10" h="6858000">
                <a:moveTo>
                  <a:pt x="181610" y="0"/>
                </a:moveTo>
                <a:lnTo>
                  <a:pt x="0" y="0"/>
                </a:lnTo>
                <a:lnTo>
                  <a:pt x="0" y="6858000"/>
                </a:lnTo>
                <a:lnTo>
                  <a:pt x="181610" y="6858000"/>
                </a:lnTo>
                <a:lnTo>
                  <a:pt x="181610" y="0"/>
                </a:lnTo>
                <a:close/>
              </a:path>
            </a:pathLst>
          </a:custGeom>
          <a:solidFill>
            <a:srgbClr val="62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3741"/>
            <a:ext cx="1591945" cy="508000"/>
          </a:xfrm>
          <a:custGeom>
            <a:avLst/>
            <a:gdLst/>
            <a:ahLst/>
            <a:cxnLst/>
            <a:rect l="l" t="t" r="r" b="b"/>
            <a:pathLst>
              <a:path w="1591945" h="508000">
                <a:moveTo>
                  <a:pt x="0" y="0"/>
                </a:moveTo>
                <a:lnTo>
                  <a:pt x="0" y="505469"/>
                </a:lnTo>
                <a:lnTo>
                  <a:pt x="1245870" y="507998"/>
                </a:lnTo>
                <a:lnTo>
                  <a:pt x="1346200" y="507998"/>
                </a:lnTo>
                <a:lnTo>
                  <a:pt x="1350010" y="502918"/>
                </a:lnTo>
                <a:lnTo>
                  <a:pt x="1352550" y="501648"/>
                </a:lnTo>
                <a:lnTo>
                  <a:pt x="1584960" y="269238"/>
                </a:lnTo>
                <a:lnTo>
                  <a:pt x="1589960" y="261817"/>
                </a:lnTo>
                <a:lnTo>
                  <a:pt x="1591627" y="254633"/>
                </a:lnTo>
                <a:lnTo>
                  <a:pt x="1589960" y="247450"/>
                </a:lnTo>
                <a:lnTo>
                  <a:pt x="1584960" y="240028"/>
                </a:lnTo>
                <a:lnTo>
                  <a:pt x="1355090" y="11428"/>
                </a:lnTo>
                <a:lnTo>
                  <a:pt x="1350010" y="11428"/>
                </a:lnTo>
                <a:lnTo>
                  <a:pt x="1350010" y="6348"/>
                </a:lnTo>
                <a:lnTo>
                  <a:pt x="1346200" y="6348"/>
                </a:lnTo>
                <a:lnTo>
                  <a:pt x="1341120" y="1268"/>
                </a:lnTo>
                <a:lnTo>
                  <a:pt x="1245870" y="1268"/>
                </a:lnTo>
                <a:lnTo>
                  <a:pt x="0" y="0"/>
                </a:lnTo>
                <a:close/>
              </a:path>
            </a:pathLst>
          </a:custGeom>
          <a:solidFill>
            <a:srgbClr val="9126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6710" y="96520"/>
            <a:ext cx="89585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1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10" h="6858000">
                <a:moveTo>
                  <a:pt x="181610" y="0"/>
                </a:moveTo>
                <a:lnTo>
                  <a:pt x="0" y="0"/>
                </a:lnTo>
                <a:lnTo>
                  <a:pt x="0" y="6858000"/>
                </a:lnTo>
                <a:lnTo>
                  <a:pt x="181610" y="6858000"/>
                </a:lnTo>
                <a:lnTo>
                  <a:pt x="181610" y="0"/>
                </a:lnTo>
                <a:close/>
              </a:path>
            </a:pathLst>
          </a:custGeom>
          <a:solidFill>
            <a:srgbClr val="62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3741"/>
            <a:ext cx="1591945" cy="508000"/>
          </a:xfrm>
          <a:custGeom>
            <a:avLst/>
            <a:gdLst/>
            <a:ahLst/>
            <a:cxnLst/>
            <a:rect l="l" t="t" r="r" b="b"/>
            <a:pathLst>
              <a:path w="1591945" h="508000">
                <a:moveTo>
                  <a:pt x="0" y="0"/>
                </a:moveTo>
                <a:lnTo>
                  <a:pt x="0" y="505469"/>
                </a:lnTo>
                <a:lnTo>
                  <a:pt x="1245870" y="507998"/>
                </a:lnTo>
                <a:lnTo>
                  <a:pt x="1346200" y="507998"/>
                </a:lnTo>
                <a:lnTo>
                  <a:pt x="1350010" y="502918"/>
                </a:lnTo>
                <a:lnTo>
                  <a:pt x="1352550" y="501648"/>
                </a:lnTo>
                <a:lnTo>
                  <a:pt x="1584960" y="269238"/>
                </a:lnTo>
                <a:lnTo>
                  <a:pt x="1589960" y="261817"/>
                </a:lnTo>
                <a:lnTo>
                  <a:pt x="1591627" y="254633"/>
                </a:lnTo>
                <a:lnTo>
                  <a:pt x="1589960" y="247450"/>
                </a:lnTo>
                <a:lnTo>
                  <a:pt x="1584960" y="240028"/>
                </a:lnTo>
                <a:lnTo>
                  <a:pt x="1355090" y="11428"/>
                </a:lnTo>
                <a:lnTo>
                  <a:pt x="1350010" y="11428"/>
                </a:lnTo>
                <a:lnTo>
                  <a:pt x="1350010" y="6348"/>
                </a:lnTo>
                <a:lnTo>
                  <a:pt x="1346200" y="6348"/>
                </a:lnTo>
                <a:lnTo>
                  <a:pt x="1341120" y="1268"/>
                </a:lnTo>
                <a:lnTo>
                  <a:pt x="1245870" y="1268"/>
                </a:lnTo>
                <a:lnTo>
                  <a:pt x="0" y="0"/>
                </a:lnTo>
                <a:close/>
              </a:path>
            </a:pathLst>
          </a:custGeom>
          <a:solidFill>
            <a:srgbClr val="9126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1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10" h="6858000">
                <a:moveTo>
                  <a:pt x="181610" y="0"/>
                </a:moveTo>
                <a:lnTo>
                  <a:pt x="0" y="0"/>
                </a:lnTo>
                <a:lnTo>
                  <a:pt x="0" y="6858000"/>
                </a:lnTo>
                <a:lnTo>
                  <a:pt x="181610" y="6858000"/>
                </a:lnTo>
                <a:lnTo>
                  <a:pt x="181610" y="0"/>
                </a:lnTo>
                <a:close/>
              </a:path>
            </a:pathLst>
          </a:custGeom>
          <a:solidFill>
            <a:srgbClr val="62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13741"/>
            <a:ext cx="1591945" cy="508000"/>
          </a:xfrm>
          <a:custGeom>
            <a:avLst/>
            <a:gdLst/>
            <a:ahLst/>
            <a:cxnLst/>
            <a:rect l="l" t="t" r="r" b="b"/>
            <a:pathLst>
              <a:path w="1591945" h="508000">
                <a:moveTo>
                  <a:pt x="0" y="0"/>
                </a:moveTo>
                <a:lnTo>
                  <a:pt x="0" y="505469"/>
                </a:lnTo>
                <a:lnTo>
                  <a:pt x="1245870" y="507998"/>
                </a:lnTo>
                <a:lnTo>
                  <a:pt x="1346200" y="507998"/>
                </a:lnTo>
                <a:lnTo>
                  <a:pt x="1350010" y="502918"/>
                </a:lnTo>
                <a:lnTo>
                  <a:pt x="1352550" y="501648"/>
                </a:lnTo>
                <a:lnTo>
                  <a:pt x="1584960" y="269238"/>
                </a:lnTo>
                <a:lnTo>
                  <a:pt x="1589960" y="261817"/>
                </a:lnTo>
                <a:lnTo>
                  <a:pt x="1591627" y="254633"/>
                </a:lnTo>
                <a:lnTo>
                  <a:pt x="1589960" y="247450"/>
                </a:lnTo>
                <a:lnTo>
                  <a:pt x="1584960" y="240028"/>
                </a:lnTo>
                <a:lnTo>
                  <a:pt x="1355090" y="11428"/>
                </a:lnTo>
                <a:lnTo>
                  <a:pt x="1350010" y="11428"/>
                </a:lnTo>
                <a:lnTo>
                  <a:pt x="1350010" y="6348"/>
                </a:lnTo>
                <a:lnTo>
                  <a:pt x="1346200" y="6348"/>
                </a:lnTo>
                <a:lnTo>
                  <a:pt x="1341120" y="1268"/>
                </a:lnTo>
                <a:lnTo>
                  <a:pt x="1245870" y="1268"/>
                </a:lnTo>
                <a:lnTo>
                  <a:pt x="0" y="0"/>
                </a:lnTo>
                <a:close/>
              </a:path>
            </a:pathLst>
          </a:custGeom>
          <a:solidFill>
            <a:srgbClr val="9126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85115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10" h="6858000">
                <a:moveTo>
                  <a:pt x="181610" y="0"/>
                </a:moveTo>
                <a:lnTo>
                  <a:pt x="0" y="0"/>
                </a:lnTo>
                <a:lnTo>
                  <a:pt x="0" y="6858000"/>
                </a:lnTo>
                <a:lnTo>
                  <a:pt x="181610" y="6858000"/>
                </a:lnTo>
                <a:lnTo>
                  <a:pt x="181610" y="0"/>
                </a:lnTo>
                <a:close/>
              </a:path>
            </a:pathLst>
          </a:custGeom>
          <a:solidFill>
            <a:srgbClr val="62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7829" y="154940"/>
            <a:ext cx="881634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6079" y="3153409"/>
            <a:ext cx="9929495" cy="3478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4350"/>
            <a:ext cx="1742439" cy="778510"/>
          </a:xfrm>
          <a:custGeom>
            <a:avLst/>
            <a:gdLst/>
            <a:ahLst/>
            <a:cxnLst/>
            <a:rect l="l" t="t" r="r" b="b"/>
            <a:pathLst>
              <a:path w="1742439" h="778510">
                <a:moveTo>
                  <a:pt x="1346200" y="0"/>
                </a:moveTo>
                <a:lnTo>
                  <a:pt x="0" y="0"/>
                </a:lnTo>
                <a:lnTo>
                  <a:pt x="0" y="778510"/>
                </a:lnTo>
                <a:lnTo>
                  <a:pt x="1346200" y="778510"/>
                </a:lnTo>
                <a:lnTo>
                  <a:pt x="1355744" y="777636"/>
                </a:lnTo>
                <a:lnTo>
                  <a:pt x="1363503" y="775335"/>
                </a:lnTo>
                <a:lnTo>
                  <a:pt x="1369595" y="772080"/>
                </a:lnTo>
                <a:lnTo>
                  <a:pt x="1374140" y="768350"/>
                </a:lnTo>
                <a:lnTo>
                  <a:pt x="1374140" y="763269"/>
                </a:lnTo>
                <a:lnTo>
                  <a:pt x="1379220" y="763269"/>
                </a:lnTo>
                <a:lnTo>
                  <a:pt x="1734820" y="407669"/>
                </a:lnTo>
                <a:lnTo>
                  <a:pt x="1740535" y="398601"/>
                </a:lnTo>
                <a:lnTo>
                  <a:pt x="1742440" y="387508"/>
                </a:lnTo>
                <a:lnTo>
                  <a:pt x="1740535" y="375701"/>
                </a:lnTo>
                <a:lnTo>
                  <a:pt x="1734820" y="364489"/>
                </a:lnTo>
                <a:lnTo>
                  <a:pt x="1379220" y="13969"/>
                </a:lnTo>
                <a:lnTo>
                  <a:pt x="1379220" y="8889"/>
                </a:lnTo>
                <a:lnTo>
                  <a:pt x="1374140" y="8889"/>
                </a:lnTo>
                <a:lnTo>
                  <a:pt x="1369595" y="5357"/>
                </a:lnTo>
                <a:lnTo>
                  <a:pt x="1363503" y="2539"/>
                </a:lnTo>
                <a:lnTo>
                  <a:pt x="1355744" y="674"/>
                </a:lnTo>
                <a:lnTo>
                  <a:pt x="1346200" y="0"/>
                </a:lnTo>
                <a:close/>
              </a:path>
            </a:pathLst>
          </a:custGeom>
          <a:solidFill>
            <a:srgbClr val="9126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1470" y="2594609"/>
            <a:ext cx="3788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91268E"/>
                </a:solidFill>
              </a:rPr>
              <a:t>B</a:t>
            </a:r>
            <a:r>
              <a:rPr sz="4800" dirty="0">
                <a:solidFill>
                  <a:srgbClr val="91268E"/>
                </a:solidFill>
              </a:rPr>
              <a:t>O</a:t>
            </a:r>
            <a:r>
              <a:rPr sz="4800" spc="-5" dirty="0">
                <a:solidFill>
                  <a:srgbClr val="91268E"/>
                </a:solidFill>
              </a:rPr>
              <a:t>O</a:t>
            </a:r>
            <a:r>
              <a:rPr sz="4800" spc="15" dirty="0">
                <a:solidFill>
                  <a:srgbClr val="91268E"/>
                </a:solidFill>
              </a:rPr>
              <a:t>T</a:t>
            </a:r>
            <a:r>
              <a:rPr sz="4800" dirty="0">
                <a:solidFill>
                  <a:srgbClr val="91268E"/>
                </a:solidFill>
              </a:rPr>
              <a:t>S</a:t>
            </a:r>
            <a:r>
              <a:rPr sz="4800" spc="15" dirty="0">
                <a:solidFill>
                  <a:srgbClr val="91268E"/>
                </a:solidFill>
              </a:rPr>
              <a:t>T</a:t>
            </a:r>
            <a:r>
              <a:rPr sz="4800" spc="-5" dirty="0">
                <a:solidFill>
                  <a:srgbClr val="91268E"/>
                </a:solidFill>
              </a:rPr>
              <a:t>RAP</a:t>
            </a:r>
            <a:endParaRPr sz="480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910" y="33020"/>
            <a:ext cx="3171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1268E"/>
                </a:solidFill>
              </a:rPr>
              <a:t>What </a:t>
            </a:r>
            <a:r>
              <a:rPr sz="3600" dirty="0">
                <a:solidFill>
                  <a:srgbClr val="91268E"/>
                </a:solidFill>
              </a:rPr>
              <a:t>is a</a:t>
            </a:r>
            <a:r>
              <a:rPr sz="3600" spc="-100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Grid?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92910" y="1243330"/>
            <a:ext cx="10200005" cy="475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Grid is a </a:t>
            </a:r>
            <a:r>
              <a:rPr sz="2800" spc="-5" dirty="0">
                <a:latin typeface="Arial"/>
                <a:cs typeface="Arial"/>
              </a:rPr>
              <a:t>structure (usually two-dimensional) </a:t>
            </a:r>
            <a:r>
              <a:rPr sz="2800" dirty="0">
                <a:latin typeface="Arial"/>
                <a:cs typeface="Arial"/>
              </a:rPr>
              <a:t>made </a:t>
            </a:r>
            <a:r>
              <a:rPr sz="2800" spc="-5" dirty="0">
                <a:latin typeface="Arial"/>
                <a:cs typeface="Arial"/>
              </a:rPr>
              <a:t>up of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series of intersecting straight (vertical, horizontal) lines </a:t>
            </a:r>
            <a:r>
              <a:rPr sz="2800" dirty="0">
                <a:latin typeface="Arial"/>
                <a:cs typeface="Arial"/>
              </a:rPr>
              <a:t>used to  </a:t>
            </a:r>
            <a:r>
              <a:rPr sz="2800" spc="-5" dirty="0">
                <a:latin typeface="Arial"/>
                <a:cs typeface="Arial"/>
              </a:rPr>
              <a:t>structure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content.</a:t>
            </a:r>
            <a:endParaRPr sz="2800">
              <a:latin typeface="Arial"/>
              <a:cs typeface="Arial"/>
            </a:endParaRPr>
          </a:p>
          <a:p>
            <a:pPr marL="355600" marR="57785" indent="-342900">
              <a:lnSpc>
                <a:spcPct val="15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web </a:t>
            </a:r>
            <a:r>
              <a:rPr sz="2800" spc="-5" dirty="0">
                <a:latin typeface="Arial"/>
                <a:cs typeface="Arial"/>
              </a:rPr>
              <a:t>design, it is </a:t>
            </a:r>
            <a:r>
              <a:rPr sz="2800" dirty="0">
                <a:latin typeface="Arial"/>
                <a:cs typeface="Arial"/>
              </a:rPr>
              <a:t>a very </a:t>
            </a:r>
            <a:r>
              <a:rPr sz="2800" spc="-10" dirty="0">
                <a:latin typeface="Arial"/>
                <a:cs typeface="Arial"/>
              </a:rPr>
              <a:t>effective </a:t>
            </a:r>
            <a:r>
              <a:rPr sz="2800" dirty="0">
                <a:latin typeface="Arial"/>
                <a:cs typeface="Arial"/>
              </a:rPr>
              <a:t>method to create a  </a:t>
            </a:r>
            <a:r>
              <a:rPr sz="2800" spc="-5" dirty="0">
                <a:latin typeface="Arial"/>
                <a:cs typeface="Arial"/>
              </a:rPr>
              <a:t>consistent </a:t>
            </a:r>
            <a:r>
              <a:rPr sz="2800" spc="-10" dirty="0">
                <a:latin typeface="Arial"/>
                <a:cs typeface="Arial"/>
              </a:rPr>
              <a:t>layout </a:t>
            </a:r>
            <a:r>
              <a:rPr sz="2800" spc="-5" dirty="0">
                <a:latin typeface="Arial"/>
                <a:cs typeface="Arial"/>
              </a:rPr>
              <a:t>rapidly and effectively using </a:t>
            </a:r>
            <a:r>
              <a:rPr sz="2800" spc="-10" dirty="0">
                <a:latin typeface="Arial"/>
                <a:cs typeface="Arial"/>
              </a:rPr>
              <a:t>HTML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CSS.</a:t>
            </a:r>
            <a:endParaRPr sz="2800">
              <a:latin typeface="Arial"/>
              <a:cs typeface="Arial"/>
            </a:endParaRPr>
          </a:p>
          <a:p>
            <a:pPr marL="355600" marR="165735" indent="-342900">
              <a:lnSpc>
                <a:spcPct val="149700"/>
              </a:lnSpc>
              <a:spcBef>
                <a:spcPts val="101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organize and structure content, </a:t>
            </a:r>
            <a:r>
              <a:rPr sz="2800" dirty="0">
                <a:latin typeface="Arial"/>
                <a:cs typeface="Arial"/>
              </a:rPr>
              <a:t>makes </a:t>
            </a:r>
            <a:r>
              <a:rPr sz="2800" spc="-5" dirty="0">
                <a:latin typeface="Arial"/>
                <a:cs typeface="Arial"/>
              </a:rPr>
              <a:t>the websites </a:t>
            </a:r>
            <a:r>
              <a:rPr sz="2800" dirty="0">
                <a:latin typeface="Arial"/>
                <a:cs typeface="Arial"/>
              </a:rPr>
              <a:t>easy to  scan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reduces </a:t>
            </a:r>
            <a:r>
              <a:rPr sz="2800" spc="-5" dirty="0">
                <a:latin typeface="Arial"/>
                <a:cs typeface="Arial"/>
              </a:rPr>
              <a:t>the load 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379" y="179070"/>
            <a:ext cx="494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Grid System</a:t>
            </a:r>
            <a:r>
              <a:rPr sz="3600" spc="-80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Description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43379" y="1141729"/>
            <a:ext cx="9080500" cy="44996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Grid System </a:t>
            </a:r>
            <a:r>
              <a:rPr sz="2800" dirty="0">
                <a:latin typeface="Arial"/>
                <a:cs typeface="Arial"/>
              </a:rPr>
              <a:t>consists </a:t>
            </a:r>
            <a:r>
              <a:rPr sz="2800" spc="-5" dirty="0">
                <a:latin typeface="Arial"/>
                <a:cs typeface="Arial"/>
              </a:rPr>
              <a:t>of 12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columns.</a:t>
            </a:r>
            <a:endParaRPr sz="2800">
              <a:latin typeface="Arial"/>
              <a:cs typeface="Arial"/>
            </a:endParaRPr>
          </a:p>
          <a:p>
            <a:pPr marL="355600" marR="889000" indent="-3429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Grid </a:t>
            </a:r>
            <a:r>
              <a:rPr sz="2800" spc="-5" dirty="0">
                <a:latin typeface="Arial"/>
                <a:cs typeface="Arial"/>
              </a:rPr>
              <a:t>system is used for creating page layouts  through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series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rows 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columns.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Rows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5" dirty="0">
                <a:latin typeface="Arial"/>
                <a:cs typeface="Arial"/>
              </a:rPr>
              <a:t>be placed with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.container (fixed –width) </a:t>
            </a:r>
            <a:r>
              <a:rPr sz="2800" spc="5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355600" marR="49022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.container –fluid (full-width) for proper alignment </a:t>
            </a:r>
            <a:r>
              <a:rPr sz="2800" spc="-1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padding.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Use </a:t>
            </a:r>
            <a:r>
              <a:rPr sz="2800" spc="-10" dirty="0">
                <a:latin typeface="Arial"/>
                <a:cs typeface="Arial"/>
              </a:rPr>
              <a:t>rows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create horizontal group of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columns.</a:t>
            </a:r>
            <a:endParaRPr sz="2800">
              <a:latin typeface="Arial"/>
              <a:cs typeface="Arial"/>
            </a:endParaRPr>
          </a:p>
          <a:p>
            <a:pPr marL="355600" marR="708660" indent="-3429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Content should be placed within </a:t>
            </a:r>
            <a:r>
              <a:rPr sz="2800" dirty="0">
                <a:latin typeface="Arial"/>
                <a:cs typeface="Arial"/>
              </a:rPr>
              <a:t>columns, </a:t>
            </a:r>
            <a:r>
              <a:rPr sz="2800" spc="-5" dirty="0">
                <a:latin typeface="Arial"/>
                <a:cs typeface="Arial"/>
              </a:rPr>
              <a:t>and only  </a:t>
            </a:r>
            <a:r>
              <a:rPr sz="2800" dirty="0">
                <a:latin typeface="Arial"/>
                <a:cs typeface="Arial"/>
              </a:rPr>
              <a:t>columns may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immediate </a:t>
            </a:r>
            <a:r>
              <a:rPr sz="2800" spc="-5" dirty="0">
                <a:latin typeface="Arial"/>
                <a:cs typeface="Arial"/>
              </a:rPr>
              <a:t>children 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rows.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129" y="142240"/>
            <a:ext cx="4514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1268E"/>
                </a:solidFill>
              </a:rPr>
              <a:t>Grid </a:t>
            </a:r>
            <a:r>
              <a:rPr sz="3600" spc="-5" dirty="0">
                <a:solidFill>
                  <a:srgbClr val="91268E"/>
                </a:solidFill>
              </a:rPr>
              <a:t>System</a:t>
            </a:r>
            <a:r>
              <a:rPr sz="3600" spc="-70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Structure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75129" y="1713229"/>
            <a:ext cx="612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*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9520" y="1713229"/>
            <a:ext cx="612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370" y="1713229"/>
            <a:ext cx="612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4490" y="1713229"/>
            <a:ext cx="612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6340" y="1713229"/>
            <a:ext cx="611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9459" y="1713229"/>
            <a:ext cx="612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*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1309" y="1713229"/>
            <a:ext cx="612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5" dirty="0">
                <a:latin typeface="Arial"/>
                <a:cs typeface="Arial"/>
              </a:rPr>
              <a:t>*</a:t>
            </a:r>
            <a:r>
              <a:rPr sz="1600" spc="-5" dirty="0">
                <a:latin typeface="Arial"/>
                <a:cs typeface="Arial"/>
              </a:rPr>
              <a:t>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5700" y="1713229"/>
            <a:ext cx="612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8819" y="1713229"/>
            <a:ext cx="612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0669" y="1713229"/>
            <a:ext cx="612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3790" y="1713229"/>
            <a:ext cx="611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35640" y="1713229"/>
            <a:ext cx="612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6650" y="2614929"/>
            <a:ext cx="780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col- * -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85859" y="2614929"/>
            <a:ext cx="612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</a:t>
            </a:r>
            <a:r>
              <a:rPr sz="1600" spc="-5" dirty="0">
                <a:latin typeface="Arial"/>
                <a:cs typeface="Arial"/>
              </a:rPr>
              <a:t>-*-</a:t>
            </a:r>
            <a:r>
              <a:rPr sz="160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1470" y="3509009"/>
            <a:ext cx="780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col- </a:t>
            </a:r>
            <a:r>
              <a:rPr sz="1600" dirty="0">
                <a:latin typeface="Arial"/>
                <a:cs typeface="Arial"/>
              </a:rPr>
              <a:t>* -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2679" y="3509009"/>
            <a:ext cx="781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col- * -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5950" y="3509009"/>
            <a:ext cx="7810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col- * -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1470" y="4403090"/>
            <a:ext cx="780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col- </a:t>
            </a:r>
            <a:r>
              <a:rPr sz="1600" dirty="0">
                <a:latin typeface="Arial"/>
                <a:cs typeface="Arial"/>
              </a:rPr>
              <a:t>* -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68919" y="4403090"/>
            <a:ext cx="780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col- * -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6800" y="5298440"/>
            <a:ext cx="894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col- * -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769" y="33020"/>
            <a:ext cx="7498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91268E"/>
                </a:solidFill>
                <a:latin typeface="Arial"/>
                <a:cs typeface="Arial"/>
              </a:rPr>
              <a:t>Working 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of Bootstrap </a:t>
            </a:r>
            <a:r>
              <a:rPr sz="3600" b="1" spc="-10" dirty="0">
                <a:solidFill>
                  <a:srgbClr val="91268E"/>
                </a:solidFill>
                <a:latin typeface="Arial"/>
                <a:cs typeface="Arial"/>
              </a:rPr>
              <a:t>Grid</a:t>
            </a:r>
            <a:r>
              <a:rPr sz="3600" b="1" spc="-5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91268E"/>
                </a:solidFill>
                <a:latin typeface="Arial"/>
                <a:cs typeface="Arial"/>
              </a:rPr>
              <a:t>System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4660" y="613409"/>
            <a:ext cx="9351645" cy="561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0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Grid systems are used </a:t>
            </a:r>
            <a:r>
              <a:rPr sz="2000" spc="-5" dirty="0">
                <a:latin typeface="Arial"/>
                <a:cs typeface="Arial"/>
              </a:rPr>
              <a:t>for creating </a:t>
            </a:r>
            <a:r>
              <a:rPr sz="2000" dirty="0">
                <a:latin typeface="Arial"/>
                <a:cs typeface="Arial"/>
              </a:rPr>
              <a:t>page </a:t>
            </a:r>
            <a:r>
              <a:rPr sz="2000" spc="-5" dirty="0">
                <a:latin typeface="Arial"/>
                <a:cs typeface="Arial"/>
              </a:rPr>
              <a:t>layouts </a:t>
            </a:r>
            <a:r>
              <a:rPr sz="2000" dirty="0">
                <a:latin typeface="Arial"/>
                <a:cs typeface="Arial"/>
              </a:rPr>
              <a:t>through a series of </a:t>
            </a:r>
            <a:r>
              <a:rPr sz="2000" spc="-5" dirty="0">
                <a:latin typeface="Arial"/>
                <a:cs typeface="Arial"/>
              </a:rPr>
              <a:t>rows </a:t>
            </a:r>
            <a:r>
              <a:rPr sz="2000" dirty="0">
                <a:latin typeface="Arial"/>
                <a:cs typeface="Arial"/>
              </a:rPr>
              <a:t>and  columns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house your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content.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dirty="0">
                <a:latin typeface="Arial"/>
                <a:cs typeface="Arial"/>
              </a:rPr>
              <a:t>Here's how </a:t>
            </a:r>
            <a:r>
              <a:rPr sz="2000" spc="-5" dirty="0">
                <a:latin typeface="Arial"/>
                <a:cs typeface="Arial"/>
              </a:rPr>
              <a:t>the Bootstrap </a:t>
            </a:r>
            <a:r>
              <a:rPr sz="2000" dirty="0">
                <a:latin typeface="Arial"/>
                <a:cs typeface="Arial"/>
              </a:rPr>
              <a:t>grid system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works: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000"/>
              <a:buChar char="•"/>
              <a:tabLst>
                <a:tab pos="102870" algn="l"/>
              </a:tabLst>
            </a:pPr>
            <a:r>
              <a:rPr sz="2000" spc="-5" dirty="0">
                <a:latin typeface="Arial"/>
                <a:cs typeface="Arial"/>
              </a:rPr>
              <a:t>Rows </a:t>
            </a:r>
            <a:r>
              <a:rPr sz="2000" dirty="0">
                <a:latin typeface="Arial"/>
                <a:cs typeface="Arial"/>
              </a:rPr>
              <a:t>must be placed </a:t>
            </a:r>
            <a:r>
              <a:rPr sz="2000" spc="-5" dirty="0">
                <a:latin typeface="Arial"/>
                <a:cs typeface="Arial"/>
              </a:rPr>
              <a:t>within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.container </a:t>
            </a:r>
            <a:r>
              <a:rPr sz="2000" dirty="0">
                <a:latin typeface="Arial"/>
                <a:cs typeface="Arial"/>
              </a:rPr>
              <a:t>class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proper </a:t>
            </a:r>
            <a:r>
              <a:rPr sz="2000" spc="-5" dirty="0">
                <a:latin typeface="Arial"/>
                <a:cs typeface="Arial"/>
              </a:rPr>
              <a:t>alignment </a:t>
            </a:r>
            <a:r>
              <a:rPr sz="2000" dirty="0">
                <a:latin typeface="Arial"/>
                <a:cs typeface="Arial"/>
              </a:rPr>
              <a:t>and padding.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rows to </a:t>
            </a:r>
            <a:r>
              <a:rPr sz="2000" dirty="0">
                <a:latin typeface="Arial"/>
                <a:cs typeface="Arial"/>
              </a:rPr>
              <a:t>create horizontal groups 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columns.</a:t>
            </a:r>
            <a:endParaRPr sz="2000">
              <a:latin typeface="Arial"/>
              <a:cs typeface="Arial"/>
            </a:endParaRPr>
          </a:p>
          <a:p>
            <a:pPr marL="12700" marR="35814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Content should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placed </a:t>
            </a:r>
            <a:r>
              <a:rPr sz="2000" spc="-5" dirty="0">
                <a:latin typeface="Arial"/>
                <a:cs typeface="Arial"/>
              </a:rPr>
              <a:t>within </a:t>
            </a:r>
            <a:r>
              <a:rPr sz="2000" dirty="0">
                <a:latin typeface="Arial"/>
                <a:cs typeface="Arial"/>
              </a:rPr>
              <a:t>columns, and only columns may </a:t>
            </a:r>
            <a:r>
              <a:rPr sz="2000" spc="-5" dirty="0">
                <a:latin typeface="Arial"/>
                <a:cs typeface="Arial"/>
              </a:rPr>
              <a:t>be immediate  </a:t>
            </a:r>
            <a:r>
              <a:rPr sz="2000" dirty="0">
                <a:latin typeface="Arial"/>
                <a:cs typeface="Arial"/>
              </a:rPr>
              <a:t>children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rows.</a:t>
            </a:r>
            <a:endParaRPr sz="2000">
              <a:latin typeface="Arial"/>
              <a:cs typeface="Arial"/>
            </a:endParaRPr>
          </a:p>
          <a:p>
            <a:pPr marL="12700" marR="15748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000"/>
              <a:buChar char="•"/>
              <a:tabLst>
                <a:tab pos="102870" algn="l"/>
              </a:tabLst>
            </a:pPr>
            <a:r>
              <a:rPr sz="2000" spc="-5" dirty="0">
                <a:latin typeface="Arial"/>
                <a:cs typeface="Arial"/>
              </a:rPr>
              <a:t>Predefined </a:t>
            </a:r>
            <a:r>
              <a:rPr sz="2000" dirty="0">
                <a:latin typeface="Arial"/>
                <a:cs typeface="Arial"/>
              </a:rPr>
              <a:t>grid classes like </a:t>
            </a:r>
            <a:r>
              <a:rPr sz="2000" spc="-5" dirty="0">
                <a:latin typeface="Arial"/>
                <a:cs typeface="Arial"/>
              </a:rPr>
              <a:t>.row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.col-*-*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available for </a:t>
            </a:r>
            <a:r>
              <a:rPr sz="2000" dirty="0">
                <a:latin typeface="Arial"/>
                <a:cs typeface="Arial"/>
              </a:rPr>
              <a:t>quickly making </a:t>
            </a:r>
            <a:r>
              <a:rPr sz="2000" spc="-5" dirty="0">
                <a:latin typeface="Arial"/>
                <a:cs typeface="Arial"/>
              </a:rPr>
              <a:t>grid  layouts.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Columns </a:t>
            </a:r>
            <a:r>
              <a:rPr sz="2000" spc="-5" dirty="0">
                <a:latin typeface="Arial"/>
                <a:cs typeface="Arial"/>
              </a:rPr>
              <a:t>create gutters </a:t>
            </a:r>
            <a:r>
              <a:rPr sz="2000" dirty="0">
                <a:latin typeface="Arial"/>
                <a:cs typeface="Arial"/>
              </a:rPr>
              <a:t>(gaps </a:t>
            </a:r>
            <a:r>
              <a:rPr sz="2000" spc="-5" dirty="0">
                <a:latin typeface="Arial"/>
                <a:cs typeface="Arial"/>
              </a:rPr>
              <a:t>between column content) via </a:t>
            </a:r>
            <a:r>
              <a:rPr sz="2000" dirty="0">
                <a:latin typeface="Arial"/>
                <a:cs typeface="Arial"/>
              </a:rPr>
              <a:t>padding. That padding  is </a:t>
            </a:r>
            <a:r>
              <a:rPr sz="2000" spc="-10" dirty="0">
                <a:latin typeface="Arial"/>
                <a:cs typeface="Arial"/>
              </a:rPr>
              <a:t>offset </a:t>
            </a:r>
            <a:r>
              <a:rPr sz="2000" spc="-5" dirty="0">
                <a:latin typeface="Arial"/>
                <a:cs typeface="Arial"/>
              </a:rPr>
              <a:t>in rows for the </a:t>
            </a:r>
            <a:r>
              <a:rPr sz="2000" dirty="0">
                <a:latin typeface="Arial"/>
                <a:cs typeface="Arial"/>
              </a:rPr>
              <a:t>first and last </a:t>
            </a:r>
            <a:r>
              <a:rPr sz="2000" spc="-5" dirty="0">
                <a:latin typeface="Arial"/>
                <a:cs typeface="Arial"/>
              </a:rPr>
              <a:t>column via negative margin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.rows.</a:t>
            </a:r>
            <a:endParaRPr sz="2000">
              <a:latin typeface="Arial"/>
              <a:cs typeface="Arial"/>
            </a:endParaRPr>
          </a:p>
          <a:p>
            <a:pPr marL="12700" marR="329565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000"/>
              <a:buChar char="•"/>
              <a:tabLst>
                <a:tab pos="102870" algn="l"/>
              </a:tabLst>
            </a:pPr>
            <a:r>
              <a:rPr sz="2000" spc="-5" dirty="0">
                <a:latin typeface="Arial"/>
                <a:cs typeface="Arial"/>
              </a:rPr>
              <a:t>Grid </a:t>
            </a:r>
            <a:r>
              <a:rPr sz="2000" dirty="0">
                <a:latin typeface="Arial"/>
                <a:cs typeface="Arial"/>
              </a:rPr>
              <a:t>columns are </a:t>
            </a:r>
            <a:r>
              <a:rPr sz="2000" spc="-5" dirty="0">
                <a:latin typeface="Arial"/>
                <a:cs typeface="Arial"/>
              </a:rPr>
              <a:t>created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specifying the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twelve </a:t>
            </a:r>
            <a:r>
              <a:rPr sz="2000" spc="-5" dirty="0">
                <a:latin typeface="Arial"/>
                <a:cs typeface="Arial"/>
              </a:rPr>
              <a:t>available </a:t>
            </a:r>
            <a:r>
              <a:rPr sz="2000" dirty="0">
                <a:latin typeface="Arial"/>
                <a:cs typeface="Arial"/>
              </a:rPr>
              <a:t>columns  </a:t>
            </a:r>
            <a:r>
              <a:rPr sz="2000" spc="-5" dirty="0">
                <a:latin typeface="Arial"/>
                <a:cs typeface="Arial"/>
              </a:rPr>
              <a:t>you wish 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span.</a:t>
            </a:r>
            <a:endParaRPr sz="2000">
              <a:latin typeface="Arial"/>
              <a:cs typeface="Arial"/>
            </a:endParaRPr>
          </a:p>
          <a:p>
            <a:pPr marL="12700" marR="79756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000"/>
              <a:buChar char="•"/>
              <a:tabLst>
                <a:tab pos="10287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than </a:t>
            </a:r>
            <a:r>
              <a:rPr sz="2000" dirty="0">
                <a:latin typeface="Arial"/>
                <a:cs typeface="Arial"/>
              </a:rPr>
              <a:t>12 columns are placed </a:t>
            </a:r>
            <a:r>
              <a:rPr sz="2000" spc="-10" dirty="0">
                <a:latin typeface="Arial"/>
                <a:cs typeface="Arial"/>
              </a:rPr>
              <a:t>within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single </a:t>
            </a:r>
            <a:r>
              <a:rPr sz="2000" spc="-30" dirty="0">
                <a:latin typeface="Arial"/>
                <a:cs typeface="Arial"/>
              </a:rPr>
              <a:t>row, </a:t>
            </a:r>
            <a:r>
              <a:rPr sz="2000" dirty="0">
                <a:latin typeface="Arial"/>
                <a:cs typeface="Arial"/>
              </a:rPr>
              <a:t>each group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extra  columns </a:t>
            </a:r>
            <a:r>
              <a:rPr sz="2000" spc="-5" dirty="0">
                <a:latin typeface="Arial"/>
                <a:cs typeface="Arial"/>
              </a:rPr>
              <a:t>wrap </a:t>
            </a:r>
            <a:r>
              <a:rPr sz="2000" dirty="0">
                <a:latin typeface="Arial"/>
                <a:cs typeface="Arial"/>
              </a:rPr>
              <a:t>onto a new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33020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Grid</a:t>
            </a:r>
            <a:r>
              <a:rPr sz="3600" spc="-95" dirty="0">
                <a:solidFill>
                  <a:srgbClr val="91268E"/>
                </a:solidFill>
              </a:rPr>
              <a:t> </a:t>
            </a:r>
            <a:r>
              <a:rPr sz="3600" dirty="0">
                <a:solidFill>
                  <a:srgbClr val="91268E"/>
                </a:solidFill>
              </a:rPr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63700" y="821690"/>
            <a:ext cx="5954395" cy="24879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Bootstrap grid system has four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classes: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xs </a:t>
            </a:r>
            <a:r>
              <a:rPr sz="2400" dirty="0">
                <a:latin typeface="Arial"/>
                <a:cs typeface="Arial"/>
              </a:rPr>
              <a:t>(for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phones)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sm (for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tablets)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SzPct val="95833"/>
              <a:buChar char="•"/>
              <a:tabLst>
                <a:tab pos="120650" algn="l"/>
              </a:tabLst>
            </a:pPr>
            <a:r>
              <a:rPr sz="2400" spc="10" dirty="0">
                <a:latin typeface="Arial"/>
                <a:cs typeface="Arial"/>
              </a:rPr>
              <a:t>md </a:t>
            </a:r>
            <a:r>
              <a:rPr sz="2400" spc="-5" dirty="0">
                <a:latin typeface="Arial"/>
                <a:cs typeface="Arial"/>
              </a:rPr>
              <a:t>(for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desktops)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lg (for larger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desktops)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6089" y="3754120"/>
            <a:ext cx="8094979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0050" y="91440"/>
            <a:ext cx="248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  <a:latin typeface="Arial"/>
                <a:cs typeface="Arial"/>
              </a:rPr>
              <a:t>Grid</a:t>
            </a:r>
            <a:r>
              <a:rPr sz="3600" spc="-8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91268E"/>
                </a:solidFill>
                <a:latin typeface="Arial"/>
                <a:cs typeface="Arial"/>
              </a:rPr>
              <a:t>options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0050" y="1028700"/>
            <a:ext cx="8906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87070" algn="l"/>
                <a:tab pos="2019300" algn="l"/>
                <a:tab pos="2827020" algn="l"/>
                <a:tab pos="4624070" algn="l"/>
                <a:tab pos="5822315" algn="l"/>
                <a:tab pos="6225540" algn="l"/>
                <a:tab pos="6932930" algn="l"/>
                <a:tab pos="8385809" algn="l"/>
              </a:tabLst>
            </a:pPr>
            <a:r>
              <a:rPr sz="2400" spc="1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	fo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	ta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	su</a:t>
            </a:r>
            <a:r>
              <a:rPr sz="2400" spc="25" dirty="0">
                <a:latin typeface="Arial"/>
                <a:cs typeface="Arial"/>
              </a:rPr>
              <a:t>m</a:t>
            </a:r>
            <a:r>
              <a:rPr sz="2400" spc="15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sp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cts	of	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ow	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tst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p	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  </a:t>
            </a:r>
            <a:r>
              <a:rPr sz="2400" spc="-5" dirty="0">
                <a:latin typeface="Arial"/>
                <a:cs typeface="Arial"/>
              </a:rPr>
              <a:t>system works across multiple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2580" y="1865629"/>
            <a:ext cx="9070340" cy="4992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739" y="55879"/>
            <a:ext cx="561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1268E"/>
                </a:solidFill>
                <a:latin typeface="Arial"/>
                <a:cs typeface="Arial"/>
              </a:rPr>
              <a:t>BASIC GRID</a:t>
            </a:r>
            <a:r>
              <a:rPr sz="3600" spc="-5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91268E"/>
                </a:solidFill>
                <a:latin typeface="Arial"/>
                <a:cs typeface="Arial"/>
              </a:rPr>
              <a:t>STRUCTURE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39" y="1397000"/>
            <a:ext cx="7101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3F3F3F"/>
                </a:solidFill>
                <a:latin typeface="Arial"/>
                <a:cs typeface="Arial"/>
              </a:rPr>
              <a:t>Following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is basic structure of Bootstrap</a:t>
            </a:r>
            <a:r>
              <a:rPr sz="2800" spc="5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grid: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950720"/>
            <a:ext cx="8202930" cy="443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410" y="237490"/>
            <a:ext cx="561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1268E"/>
                </a:solidFill>
              </a:rPr>
              <a:t>BASIC GRID</a:t>
            </a:r>
            <a:r>
              <a:rPr sz="3600" spc="-55" dirty="0">
                <a:solidFill>
                  <a:srgbClr val="91268E"/>
                </a:solidFill>
              </a:rPr>
              <a:t> </a:t>
            </a:r>
            <a:r>
              <a:rPr sz="3600" dirty="0">
                <a:solidFill>
                  <a:srgbClr val="91268E"/>
                </a:solidFill>
              </a:rPr>
              <a:t>STRUCTURE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29410" y="1595120"/>
            <a:ext cx="6619875" cy="266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Let us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see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 grid</a:t>
            </a:r>
            <a:r>
              <a:rPr sz="28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1785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Stacked-to-horizontal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Example: Medium and Large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Device</a:t>
            </a:r>
            <a:endParaRPr sz="28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Example: Mobile, tablet,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desktops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3741"/>
            <a:ext cx="1591945" cy="508000"/>
          </a:xfrm>
          <a:custGeom>
            <a:avLst/>
            <a:gdLst/>
            <a:ahLst/>
            <a:cxnLst/>
            <a:rect l="l" t="t" r="r" b="b"/>
            <a:pathLst>
              <a:path w="1591945" h="508000">
                <a:moveTo>
                  <a:pt x="0" y="0"/>
                </a:moveTo>
                <a:lnTo>
                  <a:pt x="0" y="505469"/>
                </a:lnTo>
                <a:lnTo>
                  <a:pt x="1245870" y="507998"/>
                </a:lnTo>
                <a:lnTo>
                  <a:pt x="1346200" y="507998"/>
                </a:lnTo>
                <a:lnTo>
                  <a:pt x="1350010" y="502918"/>
                </a:lnTo>
                <a:lnTo>
                  <a:pt x="1352550" y="501648"/>
                </a:lnTo>
                <a:lnTo>
                  <a:pt x="1584960" y="269238"/>
                </a:lnTo>
                <a:lnTo>
                  <a:pt x="1589960" y="261817"/>
                </a:lnTo>
                <a:lnTo>
                  <a:pt x="1591627" y="254633"/>
                </a:lnTo>
                <a:lnTo>
                  <a:pt x="1589960" y="247450"/>
                </a:lnTo>
                <a:lnTo>
                  <a:pt x="1584960" y="240028"/>
                </a:lnTo>
                <a:lnTo>
                  <a:pt x="1355090" y="11428"/>
                </a:lnTo>
                <a:lnTo>
                  <a:pt x="1350010" y="11428"/>
                </a:lnTo>
                <a:lnTo>
                  <a:pt x="1350010" y="6348"/>
                </a:lnTo>
                <a:lnTo>
                  <a:pt x="1346200" y="6348"/>
                </a:lnTo>
                <a:lnTo>
                  <a:pt x="1341120" y="1268"/>
                </a:lnTo>
                <a:lnTo>
                  <a:pt x="1245870" y="1268"/>
                </a:lnTo>
                <a:lnTo>
                  <a:pt x="0" y="0"/>
                </a:lnTo>
                <a:close/>
              </a:path>
            </a:pathLst>
          </a:custGeom>
          <a:solidFill>
            <a:srgbClr val="9126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8460" y="246379"/>
            <a:ext cx="988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1268E"/>
                </a:solidFill>
              </a:rPr>
              <a:t>Bootstrap Grid System </a:t>
            </a:r>
            <a:r>
              <a:rPr sz="3200" dirty="0">
                <a:solidFill>
                  <a:srgbClr val="91268E"/>
                </a:solidFill>
              </a:rPr>
              <a:t>Example:</a:t>
            </a:r>
            <a:r>
              <a:rPr sz="3200" spc="-35" dirty="0">
                <a:solidFill>
                  <a:srgbClr val="91268E"/>
                </a:solidFill>
              </a:rPr>
              <a:t> </a:t>
            </a:r>
            <a:r>
              <a:rPr sz="3200" dirty="0">
                <a:solidFill>
                  <a:srgbClr val="91268E"/>
                </a:solidFill>
              </a:rPr>
              <a:t>Stacked-to-horizontal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569719" y="1687829"/>
            <a:ext cx="9566910" cy="4644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050" y="237490"/>
            <a:ext cx="3870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91268E"/>
                </a:solidFill>
              </a:rPr>
              <a:t>Stacked-to-horizontal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128520" y="991870"/>
            <a:ext cx="9071610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Container class is added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ensure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proper centering 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maximum </a:t>
            </a:r>
            <a:r>
              <a:rPr sz="2800" spc="-10" dirty="0">
                <a:latin typeface="Arial"/>
                <a:cs typeface="Arial"/>
              </a:rPr>
              <a:t>width </a:t>
            </a:r>
            <a:r>
              <a:rPr sz="2800" spc="-5" dirty="0">
                <a:latin typeface="Arial"/>
                <a:cs typeface="Arial"/>
              </a:rPr>
              <a:t>of the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layout.</a:t>
            </a:r>
            <a:endParaRPr sz="2800">
              <a:latin typeface="Arial"/>
              <a:cs typeface="Arial"/>
            </a:endParaRPr>
          </a:p>
          <a:p>
            <a:pPr marL="298450" marR="363220" indent="-285750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Once container is added, </a:t>
            </a:r>
            <a:r>
              <a:rPr sz="2800" spc="-1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need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think in </a:t>
            </a:r>
            <a:r>
              <a:rPr sz="2800" dirty="0">
                <a:latin typeface="Arial"/>
                <a:cs typeface="Arial"/>
              </a:rPr>
              <a:t>terms </a:t>
            </a:r>
            <a:r>
              <a:rPr sz="2800" spc="-5" dirty="0">
                <a:latin typeface="Arial"/>
                <a:cs typeface="Arial"/>
              </a:rPr>
              <a:t>of  rows. Add </a:t>
            </a:r>
            <a:r>
              <a:rPr sz="2800" b="1" spc="-5" dirty="0">
                <a:latin typeface="Arial"/>
                <a:cs typeface="Arial"/>
              </a:rPr>
              <a:t>&lt;div class </a:t>
            </a:r>
            <a:r>
              <a:rPr sz="2800" b="1" dirty="0">
                <a:latin typeface="Arial"/>
                <a:cs typeface="Arial"/>
              </a:rPr>
              <a:t>= </a:t>
            </a:r>
            <a:r>
              <a:rPr sz="2800" b="1" spc="-5" dirty="0">
                <a:latin typeface="Arial"/>
                <a:cs typeface="Arial"/>
              </a:rPr>
              <a:t>"row"&gt;...&lt;/div&gt;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298450" marR="54864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columns </a:t>
            </a:r>
            <a:r>
              <a:rPr sz="2800" b="1" spc="-5" dirty="0">
                <a:latin typeface="Arial"/>
                <a:cs typeface="Arial"/>
              </a:rPr>
              <a:t>&lt;div class </a:t>
            </a:r>
            <a:r>
              <a:rPr sz="2800" b="1" dirty="0">
                <a:latin typeface="Arial"/>
                <a:cs typeface="Arial"/>
              </a:rPr>
              <a:t>= </a:t>
            </a:r>
            <a:r>
              <a:rPr sz="2800" b="1" spc="-10" dirty="0">
                <a:latin typeface="Arial"/>
                <a:cs typeface="Arial"/>
              </a:rPr>
              <a:t>"col-md-6"&gt;&lt;/div&gt; </a:t>
            </a:r>
            <a:r>
              <a:rPr sz="2800" spc="-5" dirty="0">
                <a:latin typeface="Arial"/>
                <a:cs typeface="Arial"/>
              </a:rPr>
              <a:t>inside the  </a:t>
            </a:r>
            <a:r>
              <a:rPr sz="2800" spc="-10" dirty="0">
                <a:latin typeface="Arial"/>
                <a:cs typeface="Arial"/>
              </a:rPr>
              <a:t>rows</a:t>
            </a:r>
            <a:endParaRPr sz="2800">
              <a:latin typeface="Arial"/>
              <a:cs typeface="Arial"/>
            </a:endParaRPr>
          </a:p>
          <a:p>
            <a:pPr marL="298450" marR="384810" indent="-28575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297815" algn="l"/>
                <a:tab pos="29845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example </a:t>
            </a:r>
            <a:r>
              <a:rPr sz="2800" spc="-1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10" dirty="0">
                <a:latin typeface="Arial"/>
                <a:cs typeface="Arial"/>
              </a:rPr>
              <a:t>two </a:t>
            </a:r>
            <a:r>
              <a:rPr sz="2800" spc="-5" dirty="0">
                <a:latin typeface="Arial"/>
                <a:cs typeface="Arial"/>
              </a:rPr>
              <a:t>columns each </a:t>
            </a:r>
            <a:r>
              <a:rPr sz="2800" dirty="0">
                <a:latin typeface="Arial"/>
                <a:cs typeface="Arial"/>
              </a:rPr>
              <a:t>made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6  </a:t>
            </a:r>
            <a:r>
              <a:rPr sz="2800" spc="-5" dirty="0">
                <a:latin typeface="Arial"/>
                <a:cs typeface="Arial"/>
              </a:rPr>
              <a:t>units wide.(6+6 =12).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289" y="154940"/>
            <a:ext cx="420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What </a:t>
            </a:r>
            <a:r>
              <a:rPr sz="3600" b="1" spc="-10" dirty="0">
                <a:solidFill>
                  <a:srgbClr val="91268E"/>
                </a:solidFill>
                <a:latin typeface="Arial"/>
                <a:cs typeface="Arial"/>
              </a:rPr>
              <a:t>is</a:t>
            </a:r>
            <a:r>
              <a:rPr sz="3600" b="1" spc="-9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Bootstrap?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5289" y="1137919"/>
            <a:ext cx="8724900" cy="4629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 algn="just">
              <a:lnSpc>
                <a:spcPct val="149900"/>
              </a:lnSpc>
              <a:spcBef>
                <a:spcPts val="90"/>
              </a:spcBef>
              <a:buClr>
                <a:srgbClr val="91268E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Bootstrap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free, </a:t>
            </a:r>
            <a:r>
              <a:rPr sz="2800" dirty="0">
                <a:latin typeface="Arial"/>
                <a:cs typeface="Arial"/>
              </a:rPr>
              <a:t>open-source </a:t>
            </a:r>
            <a:r>
              <a:rPr sz="2800" spc="-5" dirty="0">
                <a:latin typeface="Arial"/>
                <a:cs typeface="Arial"/>
              </a:rPr>
              <a:t>and is the most  popular </a:t>
            </a:r>
            <a:r>
              <a:rPr sz="2800" spc="-10" dirty="0">
                <a:latin typeface="Arial"/>
                <a:cs typeface="Arial"/>
              </a:rPr>
              <a:t>HTML, CSS, </a:t>
            </a:r>
            <a:r>
              <a:rPr sz="2800" spc="-5" dirty="0">
                <a:latin typeface="Arial"/>
                <a:cs typeface="Arial"/>
              </a:rPr>
              <a:t>and JavaScript framework  developed by twitter for creating </a:t>
            </a:r>
            <a:r>
              <a:rPr sz="2800" dirty="0">
                <a:latin typeface="Arial"/>
                <a:cs typeface="Arial"/>
              </a:rPr>
              <a:t>responsive </a:t>
            </a:r>
            <a:r>
              <a:rPr sz="2800" spc="-15" dirty="0">
                <a:latin typeface="Arial"/>
                <a:cs typeface="Arial"/>
              </a:rPr>
              <a:t>web  </a:t>
            </a:r>
            <a:r>
              <a:rPr sz="2800" spc="-5" dirty="0">
                <a:latin typeface="Arial"/>
                <a:cs typeface="Arial"/>
              </a:rPr>
              <a:t>applications.</a:t>
            </a:r>
            <a:endParaRPr sz="2800">
              <a:latin typeface="Arial"/>
              <a:cs typeface="Arial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It can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used to </a:t>
            </a:r>
            <a:r>
              <a:rPr sz="2800" spc="-5" dirty="0">
                <a:latin typeface="Arial"/>
                <a:cs typeface="Arial"/>
              </a:rPr>
              <a:t>create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web </a:t>
            </a:r>
            <a:r>
              <a:rPr sz="2800" spc="-5" dirty="0">
                <a:latin typeface="Arial"/>
                <a:cs typeface="Arial"/>
              </a:rPr>
              <a:t>application built with  any </a:t>
            </a:r>
            <a:r>
              <a:rPr sz="2800" dirty="0">
                <a:latin typeface="Arial"/>
                <a:cs typeface="Arial"/>
              </a:rPr>
              <a:t>server side </a:t>
            </a:r>
            <a:r>
              <a:rPr sz="2800" spc="-5" dirty="0">
                <a:latin typeface="Arial"/>
                <a:cs typeface="Arial"/>
              </a:rPr>
              <a:t>technologies </a:t>
            </a:r>
            <a:r>
              <a:rPr sz="2800" dirty="0">
                <a:latin typeface="Arial"/>
                <a:cs typeface="Arial"/>
              </a:rPr>
              <a:t>like </a:t>
            </a:r>
            <a:r>
              <a:rPr sz="2800" spc="-95" dirty="0">
                <a:latin typeface="Arial"/>
                <a:cs typeface="Arial"/>
              </a:rPr>
              <a:t>ASP.NET, </a:t>
            </a:r>
            <a:r>
              <a:rPr sz="2800" spc="-90" dirty="0">
                <a:latin typeface="Arial"/>
                <a:cs typeface="Arial"/>
              </a:rPr>
              <a:t>JAVA,  </a:t>
            </a:r>
            <a:r>
              <a:rPr sz="2800" spc="-10" dirty="0">
                <a:latin typeface="Arial"/>
                <a:cs typeface="Arial"/>
              </a:rPr>
              <a:t>PHP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289" y="196850"/>
            <a:ext cx="94335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1268E"/>
                </a:solidFill>
              </a:rPr>
              <a:t>Bootstrap </a:t>
            </a:r>
            <a:r>
              <a:rPr sz="3200" dirty="0">
                <a:solidFill>
                  <a:srgbClr val="91268E"/>
                </a:solidFill>
              </a:rPr>
              <a:t>Grid </a:t>
            </a:r>
            <a:r>
              <a:rPr sz="3200" spc="-5" dirty="0">
                <a:solidFill>
                  <a:srgbClr val="91268E"/>
                </a:solidFill>
              </a:rPr>
              <a:t>System </a:t>
            </a:r>
            <a:r>
              <a:rPr sz="3200" dirty="0">
                <a:solidFill>
                  <a:srgbClr val="91268E"/>
                </a:solidFill>
              </a:rPr>
              <a:t>Example: Medium and Large  Device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85289" y="1860550"/>
            <a:ext cx="9299575" cy="283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  <a:tab pos="1354455" algn="l"/>
                <a:tab pos="2036445" algn="l"/>
                <a:tab pos="3036570" algn="l"/>
                <a:tab pos="4044315" algn="l"/>
                <a:tab pos="4806315" algn="l"/>
                <a:tab pos="5630545" algn="l"/>
                <a:tab pos="6175375" algn="l"/>
                <a:tab pos="7553325" algn="l"/>
                <a:tab pos="8870950" algn="l"/>
              </a:tabLst>
            </a:pPr>
            <a:r>
              <a:rPr sz="2800" spc="-5" dirty="0">
                <a:latin typeface="Arial"/>
                <a:cs typeface="Arial"/>
              </a:rPr>
              <a:t>Her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1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hav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sed	</a:t>
            </a:r>
            <a:r>
              <a:rPr sz="2800" b="1" spc="-5" dirty="0">
                <a:latin typeface="Arial"/>
                <a:cs typeface="Arial"/>
              </a:rPr>
              <a:t>m</a:t>
            </a:r>
            <a:r>
              <a:rPr sz="2800" b="1" dirty="0">
                <a:latin typeface="Arial"/>
                <a:cs typeface="Arial"/>
              </a:rPr>
              <a:t>d	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	</a:t>
            </a:r>
            <a:r>
              <a:rPr sz="2800" b="1" dirty="0">
                <a:latin typeface="Arial"/>
                <a:cs typeface="Arial"/>
              </a:rPr>
              <a:t>lg	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lu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n	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s	f</a:t>
            </a:r>
            <a:r>
              <a:rPr sz="2800" spc="-5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support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medium </a:t>
            </a:r>
            <a:r>
              <a:rPr sz="2800" spc="-5" dirty="0">
                <a:latin typeface="Arial"/>
                <a:cs typeface="Arial"/>
              </a:rPr>
              <a:t>and large </a:t>
            </a:r>
            <a:r>
              <a:rPr sz="2800" dirty="0">
                <a:latin typeface="Arial"/>
                <a:cs typeface="Arial"/>
              </a:rPr>
              <a:t>size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devices.</a:t>
            </a:r>
            <a:endParaRPr sz="2800">
              <a:latin typeface="Arial"/>
              <a:cs typeface="Arial"/>
            </a:endParaRPr>
          </a:p>
          <a:p>
            <a:pPr marL="355600" marR="6350" indent="-342900">
              <a:lnSpc>
                <a:spcPts val="3350"/>
              </a:lnSpc>
              <a:spcBef>
                <a:spcPts val="112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  <a:tab pos="1047750" algn="l"/>
                <a:tab pos="1659255" algn="l"/>
                <a:tab pos="2474595" algn="l"/>
                <a:tab pos="3267710" algn="l"/>
                <a:tab pos="4739005" algn="l"/>
                <a:tab pos="5096510" algn="l"/>
                <a:tab pos="5961380" algn="l"/>
                <a:tab pos="6611620" algn="l"/>
                <a:tab pos="7166609" algn="l"/>
                <a:tab pos="8039100" algn="l"/>
                <a:tab pos="8909050" algn="l"/>
              </a:tabLst>
            </a:pPr>
            <a:r>
              <a:rPr sz="2800" spc="-1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	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ediu</a:t>
            </a:r>
            <a:r>
              <a:rPr sz="2800" dirty="0">
                <a:latin typeface="Arial"/>
                <a:cs typeface="Arial"/>
              </a:rPr>
              <a:t>m	s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ze	</a:t>
            </a:r>
            <a:r>
              <a:rPr sz="2800" spc="-5" dirty="0">
                <a:latin typeface="Arial"/>
                <a:cs typeface="Arial"/>
              </a:rPr>
              <a:t>dev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ces,	2	</a:t>
            </a:r>
            <a:r>
              <a:rPr sz="2800" spc="-5" dirty="0">
                <a:latin typeface="Arial"/>
                <a:cs typeface="Arial"/>
              </a:rPr>
              <a:t>di</a:t>
            </a:r>
            <a:r>
              <a:rPr sz="2800" dirty="0">
                <a:latin typeface="Arial"/>
                <a:cs typeface="Arial"/>
              </a:rPr>
              <a:t>v</a:t>
            </a:r>
            <a:r>
              <a:rPr sz="2800" spc="-45" dirty="0">
                <a:latin typeface="Arial"/>
                <a:cs typeface="Arial"/>
              </a:rPr>
              <a:t>’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25" dirty="0">
                <a:latin typeface="Arial"/>
                <a:cs typeface="Arial"/>
              </a:rPr>
              <a:t>w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l	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o	f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m	</a:t>
            </a:r>
            <a:r>
              <a:rPr sz="2800" spc="-5" dirty="0">
                <a:latin typeface="Arial"/>
                <a:cs typeface="Arial"/>
              </a:rPr>
              <a:t>50</a:t>
            </a:r>
            <a:r>
              <a:rPr sz="2800" dirty="0">
                <a:latin typeface="Arial"/>
                <a:cs typeface="Arial"/>
              </a:rPr>
              <a:t>%	</a:t>
            </a:r>
            <a:r>
              <a:rPr sz="2800" spc="-5" dirty="0">
                <a:latin typeface="Arial"/>
                <a:cs typeface="Arial"/>
              </a:rPr>
              <a:t>by  50%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	</a:t>
            </a:r>
            <a:r>
              <a:rPr sz="2800" dirty="0">
                <a:latin typeface="Arial"/>
                <a:cs typeface="Arial"/>
              </a:rPr>
              <a:t>split.</a:t>
            </a:r>
            <a:endParaRPr sz="2800">
              <a:latin typeface="Arial"/>
              <a:cs typeface="Arial"/>
            </a:endParaRPr>
          </a:p>
          <a:p>
            <a:pPr marL="355600" marR="13335" indent="-342900">
              <a:lnSpc>
                <a:spcPct val="100000"/>
              </a:lnSpc>
              <a:spcBef>
                <a:spcPts val="89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large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Arial"/>
                <a:cs typeface="Arial"/>
              </a:rPr>
              <a:t>devices, </a:t>
            </a:r>
            <a:r>
              <a:rPr sz="2800" dirty="0">
                <a:latin typeface="Arial"/>
                <a:cs typeface="Arial"/>
              </a:rPr>
              <a:t>2 </a:t>
            </a:r>
            <a:r>
              <a:rPr sz="2800" spc="-10" dirty="0">
                <a:latin typeface="Arial"/>
                <a:cs typeface="Arial"/>
              </a:rPr>
              <a:t>div’s will </a:t>
            </a:r>
            <a:r>
              <a:rPr sz="2800" spc="-5" dirty="0">
                <a:latin typeface="Arial"/>
                <a:cs typeface="Arial"/>
              </a:rPr>
              <a:t>go form 33% by 66%  of </a:t>
            </a:r>
            <a:r>
              <a:rPr sz="2800" dirty="0">
                <a:latin typeface="Arial"/>
                <a:cs typeface="Arial"/>
              </a:rPr>
              <a:t>spilt.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304" rIns="0" bIns="0" rtlCol="0">
            <a:spAutoFit/>
          </a:bodyPr>
          <a:lstStyle/>
          <a:p>
            <a:pPr marL="21590" marR="5080">
              <a:lnSpc>
                <a:spcPts val="3829"/>
              </a:lnSpc>
              <a:spcBef>
                <a:spcPts val="235"/>
              </a:spcBef>
            </a:pPr>
            <a:r>
              <a:rPr sz="3200" spc="-5" dirty="0">
                <a:solidFill>
                  <a:srgbClr val="91268E"/>
                </a:solidFill>
              </a:rPr>
              <a:t>Bootstrap Grid System </a:t>
            </a:r>
            <a:r>
              <a:rPr sz="3200" dirty="0">
                <a:solidFill>
                  <a:srgbClr val="91268E"/>
                </a:solidFill>
              </a:rPr>
              <a:t>Example: Mobile, </a:t>
            </a:r>
            <a:r>
              <a:rPr sz="3200" spc="-55" dirty="0">
                <a:solidFill>
                  <a:srgbClr val="91268E"/>
                </a:solidFill>
              </a:rPr>
              <a:t>Tablet,  </a:t>
            </a:r>
            <a:r>
              <a:rPr sz="3200" dirty="0">
                <a:solidFill>
                  <a:srgbClr val="91268E"/>
                </a:solidFill>
              </a:rPr>
              <a:t>Desktops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96720" y="1666240"/>
            <a:ext cx="8632190" cy="38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Now </a:t>
            </a:r>
            <a:r>
              <a:rPr sz="2800" b="1" spc="-5" dirty="0">
                <a:latin typeface="Arial"/>
                <a:cs typeface="Arial"/>
              </a:rPr>
              <a:t>this gives </a:t>
            </a:r>
            <a:r>
              <a:rPr sz="2800" b="1" spc="-10" dirty="0">
                <a:latin typeface="Arial"/>
                <a:cs typeface="Arial"/>
              </a:rPr>
              <a:t>us </a:t>
            </a:r>
            <a:r>
              <a:rPr sz="2800" b="1" dirty="0">
                <a:latin typeface="Arial"/>
                <a:cs typeface="Arial"/>
              </a:rPr>
              <a:t>3 </a:t>
            </a:r>
            <a:r>
              <a:rPr sz="2800" b="1" spc="-5" dirty="0">
                <a:latin typeface="Arial"/>
                <a:cs typeface="Arial"/>
              </a:rPr>
              <a:t>different </a:t>
            </a:r>
            <a:r>
              <a:rPr sz="2800" b="1" spc="-10" dirty="0">
                <a:latin typeface="Arial"/>
                <a:cs typeface="Arial"/>
              </a:rPr>
              <a:t>column layouts </a:t>
            </a:r>
            <a:r>
              <a:rPr sz="2800" b="1" spc="-5" dirty="0">
                <a:latin typeface="Arial"/>
                <a:cs typeface="Arial"/>
              </a:rPr>
              <a:t>&lt;div  </a:t>
            </a:r>
            <a:r>
              <a:rPr sz="2800" b="1" spc="-10" dirty="0">
                <a:latin typeface="Arial"/>
                <a:cs typeface="Arial"/>
              </a:rPr>
              <a:t>class="container"&gt;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buClr>
                <a:srgbClr val="91268E"/>
              </a:buClr>
              <a:buSzPct val="96428"/>
              <a:buFont typeface="Arial"/>
              <a:buChar char="•"/>
              <a:tabLst>
                <a:tab pos="13843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phone</a:t>
            </a:r>
            <a:r>
              <a:rPr sz="2800" spc="-10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spc="-5" dirty="0">
                <a:latin typeface="Arial"/>
                <a:cs typeface="Arial"/>
              </a:rPr>
              <a:t>be 25% </a:t>
            </a:r>
            <a:r>
              <a:rPr sz="2800" spc="5" dirty="0">
                <a:latin typeface="Arial"/>
                <a:cs typeface="Arial"/>
              </a:rPr>
              <a:t>on </a:t>
            </a:r>
            <a:r>
              <a:rPr sz="2800" spc="-5" dirty="0">
                <a:latin typeface="Arial"/>
                <a:cs typeface="Arial"/>
              </a:rPr>
              <a:t>the left, and </a:t>
            </a:r>
            <a:r>
              <a:rPr sz="2800" dirty="0">
                <a:latin typeface="Arial"/>
                <a:cs typeface="Arial"/>
              </a:rPr>
              <a:t>75% </a:t>
            </a:r>
            <a:r>
              <a:rPr sz="2800" spc="-5" dirty="0">
                <a:latin typeface="Arial"/>
                <a:cs typeface="Arial"/>
              </a:rPr>
              <a:t>on 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right.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SzPct val="96428"/>
              <a:buFont typeface="Arial"/>
              <a:buChar char="•"/>
              <a:tabLst>
                <a:tab pos="13843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tablet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spc="-5" dirty="0">
                <a:latin typeface="Arial"/>
                <a:cs typeface="Arial"/>
              </a:rPr>
              <a:t>be 50%/50%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again,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6428"/>
              <a:buFont typeface="Arial"/>
              <a:buChar char="•"/>
              <a:tabLst>
                <a:tab pos="13843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Large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viewport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spc="5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 33%/66%.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6428"/>
              <a:buChar char="•"/>
              <a:tabLst>
                <a:tab pos="138430" algn="l"/>
              </a:tabLst>
            </a:pPr>
            <a:r>
              <a:rPr sz="2800" dirty="0">
                <a:latin typeface="Arial"/>
                <a:cs typeface="Arial"/>
              </a:rPr>
              <a:t>3 </a:t>
            </a:r>
            <a:r>
              <a:rPr sz="2800" spc="-10" dirty="0">
                <a:latin typeface="Arial"/>
                <a:cs typeface="Arial"/>
              </a:rPr>
              <a:t>different </a:t>
            </a:r>
            <a:r>
              <a:rPr sz="2800" spc="-5" dirty="0">
                <a:latin typeface="Arial"/>
                <a:cs typeface="Arial"/>
              </a:rPr>
              <a:t>layouts for each of the </a:t>
            </a:r>
            <a:r>
              <a:rPr sz="2800" dirty="0">
                <a:latin typeface="Arial"/>
                <a:cs typeface="Arial"/>
              </a:rPr>
              <a:t>3 responsive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sizes.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7989" y="33020"/>
            <a:ext cx="367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Column</a:t>
            </a:r>
            <a:r>
              <a:rPr sz="3600" spc="-60" dirty="0">
                <a:solidFill>
                  <a:srgbClr val="91268E"/>
                </a:solidFill>
              </a:rPr>
              <a:t> </a:t>
            </a:r>
            <a:r>
              <a:rPr sz="3600" spc="-15" dirty="0">
                <a:solidFill>
                  <a:srgbClr val="91268E"/>
                </a:solidFill>
              </a:rPr>
              <a:t>Wrapping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97989" y="1384300"/>
            <a:ext cx="818959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More than 12 </a:t>
            </a:r>
            <a:r>
              <a:rPr sz="2800" dirty="0">
                <a:latin typeface="Arial"/>
                <a:cs typeface="Arial"/>
              </a:rPr>
              <a:t>columns are </a:t>
            </a:r>
            <a:r>
              <a:rPr sz="2800" spc="-5" dirty="0">
                <a:latin typeface="Arial"/>
                <a:cs typeface="Arial"/>
              </a:rPr>
              <a:t>placed within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single  </a:t>
            </a:r>
            <a:r>
              <a:rPr sz="2800" spc="-50" dirty="0">
                <a:latin typeface="Arial"/>
                <a:cs typeface="Arial"/>
              </a:rPr>
              <a:t>row, </a:t>
            </a:r>
            <a:r>
              <a:rPr sz="2800" spc="-5" dirty="0">
                <a:latin typeface="Arial"/>
                <a:cs typeface="Arial"/>
              </a:rPr>
              <a:t>Each group of extra </a:t>
            </a:r>
            <a:r>
              <a:rPr sz="2800" dirty="0">
                <a:latin typeface="Arial"/>
                <a:cs typeface="Arial"/>
              </a:rPr>
              <a:t>columns </a:t>
            </a:r>
            <a:r>
              <a:rPr sz="2800" spc="-10" dirty="0">
                <a:latin typeface="Arial"/>
                <a:cs typeface="Arial"/>
              </a:rPr>
              <a:t>will wrap </a:t>
            </a:r>
            <a:r>
              <a:rPr sz="2800" spc="-5" dirty="0">
                <a:latin typeface="Arial"/>
                <a:cs typeface="Arial"/>
              </a:rPr>
              <a:t>onto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new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line.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410" y="199390"/>
            <a:ext cx="538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Responsive column</a:t>
            </a:r>
            <a:r>
              <a:rPr sz="3600" spc="-40" dirty="0">
                <a:solidFill>
                  <a:srgbClr val="91268E"/>
                </a:solidFill>
              </a:rPr>
              <a:t> </a:t>
            </a:r>
            <a:r>
              <a:rPr sz="3600" dirty="0">
                <a:solidFill>
                  <a:srgbClr val="91268E"/>
                </a:solidFill>
              </a:rPr>
              <a:t>resets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29410" y="1291590"/>
            <a:ext cx="8971280" cy="241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3230" indent="-342900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Assume </a:t>
            </a:r>
            <a:r>
              <a:rPr sz="2800" spc="-5" dirty="0">
                <a:latin typeface="Arial"/>
                <a:cs typeface="Arial"/>
              </a:rPr>
              <a:t>that four tiers of grids available, </a:t>
            </a:r>
            <a:r>
              <a:rPr sz="2800" spc="-1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run </a:t>
            </a:r>
            <a:r>
              <a:rPr sz="2800" spc="-5" dirty="0">
                <a:latin typeface="Arial"/>
                <a:cs typeface="Arial"/>
              </a:rPr>
              <a:t>into  </a:t>
            </a:r>
            <a:r>
              <a:rPr sz="2800" dirty="0">
                <a:latin typeface="Arial"/>
                <a:cs typeface="Arial"/>
              </a:rPr>
              <a:t>issues </a:t>
            </a:r>
            <a:r>
              <a:rPr sz="2800" spc="-10" dirty="0">
                <a:latin typeface="Arial"/>
                <a:cs typeface="Arial"/>
              </a:rPr>
              <a:t>where </a:t>
            </a:r>
            <a:r>
              <a:rPr sz="2800" spc="-5" dirty="0">
                <a:latin typeface="Arial"/>
                <a:cs typeface="Arial"/>
              </a:rPr>
              <a:t>at certain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breakpoints.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Columns are don’t clear quite </a:t>
            </a:r>
            <a:r>
              <a:rPr sz="2800" dirty="0">
                <a:latin typeface="Arial"/>
                <a:cs typeface="Arial"/>
              </a:rPr>
              <a:t>right </a:t>
            </a:r>
            <a:r>
              <a:rPr sz="2800" spc="5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one is taller than 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other.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6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fix </a:t>
            </a: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issue, </a:t>
            </a:r>
            <a:r>
              <a:rPr sz="2800" spc="-3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use class</a:t>
            </a:r>
            <a:r>
              <a:rPr sz="2800" spc="204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.clearfix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415290"/>
            <a:ext cx="3801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1268E"/>
                </a:solidFill>
              </a:rPr>
              <a:t>Offsetting</a:t>
            </a:r>
            <a:r>
              <a:rPr sz="3600" spc="-45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columns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02739" y="1187449"/>
            <a:ext cx="9053195" cy="25387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100"/>
              </a:spcBef>
              <a:buClr>
                <a:srgbClr val="91268E"/>
              </a:buClr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It can </a:t>
            </a:r>
            <a:r>
              <a:rPr sz="2800" spc="-5" dirty="0">
                <a:latin typeface="Arial"/>
                <a:cs typeface="Arial"/>
              </a:rPr>
              <a:t>be used for push columns over for </a:t>
            </a:r>
            <a:r>
              <a:rPr sz="2800" spc="5" dirty="0">
                <a:latin typeface="Arial"/>
                <a:cs typeface="Arial"/>
              </a:rPr>
              <a:t>more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spacing.</a:t>
            </a:r>
            <a:endParaRPr sz="2800">
              <a:latin typeface="Arial"/>
              <a:cs typeface="Arial"/>
            </a:endParaRPr>
          </a:p>
          <a:p>
            <a:pPr marL="354330" marR="701040" indent="-34163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.col-md-offset-* class increases the left </a:t>
            </a:r>
            <a:r>
              <a:rPr sz="2800" dirty="0">
                <a:latin typeface="Arial"/>
                <a:cs typeface="Arial"/>
              </a:rPr>
              <a:t>margin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a  column </a:t>
            </a:r>
            <a:r>
              <a:rPr sz="2800" spc="-5" dirty="0">
                <a:latin typeface="Arial"/>
                <a:cs typeface="Arial"/>
              </a:rPr>
              <a:t>range </a:t>
            </a:r>
            <a:r>
              <a:rPr sz="2800" dirty="0">
                <a:latin typeface="Arial"/>
                <a:cs typeface="Arial"/>
              </a:rPr>
              <a:t>form 1 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11.</a:t>
            </a:r>
            <a:endParaRPr sz="2800">
              <a:latin typeface="Arial"/>
              <a:cs typeface="Arial"/>
            </a:endParaRPr>
          </a:p>
          <a:p>
            <a:pPr marL="354330" marR="289560" indent="-341630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353695" algn="l"/>
                <a:tab pos="354330" algn="l"/>
              </a:tabLst>
            </a:pPr>
            <a:r>
              <a:rPr sz="2800" spc="-10" dirty="0">
                <a:latin typeface="Arial"/>
                <a:cs typeface="Arial"/>
              </a:rPr>
              <a:t>Offset </a:t>
            </a:r>
            <a:r>
              <a:rPr sz="2800" dirty="0">
                <a:latin typeface="Arial"/>
                <a:cs typeface="Arial"/>
              </a:rPr>
              <a:t>class moves </a:t>
            </a:r>
            <a:r>
              <a:rPr sz="2800" spc="-5" dirty="0">
                <a:latin typeface="Arial"/>
                <a:cs typeface="Arial"/>
              </a:rPr>
              <a:t>the content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right depending  upon the given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829" y="425450"/>
            <a:ext cx="340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Nesting</a:t>
            </a:r>
            <a:r>
              <a:rPr sz="3600" spc="-65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columns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87829" y="1551940"/>
            <a:ext cx="8926195" cy="27114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6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nest </a:t>
            </a:r>
            <a:r>
              <a:rPr sz="2800" spc="-1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content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spc="-5" dirty="0">
                <a:latin typeface="Arial"/>
                <a:cs typeface="Arial"/>
              </a:rPr>
              <a:t>the default grid, add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new </a:t>
            </a:r>
            <a:r>
              <a:rPr sz="2800" dirty="0">
                <a:latin typeface="Arial"/>
                <a:cs typeface="Arial"/>
              </a:rPr>
              <a:t>row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columns </a:t>
            </a:r>
            <a:r>
              <a:rPr sz="2800" spc="-5" dirty="0">
                <a:latin typeface="Arial"/>
                <a:cs typeface="Arial"/>
              </a:rPr>
              <a:t>within an existing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column.</a:t>
            </a:r>
            <a:endParaRPr sz="2800">
              <a:latin typeface="Arial"/>
              <a:cs typeface="Arial"/>
            </a:endParaRPr>
          </a:p>
          <a:p>
            <a:pPr marL="355600" marR="138430" indent="-342900">
              <a:lnSpc>
                <a:spcPct val="15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Nested rows should include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columns </a:t>
            </a:r>
            <a:r>
              <a:rPr sz="2800" spc="-5" dirty="0">
                <a:latin typeface="Arial"/>
                <a:cs typeface="Arial"/>
              </a:rPr>
              <a:t>that add  up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12.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129" y="33020"/>
            <a:ext cx="350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Column</a:t>
            </a:r>
            <a:r>
              <a:rPr sz="3600" spc="-70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Ordering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70050" y="1188720"/>
            <a:ext cx="8555355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6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write </a:t>
            </a:r>
            <a:r>
              <a:rPr sz="2800" dirty="0">
                <a:latin typeface="Arial"/>
                <a:cs typeface="Arial"/>
              </a:rPr>
              <a:t>columns in </a:t>
            </a:r>
            <a:r>
              <a:rPr sz="2800" spc="-5" dirty="0">
                <a:latin typeface="Arial"/>
                <a:cs typeface="Arial"/>
              </a:rPr>
              <a:t>an order and 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spc="-5" dirty="0">
                <a:latin typeface="Arial"/>
                <a:cs typeface="Arial"/>
              </a:rPr>
              <a:t>them in one  another one by using push and pull modifier </a:t>
            </a:r>
            <a:r>
              <a:rPr sz="2800" dirty="0">
                <a:latin typeface="Arial"/>
                <a:cs typeface="Arial"/>
              </a:rPr>
              <a:t>classes  </a:t>
            </a:r>
            <a:r>
              <a:rPr sz="2800" spc="-10" dirty="0">
                <a:latin typeface="Arial"/>
                <a:cs typeface="Arial"/>
              </a:rPr>
              <a:t>where </a:t>
            </a:r>
            <a:r>
              <a:rPr sz="2800" spc="-5" dirty="0">
                <a:latin typeface="Arial"/>
                <a:cs typeface="Arial"/>
              </a:rPr>
              <a:t>ranges </a:t>
            </a:r>
            <a:r>
              <a:rPr sz="2800" dirty="0">
                <a:latin typeface="Arial"/>
                <a:cs typeface="Arial"/>
              </a:rPr>
              <a:t>form 1 to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11.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245" dirty="0">
                <a:latin typeface="Verdana"/>
                <a:cs typeface="Verdana"/>
              </a:rPr>
              <a:t>.col-md-push-*</a:t>
            </a:r>
            <a:endParaRPr sz="2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235" dirty="0">
                <a:latin typeface="Verdana"/>
                <a:cs typeface="Verdana"/>
              </a:rPr>
              <a:t>.col-md-pull-*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33020"/>
            <a:ext cx="241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91268E"/>
                </a:solidFill>
              </a:rPr>
              <a:t>Typography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56079" y="179324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6079" y="252984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6079" y="765809"/>
            <a:ext cx="1044702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Bootstrap </a:t>
            </a:r>
            <a:r>
              <a:rPr sz="2000" dirty="0">
                <a:latin typeface="Arial"/>
                <a:cs typeface="Arial"/>
              </a:rPr>
              <a:t>uses </a:t>
            </a:r>
            <a:r>
              <a:rPr sz="2000" spc="-5" dirty="0">
                <a:latin typeface="Arial"/>
                <a:cs typeface="Arial"/>
              </a:rPr>
              <a:t>Helvetica Neue, </a:t>
            </a:r>
            <a:r>
              <a:rPr sz="2000" dirty="0">
                <a:latin typeface="Arial"/>
                <a:cs typeface="Arial"/>
              </a:rPr>
              <a:t>Helvetica, </a:t>
            </a:r>
            <a:r>
              <a:rPr sz="2000" spc="-5" dirty="0">
                <a:latin typeface="Arial"/>
                <a:cs typeface="Arial"/>
              </a:rPr>
              <a:t>Arial, </a:t>
            </a:r>
            <a:r>
              <a:rPr sz="2000" dirty="0">
                <a:latin typeface="Arial"/>
                <a:cs typeface="Arial"/>
              </a:rPr>
              <a:t>and sans-serif in </a:t>
            </a:r>
            <a:r>
              <a:rPr sz="2000" spc="-5" dirty="0">
                <a:latin typeface="Arial"/>
                <a:cs typeface="Arial"/>
              </a:rPr>
              <a:t>its default font </a:t>
            </a:r>
            <a:r>
              <a:rPr sz="2000" dirty="0">
                <a:latin typeface="Arial"/>
                <a:cs typeface="Arial"/>
              </a:rPr>
              <a:t>stack.  Using </a:t>
            </a:r>
            <a:r>
              <a:rPr sz="2000" spc="-5" dirty="0">
                <a:latin typeface="Arial"/>
                <a:cs typeface="Arial"/>
              </a:rPr>
              <a:t>typography feature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Bootstrap you </a:t>
            </a:r>
            <a:r>
              <a:rPr sz="2000" dirty="0">
                <a:latin typeface="Arial"/>
                <a:cs typeface="Arial"/>
              </a:rPr>
              <a:t>can create headings, paragraphs, </a:t>
            </a:r>
            <a:r>
              <a:rPr sz="2000" spc="-5" dirty="0">
                <a:latin typeface="Arial"/>
                <a:cs typeface="Arial"/>
              </a:rPr>
              <a:t>lists </a:t>
            </a:r>
            <a:r>
              <a:rPr sz="200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other inline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elements.</a:t>
            </a:r>
            <a:endParaRPr sz="20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1000"/>
              </a:spcBef>
              <a:tabLst>
                <a:tab pos="1321435" algn="l"/>
                <a:tab pos="2444115" algn="l"/>
                <a:tab pos="2789555" algn="l"/>
                <a:tab pos="3571875" algn="l"/>
                <a:tab pos="4182110" algn="l"/>
                <a:tab pos="4485005" algn="l"/>
                <a:tab pos="5041900" algn="l"/>
                <a:tab pos="6036945" algn="l"/>
                <a:tab pos="6409690" algn="l"/>
                <a:tab pos="8209915" algn="l"/>
                <a:tab pos="8582660" algn="l"/>
                <a:tab pos="9592945" algn="l"/>
                <a:tab pos="10178415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lt	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e	is	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4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x.	</a:t>
            </a:r>
            <a:r>
              <a:rPr sz="2000" spc="-1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	a	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-5" dirty="0">
                <a:latin typeface="Arial"/>
                <a:cs typeface="Arial"/>
              </a:rPr>
              <a:t>–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t	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	</a:t>
            </a:r>
            <a:r>
              <a:rPr sz="2000" spc="-5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4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2000" spc="-5" dirty="0">
                <a:latin typeface="Arial"/>
                <a:cs typeface="Arial"/>
              </a:rPr>
              <a:t>8</a:t>
            </a:r>
            <a:r>
              <a:rPr sz="2000" dirty="0">
                <a:latin typeface="Arial"/>
                <a:cs typeface="Arial"/>
              </a:rPr>
              <a:t>.(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	</a:t>
            </a:r>
            <a:r>
              <a:rPr sz="2000" spc="10" dirty="0">
                <a:latin typeface="Arial"/>
                <a:cs typeface="Arial"/>
              </a:rPr>
              <a:t>&lt;</a:t>
            </a:r>
            <a:r>
              <a:rPr sz="2000" spc="-5" dirty="0">
                <a:latin typeface="Arial"/>
                <a:cs typeface="Arial"/>
              </a:rPr>
              <a:t>b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y&gt;	</a:t>
            </a:r>
            <a:r>
              <a:rPr sz="2000" spc="5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d	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l  paragraphs).</a:t>
            </a:r>
          </a:p>
          <a:p>
            <a:pPr marL="355600" marR="5080">
              <a:lnSpc>
                <a:spcPct val="100000"/>
              </a:lnSpc>
              <a:spcBef>
                <a:spcPts val="1000"/>
              </a:spcBef>
              <a:tabLst>
                <a:tab pos="2235835" algn="l"/>
              </a:tabLst>
            </a:pPr>
            <a:r>
              <a:rPr sz="2000" dirty="0">
                <a:latin typeface="Arial"/>
                <a:cs typeface="Arial"/>
              </a:rPr>
              <a:t>Paragraph</a:t>
            </a:r>
            <a:r>
              <a:rPr sz="2000" spc="4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&lt;p&gt;	</a:t>
            </a:r>
            <a:r>
              <a:rPr sz="2000" spc="-5" dirty="0">
                <a:latin typeface="Arial"/>
                <a:cs typeface="Arial"/>
              </a:rPr>
              <a:t>elements </a:t>
            </a:r>
            <a:r>
              <a:rPr sz="2000" dirty="0">
                <a:latin typeface="Arial"/>
                <a:cs typeface="Arial"/>
              </a:rPr>
              <a:t>have a </a:t>
            </a:r>
            <a:r>
              <a:rPr sz="2000" spc="-5" dirty="0">
                <a:latin typeface="Arial"/>
                <a:cs typeface="Arial"/>
              </a:rPr>
              <a:t>bottom </a:t>
            </a:r>
            <a:r>
              <a:rPr sz="2000" dirty="0">
                <a:latin typeface="Arial"/>
                <a:cs typeface="Arial"/>
              </a:rPr>
              <a:t>margin that equals </a:t>
            </a:r>
            <a:r>
              <a:rPr sz="2000" spc="-5" dirty="0">
                <a:latin typeface="Arial"/>
                <a:cs typeface="Arial"/>
              </a:rPr>
              <a:t>half their </a:t>
            </a:r>
            <a:r>
              <a:rPr sz="2000" dirty="0">
                <a:latin typeface="Arial"/>
                <a:cs typeface="Arial"/>
              </a:rPr>
              <a:t>computed </a:t>
            </a:r>
            <a:r>
              <a:rPr sz="2000" spc="-5" dirty="0">
                <a:latin typeface="Arial"/>
                <a:cs typeface="Arial"/>
              </a:rPr>
              <a:t>line-  </a:t>
            </a:r>
            <a:r>
              <a:rPr sz="2000" dirty="0">
                <a:latin typeface="Arial"/>
                <a:cs typeface="Arial"/>
              </a:rPr>
              <a:t>height </a:t>
            </a:r>
            <a:r>
              <a:rPr sz="2000" spc="-5" dirty="0">
                <a:latin typeface="Arial"/>
                <a:cs typeface="Arial"/>
              </a:rPr>
              <a:t>(10px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default).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pc="-5" dirty="0"/>
              <a:t>Headings:</a:t>
            </a: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b="0" u="none" spc="-5" dirty="0">
                <a:latin typeface="Arial"/>
                <a:cs typeface="Arial"/>
              </a:rPr>
              <a:t>All </a:t>
            </a:r>
            <a:r>
              <a:rPr b="0" u="none" spc="-10" dirty="0">
                <a:latin typeface="Arial"/>
                <a:cs typeface="Arial"/>
              </a:rPr>
              <a:t>HTML </a:t>
            </a:r>
            <a:r>
              <a:rPr b="0" u="none" dirty="0">
                <a:latin typeface="Arial"/>
                <a:cs typeface="Arial"/>
              </a:rPr>
              <a:t>headings (h1 </a:t>
            </a:r>
            <a:r>
              <a:rPr b="0" u="none" spc="-5" dirty="0">
                <a:latin typeface="Arial"/>
                <a:cs typeface="Arial"/>
              </a:rPr>
              <a:t>to </a:t>
            </a:r>
            <a:r>
              <a:rPr b="0" u="none" dirty="0">
                <a:latin typeface="Arial"/>
                <a:cs typeface="Arial"/>
              </a:rPr>
              <a:t>h6) are </a:t>
            </a:r>
            <a:r>
              <a:rPr b="0" u="none" spc="-5" dirty="0">
                <a:latin typeface="Arial"/>
                <a:cs typeface="Arial"/>
              </a:rPr>
              <a:t>styled </a:t>
            </a:r>
            <a:r>
              <a:rPr b="0" u="none" dirty="0">
                <a:latin typeface="Arial"/>
                <a:cs typeface="Arial"/>
              </a:rPr>
              <a:t>in </a:t>
            </a:r>
            <a:r>
              <a:rPr b="0" u="none" spc="-5" dirty="0">
                <a:latin typeface="Arial"/>
                <a:cs typeface="Arial"/>
              </a:rPr>
              <a:t>Bootstrap. An example is </a:t>
            </a:r>
            <a:r>
              <a:rPr b="0" u="none" dirty="0">
                <a:latin typeface="Arial"/>
                <a:cs typeface="Arial"/>
              </a:rPr>
              <a:t>as </a:t>
            </a:r>
            <a:r>
              <a:rPr b="0" u="none" spc="-5" dirty="0">
                <a:latin typeface="Arial"/>
                <a:cs typeface="Arial"/>
              </a:rPr>
              <a:t>shown</a:t>
            </a:r>
            <a:r>
              <a:rPr b="0" u="none" spc="-120" dirty="0">
                <a:latin typeface="Arial"/>
                <a:cs typeface="Arial"/>
              </a:rPr>
              <a:t> </a:t>
            </a:r>
            <a:r>
              <a:rPr b="0" u="none" spc="-5" dirty="0">
                <a:latin typeface="Arial"/>
                <a:cs typeface="Arial"/>
              </a:rPr>
              <a:t>below:</a:t>
            </a: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b="0" u="none" dirty="0">
                <a:latin typeface="Arial"/>
                <a:cs typeface="Arial"/>
              </a:rPr>
              <a:t>&lt;h1&gt;I'm Heading1 h1&lt;/h1&gt; </a:t>
            </a:r>
            <a:r>
              <a:rPr b="0" u="none" spc="-5" dirty="0">
                <a:latin typeface="Arial"/>
                <a:cs typeface="Arial"/>
              </a:rPr>
              <a:t>Semibold</a:t>
            </a:r>
            <a:r>
              <a:rPr b="0" u="none" spc="-70" dirty="0">
                <a:latin typeface="Arial"/>
                <a:cs typeface="Arial"/>
              </a:rPr>
              <a:t> </a:t>
            </a:r>
            <a:r>
              <a:rPr b="0" u="none" dirty="0">
                <a:latin typeface="Arial"/>
                <a:cs typeface="Arial"/>
              </a:rPr>
              <a:t>36px</a:t>
            </a: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b="0" u="none" dirty="0">
                <a:latin typeface="Arial"/>
                <a:cs typeface="Arial"/>
              </a:rPr>
              <a:t>&lt;h2&gt;I'm Heading2 h2&lt;/h2&gt; </a:t>
            </a:r>
            <a:r>
              <a:rPr b="0" u="none" spc="-5" dirty="0">
                <a:latin typeface="Arial"/>
                <a:cs typeface="Arial"/>
              </a:rPr>
              <a:t>Semibold</a:t>
            </a:r>
            <a:r>
              <a:rPr b="0" u="none" spc="-70" dirty="0">
                <a:latin typeface="Arial"/>
                <a:cs typeface="Arial"/>
              </a:rPr>
              <a:t> </a:t>
            </a:r>
            <a:r>
              <a:rPr b="0" u="none" dirty="0">
                <a:latin typeface="Arial"/>
                <a:cs typeface="Arial"/>
              </a:rPr>
              <a:t>30px</a:t>
            </a: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b="0" u="none" dirty="0">
                <a:latin typeface="Arial"/>
                <a:cs typeface="Arial"/>
              </a:rPr>
              <a:t>&lt;h3&gt;I'm Heading3 h3&lt;/h3&gt; </a:t>
            </a:r>
            <a:r>
              <a:rPr b="0" u="none" spc="-5" dirty="0">
                <a:latin typeface="Arial"/>
                <a:cs typeface="Arial"/>
              </a:rPr>
              <a:t>Semibold</a:t>
            </a:r>
            <a:r>
              <a:rPr b="0" u="none" spc="-70" dirty="0">
                <a:latin typeface="Arial"/>
                <a:cs typeface="Arial"/>
              </a:rPr>
              <a:t> </a:t>
            </a:r>
            <a:r>
              <a:rPr b="0" u="none" dirty="0">
                <a:latin typeface="Arial"/>
                <a:cs typeface="Arial"/>
              </a:rPr>
              <a:t>24px</a:t>
            </a: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b="0" u="none" dirty="0">
                <a:latin typeface="Arial"/>
                <a:cs typeface="Arial"/>
              </a:rPr>
              <a:t>&lt;h4&gt;I'm Heading4 h4&lt;/h4&gt; </a:t>
            </a:r>
            <a:r>
              <a:rPr b="0" u="none" spc="-5" dirty="0">
                <a:latin typeface="Arial"/>
                <a:cs typeface="Arial"/>
              </a:rPr>
              <a:t>Semibold</a:t>
            </a:r>
            <a:r>
              <a:rPr b="0" u="none" spc="-70" dirty="0">
                <a:latin typeface="Arial"/>
                <a:cs typeface="Arial"/>
              </a:rPr>
              <a:t> </a:t>
            </a:r>
            <a:r>
              <a:rPr b="0" u="none" dirty="0">
                <a:latin typeface="Arial"/>
                <a:cs typeface="Arial"/>
              </a:rPr>
              <a:t>18px</a:t>
            </a: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b="0" u="none" dirty="0">
                <a:latin typeface="Arial"/>
                <a:cs typeface="Arial"/>
              </a:rPr>
              <a:t>&lt;h5&gt;I'm Heading5 h5&lt;/h5&gt; </a:t>
            </a:r>
            <a:r>
              <a:rPr b="0" u="none" spc="-5" dirty="0">
                <a:latin typeface="Arial"/>
                <a:cs typeface="Arial"/>
              </a:rPr>
              <a:t>Semibold</a:t>
            </a:r>
            <a:r>
              <a:rPr b="0" u="none" spc="-70" dirty="0">
                <a:latin typeface="Arial"/>
                <a:cs typeface="Arial"/>
              </a:rPr>
              <a:t> </a:t>
            </a:r>
            <a:r>
              <a:rPr b="0" u="none" dirty="0">
                <a:latin typeface="Arial"/>
                <a:cs typeface="Arial"/>
              </a:rPr>
              <a:t>14px</a:t>
            </a:r>
          </a:p>
          <a:p>
            <a:pPr marL="355600">
              <a:lnSpc>
                <a:spcPct val="100000"/>
              </a:lnSpc>
              <a:spcBef>
                <a:spcPts val="990"/>
              </a:spcBef>
            </a:pPr>
            <a:r>
              <a:rPr b="0" u="none" dirty="0">
                <a:latin typeface="Arial"/>
                <a:cs typeface="Arial"/>
              </a:rPr>
              <a:t>&lt;h6&gt;I'm Heading6 h6&lt;/h6&gt; </a:t>
            </a:r>
            <a:r>
              <a:rPr b="0" u="none" spc="-5" dirty="0">
                <a:latin typeface="Arial"/>
                <a:cs typeface="Arial"/>
              </a:rPr>
              <a:t>Semibold</a:t>
            </a:r>
            <a:r>
              <a:rPr b="0" u="none" spc="-70" dirty="0">
                <a:latin typeface="Arial"/>
                <a:cs typeface="Arial"/>
              </a:rPr>
              <a:t> </a:t>
            </a:r>
            <a:r>
              <a:rPr b="0" u="none" dirty="0">
                <a:latin typeface="Arial"/>
                <a:cs typeface="Arial"/>
              </a:rPr>
              <a:t>12px</a:t>
            </a: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33020"/>
            <a:ext cx="241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91268E"/>
                </a:solidFill>
              </a:rPr>
              <a:t>Typography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56079" y="980440"/>
            <a:ext cx="10449560" cy="57937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INLINE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SUBHEADINGS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1000"/>
              </a:spcBef>
            </a:pPr>
            <a:r>
              <a:rPr sz="2400" spc="-125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add 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spc="-10" dirty="0">
                <a:latin typeface="Arial"/>
                <a:cs typeface="Arial"/>
              </a:rPr>
              <a:t>inline </a:t>
            </a:r>
            <a:r>
              <a:rPr sz="2400" spc="-5" dirty="0">
                <a:latin typeface="Arial"/>
                <a:cs typeface="Arial"/>
              </a:rPr>
              <a:t>subheading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headings, </a:t>
            </a:r>
            <a:r>
              <a:rPr sz="2400" spc="-5" dirty="0">
                <a:latin typeface="Arial"/>
                <a:cs typeface="Arial"/>
              </a:rPr>
              <a:t>simply </a:t>
            </a:r>
            <a:r>
              <a:rPr sz="2400" spc="-10" dirty="0">
                <a:latin typeface="Arial"/>
                <a:cs typeface="Arial"/>
              </a:rPr>
              <a:t>add </a:t>
            </a:r>
            <a:r>
              <a:rPr sz="2400" dirty="0">
                <a:latin typeface="Arial"/>
                <a:cs typeface="Arial"/>
              </a:rPr>
              <a:t>&lt;small&gt;  </a:t>
            </a:r>
            <a:r>
              <a:rPr sz="2400" spc="-5" dirty="0">
                <a:latin typeface="Arial"/>
                <a:cs typeface="Arial"/>
              </a:rPr>
              <a:t>around any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elements or add </a:t>
            </a:r>
            <a:r>
              <a:rPr sz="2400" dirty="0">
                <a:latin typeface="Arial"/>
                <a:cs typeface="Arial"/>
              </a:rPr>
              <a:t>.small </a:t>
            </a:r>
            <a:r>
              <a:rPr sz="2400" spc="-5" dirty="0">
                <a:latin typeface="Arial"/>
                <a:cs typeface="Arial"/>
              </a:rPr>
              <a:t>class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you will get smaller text 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lighter color as shown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example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below: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&lt;h1&gt;I'm </a:t>
            </a:r>
            <a:r>
              <a:rPr sz="2400" spc="-10" dirty="0">
                <a:latin typeface="Arial"/>
                <a:cs typeface="Arial"/>
              </a:rPr>
              <a:t>Heading1 </a:t>
            </a:r>
            <a:r>
              <a:rPr sz="2400" spc="-5" dirty="0">
                <a:latin typeface="Arial"/>
                <a:cs typeface="Arial"/>
              </a:rPr>
              <a:t>h1. &lt;small&gt;I'm secondary </a:t>
            </a:r>
            <a:r>
              <a:rPr sz="2400" spc="-10" dirty="0">
                <a:latin typeface="Arial"/>
                <a:cs typeface="Arial"/>
              </a:rPr>
              <a:t>Heading1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h1&lt;/small&gt;&lt;/h1&gt;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&lt;h2&gt;I'm </a:t>
            </a:r>
            <a:r>
              <a:rPr sz="2400" spc="-10" dirty="0">
                <a:latin typeface="Arial"/>
                <a:cs typeface="Arial"/>
              </a:rPr>
              <a:t>Heading2 </a:t>
            </a:r>
            <a:r>
              <a:rPr sz="2400" spc="-5" dirty="0">
                <a:latin typeface="Arial"/>
                <a:cs typeface="Arial"/>
              </a:rPr>
              <a:t>h2. &lt;small&gt;I'm secondary </a:t>
            </a:r>
            <a:r>
              <a:rPr sz="2400" spc="-10" dirty="0">
                <a:latin typeface="Arial"/>
                <a:cs typeface="Arial"/>
              </a:rPr>
              <a:t>Heading2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h2&lt;/small&gt;&lt;/h2&gt;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&lt;h3&gt;I'm </a:t>
            </a:r>
            <a:r>
              <a:rPr sz="2400" spc="-10" dirty="0">
                <a:latin typeface="Arial"/>
                <a:cs typeface="Arial"/>
              </a:rPr>
              <a:t>Heading3 </a:t>
            </a:r>
            <a:r>
              <a:rPr sz="2400" spc="-5" dirty="0">
                <a:latin typeface="Arial"/>
                <a:cs typeface="Arial"/>
              </a:rPr>
              <a:t>h3. &lt;small&gt;I'm secondary </a:t>
            </a:r>
            <a:r>
              <a:rPr sz="2400" spc="-10" dirty="0">
                <a:latin typeface="Arial"/>
                <a:cs typeface="Arial"/>
              </a:rPr>
              <a:t>Heading3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h3&lt;/small&gt;&lt;/h3&gt;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&lt;h4&gt;I'm </a:t>
            </a:r>
            <a:r>
              <a:rPr sz="2400" spc="-10" dirty="0">
                <a:latin typeface="Arial"/>
                <a:cs typeface="Arial"/>
              </a:rPr>
              <a:t>Heading4 </a:t>
            </a:r>
            <a:r>
              <a:rPr sz="2400" spc="-5" dirty="0">
                <a:latin typeface="Arial"/>
                <a:cs typeface="Arial"/>
              </a:rPr>
              <a:t>h4. &lt;small&gt;I'm secondary </a:t>
            </a:r>
            <a:r>
              <a:rPr sz="2400" spc="-10" dirty="0">
                <a:latin typeface="Arial"/>
                <a:cs typeface="Arial"/>
              </a:rPr>
              <a:t>Heading4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h4&lt;/small&gt;&lt;/h4&gt;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&lt;h5&gt;I'm </a:t>
            </a:r>
            <a:r>
              <a:rPr sz="2400" spc="-10" dirty="0">
                <a:latin typeface="Arial"/>
                <a:cs typeface="Arial"/>
              </a:rPr>
              <a:t>Heading5 </a:t>
            </a:r>
            <a:r>
              <a:rPr sz="2400" spc="-5" dirty="0">
                <a:latin typeface="Arial"/>
                <a:cs typeface="Arial"/>
              </a:rPr>
              <a:t>h5. &lt;small&gt;I'm secondary </a:t>
            </a:r>
            <a:r>
              <a:rPr sz="2400" spc="-10" dirty="0">
                <a:latin typeface="Arial"/>
                <a:cs typeface="Arial"/>
              </a:rPr>
              <a:t>Heading5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h5&lt;/small&gt;&lt;/h5&gt;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&lt;h6&gt;I'm </a:t>
            </a:r>
            <a:r>
              <a:rPr sz="2400" spc="-10" dirty="0">
                <a:latin typeface="Arial"/>
                <a:cs typeface="Arial"/>
              </a:rPr>
              <a:t>Heading6 </a:t>
            </a:r>
            <a:r>
              <a:rPr sz="2400" spc="-5" dirty="0">
                <a:latin typeface="Arial"/>
                <a:cs typeface="Arial"/>
              </a:rPr>
              <a:t>h6. &lt;small&gt;I'm secondary </a:t>
            </a:r>
            <a:r>
              <a:rPr sz="2400" spc="-10" dirty="0">
                <a:latin typeface="Arial"/>
                <a:cs typeface="Arial"/>
              </a:rPr>
              <a:t>Heading1</a:t>
            </a:r>
            <a:r>
              <a:rPr sz="2400" spc="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h6&lt;/small&gt;&lt;/h6&gt;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489" y="33020"/>
            <a:ext cx="3959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Inline </a:t>
            </a:r>
            <a:r>
              <a:rPr sz="3600" spc="-10" dirty="0">
                <a:solidFill>
                  <a:srgbClr val="91268E"/>
                </a:solidFill>
              </a:rPr>
              <a:t>text</a:t>
            </a:r>
            <a:r>
              <a:rPr sz="3600" spc="-85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elements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4489" y="636269"/>
            <a:ext cx="10098405" cy="61569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800" b="1" spc="-5" dirty="0">
                <a:latin typeface="Arial"/>
                <a:cs typeface="Arial"/>
              </a:rPr>
              <a:t>Marked </a:t>
            </a:r>
            <a:r>
              <a:rPr sz="2800" b="1" spc="-45" dirty="0">
                <a:latin typeface="Arial"/>
                <a:cs typeface="Arial"/>
              </a:rPr>
              <a:t>Text</a:t>
            </a:r>
            <a:r>
              <a:rPr sz="2800" spc="-45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Highlight the </a:t>
            </a:r>
            <a:r>
              <a:rPr sz="2800" spc="-10" dirty="0">
                <a:latin typeface="Arial"/>
                <a:cs typeface="Arial"/>
              </a:rPr>
              <a:t>text </a:t>
            </a: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&lt;mark&gt;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tag.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spc="-5" dirty="0">
                <a:latin typeface="Arial"/>
                <a:cs typeface="Arial"/>
              </a:rPr>
              <a:t>Deleted </a:t>
            </a:r>
            <a:r>
              <a:rPr sz="2800" b="1" spc="-50" dirty="0">
                <a:latin typeface="Arial"/>
                <a:cs typeface="Arial"/>
              </a:rPr>
              <a:t>Text: </a:t>
            </a:r>
            <a:r>
              <a:rPr sz="2800" spc="-5" dirty="0">
                <a:latin typeface="Arial"/>
                <a:cs typeface="Arial"/>
              </a:rPr>
              <a:t>Blocks of </a:t>
            </a:r>
            <a:r>
              <a:rPr sz="2800" spc="-10" dirty="0">
                <a:latin typeface="Arial"/>
                <a:cs typeface="Arial"/>
              </a:rPr>
              <a:t>text </a:t>
            </a:r>
            <a:r>
              <a:rPr sz="2800" spc="-5" dirty="0">
                <a:latin typeface="Arial"/>
                <a:cs typeface="Arial"/>
              </a:rPr>
              <a:t>have been deleted using &lt;del&gt;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tag.</a:t>
            </a:r>
            <a:endParaRPr sz="2800" dirty="0">
              <a:latin typeface="Arial"/>
              <a:cs typeface="Arial"/>
            </a:endParaRPr>
          </a:p>
          <a:p>
            <a:pPr marL="12700" marR="361315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Strikethrough </a:t>
            </a:r>
            <a:r>
              <a:rPr sz="2800" b="1" spc="-50" dirty="0">
                <a:latin typeface="Arial"/>
                <a:cs typeface="Arial"/>
              </a:rPr>
              <a:t>Text: </a:t>
            </a:r>
            <a:r>
              <a:rPr sz="2800" spc="-5" dirty="0">
                <a:latin typeface="Arial"/>
                <a:cs typeface="Arial"/>
              </a:rPr>
              <a:t>Blocks of </a:t>
            </a:r>
            <a:r>
              <a:rPr sz="2800" spc="-10" dirty="0">
                <a:latin typeface="Arial"/>
                <a:cs typeface="Arial"/>
              </a:rPr>
              <a:t>text </a:t>
            </a:r>
            <a:r>
              <a:rPr sz="2800" dirty="0">
                <a:latin typeface="Arial"/>
                <a:cs typeface="Arial"/>
              </a:rPr>
              <a:t>that are </a:t>
            </a: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longer </a:t>
            </a:r>
            <a:r>
              <a:rPr sz="2800" spc="-5" dirty="0">
                <a:latin typeface="Arial"/>
                <a:cs typeface="Arial"/>
              </a:rPr>
              <a:t>relevant  using the &lt;s&gt;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tag.</a:t>
            </a:r>
            <a:endParaRPr sz="2800" dirty="0">
              <a:latin typeface="Arial"/>
              <a:cs typeface="Arial"/>
            </a:endParaRPr>
          </a:p>
          <a:p>
            <a:pPr marL="12700" marR="1109345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Inserted text: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&lt;ins&gt; tag defines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text </a:t>
            </a:r>
            <a:r>
              <a:rPr sz="2800" spc="-5" dirty="0">
                <a:latin typeface="Arial"/>
                <a:cs typeface="Arial"/>
              </a:rPr>
              <a:t>that has been  inserted </a:t>
            </a:r>
            <a:r>
              <a:rPr sz="2800" dirty="0">
                <a:latin typeface="Arial"/>
                <a:cs typeface="Arial"/>
              </a:rPr>
              <a:t>into 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document.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spc="-5" dirty="0">
                <a:latin typeface="Arial"/>
                <a:cs typeface="Arial"/>
              </a:rPr>
              <a:t>Underline </a:t>
            </a:r>
            <a:r>
              <a:rPr sz="2800" b="1" spc="-50" dirty="0">
                <a:latin typeface="Arial"/>
                <a:cs typeface="Arial"/>
              </a:rPr>
              <a:t>Text: </a:t>
            </a:r>
            <a:r>
              <a:rPr sz="2800" spc="-5" dirty="0">
                <a:latin typeface="Arial"/>
                <a:cs typeface="Arial"/>
              </a:rPr>
              <a:t>The &lt;u&gt;tag defines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underline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text.</a:t>
            </a:r>
            <a:endParaRPr sz="2800" dirty="0">
              <a:latin typeface="Arial"/>
              <a:cs typeface="Arial"/>
            </a:endParaRPr>
          </a:p>
          <a:p>
            <a:pPr marL="12700" marR="18034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Small </a:t>
            </a:r>
            <a:r>
              <a:rPr sz="2800" b="1" spc="-50" dirty="0">
                <a:latin typeface="Arial"/>
                <a:cs typeface="Arial"/>
              </a:rPr>
              <a:t>Text: </a:t>
            </a:r>
            <a:r>
              <a:rPr sz="2800" dirty="0">
                <a:latin typeface="Arial"/>
                <a:cs typeface="Arial"/>
              </a:rPr>
              <a:t>Use the &lt;small&gt; </a:t>
            </a:r>
            <a:r>
              <a:rPr sz="2800" spc="-5" dirty="0">
                <a:latin typeface="Arial"/>
                <a:cs typeface="Arial"/>
              </a:rPr>
              <a:t>tag </a:t>
            </a:r>
            <a:r>
              <a:rPr sz="2800" dirty="0">
                <a:latin typeface="Arial"/>
                <a:cs typeface="Arial"/>
              </a:rPr>
              <a:t>to set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text </a:t>
            </a:r>
            <a:r>
              <a:rPr sz="2800" spc="-5" dirty="0">
                <a:latin typeface="Arial"/>
                <a:cs typeface="Arial"/>
              </a:rPr>
              <a:t>at 85% the </a:t>
            </a:r>
            <a:r>
              <a:rPr sz="2800" dirty="0">
                <a:latin typeface="Arial"/>
                <a:cs typeface="Arial"/>
              </a:rPr>
              <a:t>size  </a:t>
            </a:r>
            <a:r>
              <a:rPr sz="2800" spc="-5" dirty="0">
                <a:latin typeface="Arial"/>
                <a:cs typeface="Arial"/>
              </a:rPr>
              <a:t>of the parent.</a:t>
            </a:r>
            <a:endParaRPr sz="2800" dirty="0">
              <a:latin typeface="Arial"/>
              <a:cs typeface="Arial"/>
            </a:endParaRPr>
          </a:p>
          <a:p>
            <a:pPr marL="12700" marR="266065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Bold: </a:t>
            </a:r>
            <a:r>
              <a:rPr sz="2800" spc="-90" dirty="0">
                <a:latin typeface="Arial"/>
                <a:cs typeface="Arial"/>
              </a:rPr>
              <a:t>Text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heavier font-weight can be done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&lt;strong&gt;  tag.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dirty="0">
                <a:latin typeface="Arial"/>
                <a:cs typeface="Arial"/>
              </a:rPr>
              <a:t>Italics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Emphasizing of text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italics </a:t>
            </a:r>
            <a:r>
              <a:rPr sz="2800" spc="-5" dirty="0">
                <a:latin typeface="Arial"/>
                <a:cs typeface="Arial"/>
              </a:rPr>
              <a:t>done by &lt;em&gt;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tag.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180340"/>
            <a:ext cx="1598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91268E"/>
                </a:solidFill>
                <a:latin typeface="Arial"/>
                <a:cs typeface="Arial"/>
              </a:rPr>
              <a:t>H</a:t>
            </a:r>
            <a:r>
              <a:rPr sz="3600" b="1" spc="-15" dirty="0">
                <a:solidFill>
                  <a:srgbClr val="91268E"/>
                </a:solidFill>
                <a:latin typeface="Arial"/>
                <a:cs typeface="Arial"/>
              </a:rPr>
              <a:t>i</a:t>
            </a:r>
            <a:r>
              <a:rPr sz="3600" b="1" dirty="0">
                <a:solidFill>
                  <a:srgbClr val="91268E"/>
                </a:solidFill>
                <a:latin typeface="Arial"/>
                <a:cs typeface="Arial"/>
              </a:rPr>
              <a:t>s</a:t>
            </a:r>
            <a:r>
              <a:rPr sz="3600" b="1" spc="-10" dirty="0">
                <a:solidFill>
                  <a:srgbClr val="91268E"/>
                </a:solidFill>
                <a:latin typeface="Arial"/>
                <a:cs typeface="Arial"/>
              </a:rPr>
              <a:t>t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ory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2250" y="1264919"/>
            <a:ext cx="10478135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499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Bootstrap </a:t>
            </a:r>
            <a:r>
              <a:rPr sz="2800" spc="-10" dirty="0">
                <a:latin typeface="Arial"/>
                <a:cs typeface="Arial"/>
              </a:rPr>
              <a:t>was </a:t>
            </a:r>
            <a:r>
              <a:rPr sz="2800" spc="-5" dirty="0">
                <a:latin typeface="Arial"/>
                <a:cs typeface="Arial"/>
              </a:rPr>
              <a:t>developed by Mark Otto and </a:t>
            </a:r>
            <a:r>
              <a:rPr sz="2800" dirty="0">
                <a:latin typeface="Arial"/>
                <a:cs typeface="Arial"/>
              </a:rPr>
              <a:t>Jacob </a:t>
            </a:r>
            <a:r>
              <a:rPr sz="2800" spc="-5" dirty="0">
                <a:latin typeface="Arial"/>
                <a:cs typeface="Arial"/>
              </a:rPr>
              <a:t>Thornton at  </a:t>
            </a:r>
            <a:r>
              <a:rPr sz="2800" spc="-30" dirty="0">
                <a:latin typeface="Arial"/>
                <a:cs typeface="Arial"/>
              </a:rPr>
              <a:t>Twitter </a:t>
            </a:r>
            <a:r>
              <a:rPr sz="2800" spc="-25" dirty="0">
                <a:latin typeface="Arial"/>
                <a:cs typeface="Arial"/>
              </a:rPr>
              <a:t>(Twitter </a:t>
            </a:r>
            <a:r>
              <a:rPr sz="2800" spc="-5" dirty="0">
                <a:latin typeface="Arial"/>
                <a:cs typeface="Arial"/>
              </a:rPr>
              <a:t>Blueprint).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spc="-10" dirty="0">
                <a:latin typeface="Arial"/>
                <a:cs typeface="Arial"/>
              </a:rPr>
              <a:t>was </a:t>
            </a:r>
            <a:r>
              <a:rPr sz="2800" spc="-5" dirty="0">
                <a:latin typeface="Arial"/>
                <a:cs typeface="Arial"/>
              </a:rPr>
              <a:t>released as an open </a:t>
            </a:r>
            <a:r>
              <a:rPr sz="2800" dirty="0">
                <a:latin typeface="Arial"/>
                <a:cs typeface="Arial"/>
              </a:rPr>
              <a:t>source  </a:t>
            </a:r>
            <a:r>
              <a:rPr sz="2800" spc="-5" dirty="0">
                <a:latin typeface="Arial"/>
                <a:cs typeface="Arial"/>
              </a:rPr>
              <a:t>product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August </a:t>
            </a:r>
            <a:r>
              <a:rPr sz="2800" spc="-55" dirty="0">
                <a:latin typeface="Arial"/>
                <a:cs typeface="Arial"/>
              </a:rPr>
              <a:t>2011 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GitHub.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8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Arial"/>
                <a:cs typeface="Arial"/>
              </a:rPr>
              <a:t>Version </a:t>
            </a:r>
            <a:r>
              <a:rPr sz="2800" spc="-5" dirty="0">
                <a:latin typeface="Arial"/>
                <a:cs typeface="Arial"/>
              </a:rPr>
              <a:t>2.0 </a:t>
            </a:r>
            <a:r>
              <a:rPr sz="2800" dirty="0">
                <a:latin typeface="Arial"/>
                <a:cs typeface="Arial"/>
              </a:rPr>
              <a:t>supports </a:t>
            </a:r>
            <a:r>
              <a:rPr sz="2800" spc="-5" dirty="0">
                <a:latin typeface="Arial"/>
                <a:cs typeface="Arial"/>
              </a:rPr>
              <a:t>Responsive </a:t>
            </a:r>
            <a:r>
              <a:rPr sz="2800" spc="-10" dirty="0">
                <a:latin typeface="Arial"/>
                <a:cs typeface="Arial"/>
              </a:rPr>
              <a:t>web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design.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7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Arial"/>
                <a:cs typeface="Arial"/>
              </a:rPr>
              <a:t>Version </a:t>
            </a:r>
            <a:r>
              <a:rPr sz="2800" spc="-5" dirty="0">
                <a:latin typeface="Arial"/>
                <a:cs typeface="Arial"/>
              </a:rPr>
              <a:t>3.0 adopted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mobile- </a:t>
            </a:r>
            <a:r>
              <a:rPr sz="2800" dirty="0">
                <a:latin typeface="Arial"/>
                <a:cs typeface="Arial"/>
              </a:rPr>
              <a:t>first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design.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8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Arial"/>
                <a:cs typeface="Arial"/>
              </a:rPr>
              <a:t>Version </a:t>
            </a:r>
            <a:r>
              <a:rPr sz="2800" spc="-5" dirty="0">
                <a:latin typeface="Arial"/>
                <a:cs typeface="Arial"/>
              </a:rPr>
              <a:t>4.0 alpha added Sass and </a:t>
            </a:r>
            <a:r>
              <a:rPr sz="2800" spc="-10" dirty="0">
                <a:latin typeface="Arial"/>
                <a:cs typeface="Arial"/>
              </a:rPr>
              <a:t>Flexbox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support.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160" y="33020"/>
            <a:ext cx="370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Alignment</a:t>
            </a:r>
            <a:r>
              <a:rPr sz="3600" spc="-70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61160" y="1191259"/>
            <a:ext cx="8384540" cy="33464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-5" dirty="0">
                <a:latin typeface="Arial"/>
                <a:cs typeface="Arial"/>
              </a:rPr>
              <a:t>Realign </a:t>
            </a:r>
            <a:r>
              <a:rPr sz="2800" spc="-10" dirty="0">
                <a:latin typeface="Arial"/>
                <a:cs typeface="Arial"/>
              </a:rPr>
              <a:t>text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done </a:t>
            </a:r>
            <a:r>
              <a:rPr sz="2800" spc="-10" dirty="0">
                <a:latin typeface="Arial"/>
                <a:cs typeface="Arial"/>
              </a:rPr>
              <a:t>with text </a:t>
            </a:r>
            <a:r>
              <a:rPr sz="2800" spc="-5" dirty="0">
                <a:latin typeface="Arial"/>
                <a:cs typeface="Arial"/>
              </a:rPr>
              <a:t>alignment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classes.</a:t>
            </a:r>
          </a:p>
          <a:p>
            <a:pPr marL="137795" indent="-125095">
              <a:lnSpc>
                <a:spcPct val="100000"/>
              </a:lnSpc>
              <a:spcBef>
                <a:spcPts val="1000"/>
              </a:spcBef>
              <a:buSzPct val="96428"/>
              <a:buChar char="•"/>
              <a:tabLst>
                <a:tab pos="138430" algn="l"/>
                <a:tab pos="1500505" algn="l"/>
              </a:tabLst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text-left	</a:t>
            </a:r>
            <a:r>
              <a:rPr sz="2800" spc="-5" dirty="0">
                <a:latin typeface="Arial"/>
                <a:cs typeface="Arial"/>
              </a:rPr>
              <a:t>class used for </a:t>
            </a:r>
            <a:r>
              <a:rPr sz="2800" dirty="0">
                <a:latin typeface="Arial"/>
                <a:cs typeface="Arial"/>
              </a:rPr>
              <a:t>Left </a:t>
            </a:r>
            <a:r>
              <a:rPr sz="2800" spc="-5" dirty="0">
                <a:latin typeface="Arial"/>
                <a:cs typeface="Arial"/>
              </a:rPr>
              <a:t>aligned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text.</a:t>
            </a:r>
            <a:endParaRPr sz="2800" dirty="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1000"/>
              </a:spcBef>
              <a:buSzPct val="96428"/>
              <a:buChar char="•"/>
              <a:tabLst>
                <a:tab pos="138430" algn="l"/>
                <a:tab pos="1717675" algn="l"/>
              </a:tabLst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text-right	</a:t>
            </a:r>
            <a:r>
              <a:rPr sz="2800" dirty="0">
                <a:latin typeface="Arial"/>
                <a:cs typeface="Arial"/>
              </a:rPr>
              <a:t>class used for </a:t>
            </a:r>
            <a:r>
              <a:rPr sz="2800" spc="-5" dirty="0">
                <a:latin typeface="Arial"/>
                <a:cs typeface="Arial"/>
              </a:rPr>
              <a:t>Right aligned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text.</a:t>
            </a:r>
            <a:endParaRPr sz="2800" dirty="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990"/>
              </a:spcBef>
              <a:buSzPct val="96428"/>
              <a:buChar char="•"/>
              <a:tabLst>
                <a:tab pos="138430" algn="l"/>
                <a:tab pos="2014855" algn="l"/>
              </a:tabLst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text-center	</a:t>
            </a:r>
            <a:r>
              <a:rPr sz="2800" spc="-5" dirty="0">
                <a:latin typeface="Arial"/>
                <a:cs typeface="Arial"/>
              </a:rPr>
              <a:t>class used for Center aligned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text.</a:t>
            </a:r>
            <a:endParaRPr sz="2800" dirty="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1000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text-justify </a:t>
            </a:r>
            <a:r>
              <a:rPr sz="2800" spc="-5" dirty="0">
                <a:latin typeface="Arial"/>
                <a:cs typeface="Arial"/>
              </a:rPr>
              <a:t>class used for Justified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text.</a:t>
            </a:r>
            <a:endParaRPr sz="2800" dirty="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1000"/>
              </a:spcBef>
              <a:buSzPct val="96428"/>
              <a:buChar char="•"/>
              <a:tabLst>
                <a:tab pos="138430" algn="l"/>
                <a:tab pos="2190115" algn="l"/>
              </a:tabLst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text-nowrap	</a:t>
            </a:r>
            <a:r>
              <a:rPr sz="2800" dirty="0">
                <a:latin typeface="Arial"/>
                <a:cs typeface="Arial"/>
              </a:rPr>
              <a:t>class </a:t>
            </a:r>
            <a:r>
              <a:rPr sz="2800" spc="-5" dirty="0">
                <a:latin typeface="Arial"/>
                <a:cs typeface="Arial"/>
              </a:rPr>
              <a:t>used for No </a:t>
            </a:r>
            <a:r>
              <a:rPr sz="2800" spc="-10" dirty="0">
                <a:latin typeface="Arial"/>
                <a:cs typeface="Arial"/>
              </a:rPr>
              <a:t>wrap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829" y="33020"/>
            <a:ext cx="4738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1268E"/>
                </a:solidFill>
              </a:rPr>
              <a:t>Transformation</a:t>
            </a:r>
            <a:r>
              <a:rPr sz="3600" spc="-65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87829" y="878840"/>
            <a:ext cx="7948930" cy="22390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-15" dirty="0">
                <a:latin typeface="Arial"/>
                <a:cs typeface="Arial"/>
              </a:rPr>
              <a:t>Transform </a:t>
            </a:r>
            <a:r>
              <a:rPr sz="2800" spc="-10" dirty="0">
                <a:latin typeface="Arial"/>
                <a:cs typeface="Arial"/>
              </a:rPr>
              <a:t>text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spc="-10" dirty="0">
                <a:latin typeface="Arial"/>
                <a:cs typeface="Arial"/>
              </a:rPr>
              <a:t>text </a:t>
            </a:r>
            <a:r>
              <a:rPr sz="2800" spc="-5" dirty="0">
                <a:latin typeface="Arial"/>
                <a:cs typeface="Arial"/>
              </a:rPr>
              <a:t>capitalization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classes</a:t>
            </a:r>
            <a:r>
              <a:rPr sz="2800" spc="1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1000"/>
              </a:spcBef>
              <a:buSzPct val="96428"/>
              <a:buChar char="•"/>
              <a:tabLst>
                <a:tab pos="138430" algn="l"/>
                <a:tab pos="2626995" algn="l"/>
              </a:tabLst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text-lowercase	</a:t>
            </a:r>
            <a:r>
              <a:rPr sz="2800" spc="-5" dirty="0">
                <a:latin typeface="Arial"/>
                <a:cs typeface="Arial"/>
              </a:rPr>
              <a:t>class used for Lowercased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text.</a:t>
            </a:r>
            <a:endParaRPr sz="2800" dirty="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990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text-uppercase </a:t>
            </a:r>
            <a:r>
              <a:rPr sz="2800" spc="-5" dirty="0">
                <a:latin typeface="Arial"/>
                <a:cs typeface="Arial"/>
              </a:rPr>
              <a:t>class used for Uppercased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text</a:t>
            </a:r>
            <a:r>
              <a:rPr sz="2800" spc="5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37795" indent="-125095">
              <a:lnSpc>
                <a:spcPct val="100000"/>
              </a:lnSpc>
              <a:spcBef>
                <a:spcPts val="1000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text-capitalize </a:t>
            </a:r>
            <a:r>
              <a:rPr sz="2800" dirty="0">
                <a:latin typeface="Arial"/>
                <a:cs typeface="Arial"/>
              </a:rPr>
              <a:t>class </a:t>
            </a:r>
            <a:r>
              <a:rPr sz="2800" spc="-5" dirty="0">
                <a:latin typeface="Arial"/>
                <a:cs typeface="Arial"/>
              </a:rPr>
              <a:t>used for Capitalized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text.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739" y="17779"/>
            <a:ext cx="2796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Abbreviations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728470" y="756920"/>
            <a:ext cx="9500235" cy="5173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Basic </a:t>
            </a:r>
            <a:r>
              <a:rPr sz="2800" b="1" spc="-10" dirty="0">
                <a:latin typeface="Arial"/>
                <a:cs typeface="Arial"/>
              </a:rPr>
              <a:t>Abbreviation </a:t>
            </a:r>
            <a:r>
              <a:rPr sz="2800" spc="-5" dirty="0">
                <a:latin typeface="Arial"/>
                <a:cs typeface="Arial"/>
              </a:rPr>
              <a:t>:An abbreviation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word </a:t>
            </a:r>
            <a:r>
              <a:rPr sz="2800" spc="-5" dirty="0">
                <a:latin typeface="Arial"/>
                <a:cs typeface="Arial"/>
              </a:rPr>
              <a:t>attribute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35" dirty="0">
                <a:latin typeface="Arial"/>
                <a:cs typeface="Arial"/>
              </a:rPr>
              <a:t>attr.</a:t>
            </a:r>
            <a:endParaRPr sz="28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000"/>
              </a:spcBef>
            </a:pPr>
            <a:r>
              <a:rPr sz="2800" spc="-10" dirty="0">
                <a:latin typeface="Arial"/>
                <a:cs typeface="Arial"/>
              </a:rPr>
              <a:t>Syntax </a:t>
            </a:r>
            <a:r>
              <a:rPr sz="2800" spc="-5" dirty="0">
                <a:latin typeface="Arial"/>
                <a:cs typeface="Arial"/>
              </a:rPr>
              <a:t>:&lt;abbr title="attribute"&gt;attr&lt;/abbr&gt;</a:t>
            </a:r>
            <a:endParaRPr sz="2800" dirty="0">
              <a:latin typeface="Arial"/>
              <a:cs typeface="Arial"/>
            </a:endParaRPr>
          </a:p>
          <a:p>
            <a:pPr marL="13335" marR="618490">
              <a:lnSpc>
                <a:spcPct val="100000"/>
              </a:lnSpc>
              <a:spcBef>
                <a:spcPts val="990"/>
              </a:spcBef>
            </a:pPr>
            <a:r>
              <a:rPr sz="2800" b="1" spc="-5" dirty="0">
                <a:latin typeface="Arial"/>
                <a:cs typeface="Arial"/>
              </a:rPr>
              <a:t>Initialism</a:t>
            </a:r>
            <a:r>
              <a:rPr sz="2800" spc="-5" dirty="0">
                <a:latin typeface="Arial"/>
                <a:cs typeface="Arial"/>
              </a:rPr>
              <a:t>: Add .Initialism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an abbreviation for </a:t>
            </a:r>
            <a:r>
              <a:rPr sz="2800" dirty="0">
                <a:latin typeface="Arial"/>
                <a:cs typeface="Arial"/>
              </a:rPr>
              <a:t>a slightly  smaller </a:t>
            </a:r>
            <a:r>
              <a:rPr sz="2800" spc="-5" dirty="0">
                <a:latin typeface="Arial"/>
                <a:cs typeface="Arial"/>
              </a:rPr>
              <a:t>font-size.</a:t>
            </a:r>
            <a:endParaRPr sz="2800" dirty="0">
              <a:latin typeface="Arial"/>
              <a:cs typeface="Arial"/>
            </a:endParaRPr>
          </a:p>
          <a:p>
            <a:pPr marL="13335" marR="1606550">
              <a:lnSpc>
                <a:spcPct val="100000"/>
              </a:lnSpc>
              <a:spcBef>
                <a:spcPts val="1000"/>
              </a:spcBef>
            </a:pPr>
            <a:r>
              <a:rPr sz="2800" spc="-10" dirty="0">
                <a:latin typeface="Arial"/>
                <a:cs typeface="Arial"/>
              </a:rPr>
              <a:t>Syntax </a:t>
            </a:r>
            <a:r>
              <a:rPr sz="2800" spc="-5" dirty="0">
                <a:latin typeface="Arial"/>
                <a:cs typeface="Arial"/>
              </a:rPr>
              <a:t>:&lt;abbr </a:t>
            </a:r>
            <a:r>
              <a:rPr sz="2800" spc="-25" dirty="0">
                <a:latin typeface="Arial"/>
                <a:cs typeface="Arial"/>
              </a:rPr>
              <a:t>title="HyperText </a:t>
            </a:r>
            <a:r>
              <a:rPr sz="2800" spc="-5" dirty="0">
                <a:latin typeface="Arial"/>
                <a:cs typeface="Arial"/>
              </a:rPr>
              <a:t>Markup Language"  class="initialism"&gt;HTML&lt;/</a:t>
            </a:r>
            <a:r>
              <a:rPr sz="2800" spc="-5" dirty="0" err="1">
                <a:latin typeface="Arial"/>
                <a:cs typeface="Arial"/>
              </a:rPr>
              <a:t>abbr</a:t>
            </a:r>
            <a:r>
              <a:rPr sz="2800" spc="-5" dirty="0">
                <a:latin typeface="Arial"/>
                <a:cs typeface="Arial"/>
              </a:rPr>
              <a:t>&gt;</a:t>
            </a:r>
            <a:r>
              <a:rPr lang="en-US" sz="2800" spc="-5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3600" spc="-5" dirty="0">
                <a:solidFill>
                  <a:srgbClr val="91268E"/>
                </a:solidFill>
                <a:latin typeface="Arial"/>
                <a:cs typeface="Arial"/>
              </a:rPr>
              <a:t>Addresses</a:t>
            </a:r>
            <a:endParaRPr sz="3600" dirty="0">
              <a:latin typeface="Arial"/>
              <a:cs typeface="Arial"/>
            </a:endParaRPr>
          </a:p>
          <a:p>
            <a:pPr marL="12700" marR="1755775">
              <a:lnSpc>
                <a:spcPct val="134400"/>
              </a:lnSpc>
              <a:spcBef>
                <a:spcPts val="660"/>
              </a:spcBef>
              <a:tabLst>
                <a:tab pos="3499485" algn="l"/>
              </a:tabLst>
            </a:pP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represent contact information by using &lt;address&gt; tag.  Syntax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&lt;address&gt;…….	&lt;/address&gt;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020" y="74929"/>
            <a:ext cx="251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Blockquotes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84020" y="623570"/>
            <a:ext cx="8863330" cy="6447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1268E"/>
                </a:solidFill>
                <a:latin typeface="Arial"/>
                <a:cs typeface="Arial"/>
              </a:rPr>
              <a:t>`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Blocks of content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10" dirty="0">
                <a:latin typeface="Arial"/>
                <a:cs typeface="Arial"/>
              </a:rPr>
              <a:t>another </a:t>
            </a:r>
            <a:r>
              <a:rPr sz="2400" spc="-5" dirty="0">
                <a:latin typeface="Arial"/>
                <a:cs typeface="Arial"/>
              </a:rPr>
              <a:t>source within your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Default</a:t>
            </a:r>
            <a:r>
              <a:rPr sz="2800" spc="-4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blockquote</a:t>
            </a:r>
            <a:r>
              <a:rPr lang="en-US" sz="2800" spc="-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2038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blockquote element 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present content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10" dirty="0">
                <a:latin typeface="Arial"/>
                <a:cs typeface="Arial"/>
              </a:rPr>
              <a:t>another  </a:t>
            </a:r>
            <a:r>
              <a:rPr sz="2400" spc="-5" dirty="0">
                <a:latin typeface="Arial"/>
                <a:cs typeface="Arial"/>
              </a:rPr>
              <a:t>source using &lt;p&gt;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tag.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600" spc="-5" dirty="0">
                <a:solidFill>
                  <a:srgbClr val="91268E"/>
                </a:solidFill>
                <a:latin typeface="Arial"/>
                <a:cs typeface="Arial"/>
              </a:rPr>
              <a:t>Block quote</a:t>
            </a:r>
            <a:r>
              <a:rPr sz="3600" spc="-2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91268E"/>
                </a:solidFill>
                <a:latin typeface="Arial"/>
                <a:cs typeface="Arial"/>
              </a:rPr>
              <a:t>options</a:t>
            </a:r>
            <a:endParaRPr sz="3600" dirty="0">
              <a:latin typeface="Arial"/>
              <a:cs typeface="Arial"/>
            </a:endParaRPr>
          </a:p>
          <a:p>
            <a:pPr marL="12700" marR="1033144" algn="just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latin typeface="Arial"/>
                <a:cs typeface="Arial"/>
              </a:rPr>
              <a:t>Naming </a:t>
            </a:r>
            <a:r>
              <a:rPr sz="2400" b="1" spc="4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source </a:t>
            </a:r>
            <a:r>
              <a:rPr sz="2400" b="1" spc="-135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Style </a:t>
            </a:r>
            <a:r>
              <a:rPr sz="2400" spc="10" dirty="0">
                <a:latin typeface="Arial"/>
                <a:cs typeface="Arial"/>
              </a:rPr>
              <a:t>and </a:t>
            </a:r>
            <a:r>
              <a:rPr sz="2400" spc="30" dirty="0">
                <a:latin typeface="Arial"/>
                <a:cs typeface="Arial"/>
              </a:rPr>
              <a:t>content </a:t>
            </a:r>
            <a:r>
              <a:rPr sz="2400" dirty="0">
                <a:latin typeface="Arial"/>
                <a:cs typeface="Arial"/>
              </a:rPr>
              <a:t>changes </a:t>
            </a:r>
            <a:r>
              <a:rPr sz="2400" spc="25" dirty="0">
                <a:latin typeface="Arial"/>
                <a:cs typeface="Arial"/>
              </a:rPr>
              <a:t>for </a:t>
            </a:r>
            <a:r>
              <a:rPr sz="2400" spc="10" dirty="0">
                <a:latin typeface="Arial"/>
                <a:cs typeface="Arial"/>
              </a:rPr>
              <a:t>simple  </a:t>
            </a:r>
            <a:r>
              <a:rPr sz="2400" dirty="0">
                <a:latin typeface="Arial"/>
                <a:cs typeface="Arial"/>
              </a:rPr>
              <a:t>variations </a:t>
            </a:r>
            <a:r>
              <a:rPr sz="2400" spc="20" dirty="0">
                <a:latin typeface="Arial"/>
                <a:cs typeface="Arial"/>
              </a:rPr>
              <a:t>on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20" dirty="0">
                <a:latin typeface="Arial"/>
                <a:cs typeface="Arial"/>
              </a:rPr>
              <a:t>standard </a:t>
            </a:r>
            <a:r>
              <a:rPr sz="2400" spc="30" dirty="0">
                <a:latin typeface="Arial"/>
                <a:cs typeface="Arial"/>
              </a:rPr>
              <a:t>&lt;bolckquote&gt;.Add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&lt;footer&gt; for  identifying the source.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latin typeface="Arial"/>
                <a:cs typeface="Arial"/>
              </a:rPr>
              <a:t>Alternate </a:t>
            </a:r>
            <a:r>
              <a:rPr sz="2400" b="1" spc="5" dirty="0">
                <a:latin typeface="Arial"/>
                <a:cs typeface="Arial"/>
              </a:rPr>
              <a:t>Displays:</a:t>
            </a:r>
            <a:r>
              <a:rPr sz="2400" spc="5" dirty="0">
                <a:latin typeface="Arial"/>
                <a:cs typeface="Arial"/>
              </a:rPr>
              <a:t>Add </a:t>
            </a:r>
            <a:r>
              <a:rPr sz="2400" spc="20" dirty="0">
                <a:latin typeface="Arial"/>
                <a:cs typeface="Arial"/>
              </a:rPr>
              <a:t>.bolckquote-reverse </a:t>
            </a:r>
            <a:r>
              <a:rPr sz="2400" spc="5" dirty="0">
                <a:latin typeface="Arial"/>
                <a:cs typeface="Arial"/>
              </a:rPr>
              <a:t>class </a:t>
            </a:r>
            <a:r>
              <a:rPr sz="2400" spc="20" dirty="0">
                <a:latin typeface="Arial"/>
                <a:cs typeface="Arial"/>
              </a:rPr>
              <a:t>right </a:t>
            </a:r>
            <a:r>
              <a:rPr sz="2400" spc="-20" dirty="0">
                <a:latin typeface="Arial"/>
                <a:cs typeface="Arial"/>
              </a:rPr>
              <a:t>–aligned  </a:t>
            </a:r>
            <a:r>
              <a:rPr sz="2400" spc="25" dirty="0">
                <a:latin typeface="Arial"/>
                <a:cs typeface="Arial"/>
              </a:rPr>
              <a:t>content.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25" dirty="0">
                <a:latin typeface="Arial"/>
                <a:cs typeface="Arial"/>
              </a:rPr>
              <a:t>Syntax:&lt;blockquote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class="blockquote-reverse"&gt;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35" dirty="0">
                <a:latin typeface="Arial"/>
                <a:cs typeface="Arial"/>
              </a:rPr>
              <a:t>...&lt;/blockquote&gt;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860" y="33020"/>
            <a:ext cx="96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22D61"/>
                </a:solidFill>
              </a:rPr>
              <a:t>L</a:t>
            </a:r>
            <a:r>
              <a:rPr sz="3600" spc="-5" dirty="0">
                <a:solidFill>
                  <a:srgbClr val="622D61"/>
                </a:solidFill>
              </a:rPr>
              <a:t>ists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73860" y="254762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860" y="439547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3860" y="588009"/>
            <a:ext cx="9215120" cy="59042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1268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Unordered </a:t>
            </a:r>
            <a:r>
              <a:rPr sz="2200" b="1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list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items in which the order does </a:t>
            </a:r>
            <a:r>
              <a:rPr sz="2200" i="1" spc="-5" dirty="0">
                <a:latin typeface="Arial"/>
                <a:cs typeface="Arial"/>
              </a:rPr>
              <a:t>not </a:t>
            </a:r>
            <a:r>
              <a:rPr sz="2200" spc="-5" dirty="0">
                <a:latin typeface="Arial"/>
                <a:cs typeface="Arial"/>
              </a:rPr>
              <a:t>explicitly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matter.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sz="2200" b="1" spc="-10" dirty="0">
                <a:latin typeface="Arial"/>
                <a:cs typeface="Arial"/>
              </a:rPr>
              <a:t>Syntax 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&lt;ul&gt;</a:t>
            </a:r>
            <a:endParaRPr sz="2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latin typeface="Arial"/>
                <a:cs typeface="Arial"/>
              </a:rPr>
              <a:t>&lt;li&gt;...&lt;/li&gt;</a:t>
            </a:r>
            <a:endParaRPr sz="2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sz="2200" spc="-5" dirty="0">
                <a:latin typeface="Arial"/>
                <a:cs typeface="Arial"/>
              </a:rPr>
              <a:t>&lt;/ul&gt;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sz="2200" b="1" spc="-5" dirty="0">
                <a:latin typeface="Arial"/>
                <a:cs typeface="Arial"/>
              </a:rPr>
              <a:t>Ordered </a:t>
            </a:r>
            <a:r>
              <a:rPr sz="2200" b="1" spc="5" dirty="0">
                <a:latin typeface="Arial"/>
                <a:cs typeface="Arial"/>
              </a:rPr>
              <a:t>:</a:t>
            </a:r>
            <a:r>
              <a:rPr sz="2200" spc="5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list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items in </a:t>
            </a:r>
            <a:r>
              <a:rPr sz="2200" spc="-10" dirty="0">
                <a:latin typeface="Arial"/>
                <a:cs typeface="Arial"/>
              </a:rPr>
              <a:t>which </a:t>
            </a:r>
            <a:r>
              <a:rPr sz="2200" spc="-5" dirty="0">
                <a:latin typeface="Arial"/>
                <a:cs typeface="Arial"/>
              </a:rPr>
              <a:t>the order </a:t>
            </a:r>
            <a:r>
              <a:rPr sz="2200" i="1" spc="-5" dirty="0">
                <a:latin typeface="Arial"/>
                <a:cs typeface="Arial"/>
              </a:rPr>
              <a:t>does </a:t>
            </a:r>
            <a:r>
              <a:rPr sz="2200" spc="-5" dirty="0">
                <a:latin typeface="Arial"/>
                <a:cs typeface="Arial"/>
              </a:rPr>
              <a:t>explicitly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matter.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sz="2200" b="1" spc="-10" dirty="0">
                <a:latin typeface="Arial"/>
                <a:cs typeface="Arial"/>
              </a:rPr>
              <a:t>Syntax 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&lt;ol&gt;</a:t>
            </a:r>
            <a:endParaRPr sz="2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latin typeface="Arial"/>
                <a:cs typeface="Arial"/>
              </a:rPr>
              <a:t>&lt;li&gt;...&lt;/li&gt;</a:t>
            </a:r>
            <a:endParaRPr sz="2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sz="2200" spc="-5" dirty="0">
                <a:latin typeface="Arial"/>
                <a:cs typeface="Arial"/>
              </a:rPr>
              <a:t>&lt;/ol&gt;</a:t>
            </a:r>
            <a:endParaRPr sz="22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1000"/>
              </a:spcBef>
            </a:pPr>
            <a:r>
              <a:rPr sz="2200" b="1" spc="-10" dirty="0">
                <a:latin typeface="Arial"/>
                <a:cs typeface="Arial"/>
              </a:rPr>
              <a:t>Unstyled: </a:t>
            </a:r>
            <a:r>
              <a:rPr sz="2200" spc="-5" dirty="0">
                <a:latin typeface="Arial"/>
                <a:cs typeface="Arial"/>
              </a:rPr>
              <a:t>Removes the Default list-style and left margin for list items. It  only applies to immediate children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list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items.</a:t>
            </a:r>
            <a:endParaRPr sz="2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90"/>
              </a:spcBef>
            </a:pPr>
            <a:r>
              <a:rPr sz="2200" b="1" spc="-5" dirty="0">
                <a:latin typeface="Arial"/>
                <a:cs typeface="Arial"/>
              </a:rPr>
              <a:t>Syntax:</a:t>
            </a:r>
            <a:r>
              <a:rPr sz="2200" spc="-5" dirty="0">
                <a:latin typeface="Arial"/>
                <a:cs typeface="Arial"/>
              </a:rPr>
              <a:t>&lt;ul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class="list-unstyled"&gt;</a:t>
            </a:r>
            <a:endParaRPr sz="2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latin typeface="Arial"/>
                <a:cs typeface="Arial"/>
              </a:rPr>
              <a:t>&lt;li&gt;...&lt;/li&gt;</a:t>
            </a:r>
            <a:endParaRPr sz="2200" dirty="0">
              <a:latin typeface="Arial"/>
              <a:cs typeface="Arial"/>
            </a:endParaRPr>
          </a:p>
          <a:p>
            <a:pPr marR="6868159" algn="ctr">
              <a:lnSpc>
                <a:spcPct val="100000"/>
              </a:lnSpc>
              <a:spcBef>
                <a:spcPts val="1000"/>
              </a:spcBef>
            </a:pPr>
            <a:r>
              <a:rPr sz="2200" spc="-5" dirty="0">
                <a:latin typeface="Arial"/>
                <a:cs typeface="Arial"/>
              </a:rPr>
              <a:t>&lt;/ul&gt;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960" y="165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1960" y="19862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4860" y="0"/>
            <a:ext cx="8359775" cy="692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939800" indent="-114300">
              <a:lnSpc>
                <a:spcPct val="1347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Inline: </a:t>
            </a:r>
            <a:r>
              <a:rPr sz="2400" spc="-5" dirty="0">
                <a:latin typeface="Arial"/>
                <a:cs typeface="Arial"/>
              </a:rPr>
              <a:t>Place all list </a:t>
            </a:r>
            <a:r>
              <a:rPr sz="2400" dirty="0">
                <a:latin typeface="Arial"/>
                <a:cs typeface="Arial"/>
              </a:rPr>
              <a:t>items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single line with </a:t>
            </a:r>
            <a:r>
              <a:rPr sz="2400" spc="-10" dirty="0">
                <a:latin typeface="Arial"/>
                <a:cs typeface="Arial"/>
              </a:rPr>
              <a:t>padding.  </a:t>
            </a:r>
            <a:r>
              <a:rPr sz="2400" spc="-5" dirty="0">
                <a:latin typeface="Arial"/>
                <a:cs typeface="Arial"/>
              </a:rPr>
              <a:t>Syntax :&lt;ul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class="list-inline"&gt;</a:t>
            </a:r>
            <a:endParaRPr sz="2400" dirty="0">
              <a:latin typeface="Arial"/>
              <a:cs typeface="Arial"/>
            </a:endParaRPr>
          </a:p>
          <a:p>
            <a:pPr marL="14986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&lt;li&gt;...&lt;/li&gt;</a:t>
            </a:r>
            <a:endParaRPr sz="2400" dirty="0">
              <a:latin typeface="Arial"/>
              <a:cs typeface="Arial"/>
            </a:endParaRPr>
          </a:p>
          <a:p>
            <a:pPr marL="1210945"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latin typeface="Arial"/>
                <a:cs typeface="Arial"/>
              </a:rPr>
              <a:t>&lt;/ul&gt;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34700"/>
              </a:lnSpc>
            </a:pPr>
            <a:r>
              <a:rPr sz="2400" b="1" spc="-5" dirty="0">
                <a:latin typeface="Arial"/>
                <a:cs typeface="Arial"/>
              </a:rPr>
              <a:t>Description: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list of </a:t>
            </a:r>
            <a:r>
              <a:rPr sz="2400" spc="5" dirty="0">
                <a:latin typeface="Arial"/>
                <a:cs typeface="Arial"/>
              </a:rPr>
              <a:t>terms </a:t>
            </a:r>
            <a:r>
              <a:rPr sz="2400" spc="-5" dirty="0">
                <a:latin typeface="Arial"/>
                <a:cs typeface="Arial"/>
              </a:rPr>
              <a:t>with their associated descriptions.  Syntax:&lt;dl&gt;</a:t>
            </a:r>
            <a:endParaRPr sz="2400" dirty="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&lt;dt&gt;...&lt;/dt&gt;</a:t>
            </a:r>
            <a:endParaRPr sz="2400" dirty="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&lt;dd&gt;...&lt;/dd&gt;</a:t>
            </a:r>
            <a:endParaRPr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latin typeface="Arial"/>
                <a:cs typeface="Arial"/>
              </a:rPr>
              <a:t>&lt;/dl&gt;</a:t>
            </a:r>
            <a:endParaRPr sz="2400" dirty="0">
              <a:latin typeface="Arial"/>
              <a:cs typeface="Arial"/>
            </a:endParaRPr>
          </a:p>
          <a:p>
            <a:pPr marL="12700" marR="3903345">
              <a:lnSpc>
                <a:spcPct val="134700"/>
              </a:lnSpc>
            </a:pPr>
            <a:r>
              <a:rPr sz="2400" spc="-5" dirty="0">
                <a:latin typeface="Arial"/>
                <a:cs typeface="Arial"/>
              </a:rPr>
              <a:t>Horizontal description  Syntax:&lt;dl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class="dl-horizontal"&gt;</a:t>
            </a:r>
            <a:endParaRPr sz="2400" dirty="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&lt;dt&gt;...&lt;/dt&gt;</a:t>
            </a:r>
            <a:endParaRPr sz="2400" dirty="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latin typeface="Arial"/>
                <a:cs typeface="Arial"/>
              </a:rPr>
              <a:t>&lt;dd&gt;...&lt;/dd&gt;</a:t>
            </a:r>
            <a:endParaRPr sz="24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&lt;/dl&gt;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710" y="33020"/>
            <a:ext cx="135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0" dirty="0">
                <a:solidFill>
                  <a:srgbClr val="91268E"/>
                </a:solidFill>
              </a:rPr>
              <a:t>T</a:t>
            </a:r>
            <a:r>
              <a:rPr sz="3600" dirty="0">
                <a:solidFill>
                  <a:srgbClr val="91268E"/>
                </a:solidFill>
              </a:rPr>
              <a:t>a</a:t>
            </a:r>
            <a:r>
              <a:rPr sz="3600" spc="-5" dirty="0">
                <a:solidFill>
                  <a:srgbClr val="91268E"/>
                </a:solidFill>
              </a:rPr>
              <a:t>b</a:t>
            </a:r>
            <a:r>
              <a:rPr sz="3600" spc="5" dirty="0">
                <a:solidFill>
                  <a:srgbClr val="91268E"/>
                </a:solidFill>
              </a:rPr>
              <a:t>l</a:t>
            </a:r>
            <a:r>
              <a:rPr sz="3600" spc="-5" dirty="0">
                <a:solidFill>
                  <a:srgbClr val="91268E"/>
                </a:solidFill>
              </a:rPr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16710" y="847090"/>
            <a:ext cx="8426450" cy="41986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Basic 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2800" spc="-4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1000"/>
              </a:spcBef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10" dirty="0">
                <a:latin typeface="Arial"/>
                <a:cs typeface="Arial"/>
              </a:rPr>
              <a:t>you want </a:t>
            </a:r>
            <a:r>
              <a:rPr sz="2800" dirty="0">
                <a:latin typeface="Arial"/>
                <a:cs typeface="Arial"/>
              </a:rPr>
              <a:t>a nice, </a:t>
            </a:r>
            <a:r>
              <a:rPr sz="2800" spc="-5" dirty="0">
                <a:latin typeface="Arial"/>
                <a:cs typeface="Arial"/>
              </a:rPr>
              <a:t>basic table style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just some  </a:t>
            </a:r>
            <a:r>
              <a:rPr sz="2800" spc="-5" dirty="0">
                <a:latin typeface="Arial"/>
                <a:cs typeface="Arial"/>
              </a:rPr>
              <a:t>light padding and horizontal dividers, add the base  class of .table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any table</a:t>
            </a:r>
            <a:r>
              <a:rPr sz="2800" dirty="0">
                <a:latin typeface="Arial"/>
                <a:cs typeface="Arial"/>
              </a:rPr>
              <a:t> .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&lt;table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class="table"&gt;</a:t>
            </a:r>
            <a:endParaRPr sz="2800" dirty="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…………..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spc="-5" dirty="0">
                <a:latin typeface="Arial"/>
                <a:cs typeface="Arial"/>
              </a:rPr>
              <a:t>&lt;/table&gt;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819" y="33020"/>
            <a:ext cx="135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0" dirty="0">
                <a:solidFill>
                  <a:srgbClr val="91268E"/>
                </a:solidFill>
              </a:rPr>
              <a:t>T</a:t>
            </a:r>
            <a:r>
              <a:rPr sz="3600" spc="-5" dirty="0">
                <a:solidFill>
                  <a:srgbClr val="91268E"/>
                </a:solidFill>
              </a:rPr>
              <a:t>a</a:t>
            </a:r>
            <a:r>
              <a:rPr sz="3600" dirty="0">
                <a:solidFill>
                  <a:srgbClr val="91268E"/>
                </a:solidFill>
              </a:rPr>
              <a:t>b</a:t>
            </a:r>
            <a:r>
              <a:rPr sz="3600" spc="-5" dirty="0">
                <a:solidFill>
                  <a:srgbClr val="91268E"/>
                </a:solidFill>
              </a:rPr>
              <a:t>l</a:t>
            </a:r>
            <a:r>
              <a:rPr sz="3600" dirty="0">
                <a:solidFill>
                  <a:srgbClr val="91268E"/>
                </a:solidFill>
              </a:rPr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56079" y="737869"/>
            <a:ext cx="8434705" cy="377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STRIPED 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12700" marR="5080" indent="457200">
              <a:lnSpc>
                <a:spcPts val="3350"/>
              </a:lnSpc>
              <a:spcBef>
                <a:spcPts val="1120"/>
              </a:spcBef>
              <a:tabLst>
                <a:tab pos="1088390" algn="l"/>
                <a:tab pos="2362835" algn="l"/>
                <a:tab pos="3067685" algn="l"/>
                <a:tab pos="5334635" algn="l"/>
                <a:tab pos="6452235" algn="l"/>
                <a:tab pos="7229475" algn="l"/>
                <a:tab pos="7927340" algn="l"/>
              </a:tabLst>
            </a:pPr>
            <a:r>
              <a:rPr sz="2800" spc="-10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y	</a:t>
            </a:r>
            <a:r>
              <a:rPr sz="2800" spc="-5" dirty="0">
                <a:latin typeface="Arial"/>
                <a:cs typeface="Arial"/>
              </a:rPr>
              <a:t>add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	t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dirty="0">
                <a:solidFill>
                  <a:srgbClr val="91268E"/>
                </a:solidFill>
                <a:latin typeface="Arial"/>
                <a:cs typeface="Arial"/>
              </a:rPr>
              <a:t>.t</a:t>
            </a: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able</a:t>
            </a:r>
            <a:r>
              <a:rPr sz="2800" spc="5" dirty="0">
                <a:solidFill>
                  <a:srgbClr val="91268E"/>
                </a:solidFill>
                <a:latin typeface="Arial"/>
                <a:cs typeface="Arial"/>
              </a:rPr>
              <a:t>-</a:t>
            </a:r>
            <a:r>
              <a:rPr sz="2800" dirty="0">
                <a:solidFill>
                  <a:srgbClr val="91268E"/>
                </a:solidFill>
                <a:latin typeface="Arial"/>
                <a:cs typeface="Arial"/>
              </a:rPr>
              <a:t>st</a:t>
            </a:r>
            <a:r>
              <a:rPr sz="2800" spc="5" dirty="0">
                <a:solidFill>
                  <a:srgbClr val="91268E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ipe</a:t>
            </a:r>
            <a:r>
              <a:rPr sz="2800" dirty="0">
                <a:solidFill>
                  <a:srgbClr val="91268E"/>
                </a:solidFill>
                <a:latin typeface="Arial"/>
                <a:cs typeface="Arial"/>
              </a:rPr>
              <a:t>d	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-1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u	</a:t>
            </a:r>
            <a:r>
              <a:rPr sz="2800" spc="-15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l	</a:t>
            </a:r>
            <a:r>
              <a:rPr sz="2800" spc="-5" dirty="0">
                <a:latin typeface="Arial"/>
                <a:cs typeface="Arial"/>
              </a:rPr>
              <a:t>get  zebra-striping </a:t>
            </a:r>
            <a:r>
              <a:rPr sz="2800" dirty="0">
                <a:latin typeface="Arial"/>
                <a:cs typeface="Arial"/>
              </a:rPr>
              <a:t>to any </a:t>
            </a:r>
            <a:r>
              <a:rPr sz="2800" spc="-10" dirty="0">
                <a:latin typeface="Arial"/>
                <a:cs typeface="Arial"/>
              </a:rPr>
              <a:t>rows </a:t>
            </a:r>
            <a:r>
              <a:rPr sz="2800" spc="-5" dirty="0">
                <a:latin typeface="Arial"/>
                <a:cs typeface="Arial"/>
              </a:rPr>
              <a:t>within the &lt;tbody&gt;.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&lt;table class="table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table-striped"&gt;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…………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spc="-5" dirty="0">
                <a:latin typeface="Arial"/>
                <a:cs typeface="Arial"/>
              </a:rPr>
              <a:t>&lt;/table&gt;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050" y="33020"/>
            <a:ext cx="135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91268E"/>
                </a:solidFill>
              </a:rPr>
              <a:t>Tables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70050" y="897890"/>
            <a:ext cx="9167495" cy="419989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BORDERED 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12700" marR="5080" indent="457200" algn="just">
              <a:lnSpc>
                <a:spcPct val="100000"/>
              </a:lnSpc>
              <a:spcBef>
                <a:spcPts val="1000"/>
              </a:spcBef>
            </a:pPr>
            <a:r>
              <a:rPr sz="2800" spc="-5" dirty="0">
                <a:latin typeface="Arial"/>
                <a:cs typeface="Arial"/>
              </a:rPr>
              <a:t>By adding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.table-bordered </a:t>
            </a:r>
            <a:r>
              <a:rPr sz="2800" spc="-5" dirty="0">
                <a:latin typeface="Arial"/>
                <a:cs typeface="Arial"/>
              </a:rPr>
              <a:t>class, you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get  </a:t>
            </a:r>
            <a:r>
              <a:rPr sz="2800" spc="-5" dirty="0">
                <a:latin typeface="Arial"/>
                <a:cs typeface="Arial"/>
              </a:rPr>
              <a:t>borders surrounding every element and rounded </a:t>
            </a:r>
            <a:r>
              <a:rPr sz="2800" dirty="0">
                <a:latin typeface="Arial"/>
                <a:cs typeface="Arial"/>
              </a:rPr>
              <a:t>corners  </a:t>
            </a:r>
            <a:r>
              <a:rPr sz="2800" spc="-5" dirty="0">
                <a:latin typeface="Arial"/>
                <a:cs typeface="Arial"/>
              </a:rPr>
              <a:t>around the entire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table.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&lt;table class="table </a:t>
            </a:r>
            <a:r>
              <a:rPr sz="2800" b="1" spc="-10" dirty="0">
                <a:latin typeface="Arial"/>
                <a:cs typeface="Arial"/>
              </a:rPr>
              <a:t>table-bordered"&gt;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………….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&lt;/table&gt;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710" y="33020"/>
            <a:ext cx="135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0" dirty="0">
                <a:solidFill>
                  <a:srgbClr val="91268E"/>
                </a:solidFill>
              </a:rPr>
              <a:t>T</a:t>
            </a:r>
            <a:r>
              <a:rPr sz="3600" dirty="0">
                <a:solidFill>
                  <a:srgbClr val="91268E"/>
                </a:solidFill>
              </a:rPr>
              <a:t>a</a:t>
            </a:r>
            <a:r>
              <a:rPr sz="3600" spc="-5" dirty="0">
                <a:solidFill>
                  <a:srgbClr val="91268E"/>
                </a:solidFill>
              </a:rPr>
              <a:t>b</a:t>
            </a:r>
            <a:r>
              <a:rPr sz="3600" spc="5" dirty="0">
                <a:solidFill>
                  <a:srgbClr val="91268E"/>
                </a:solidFill>
              </a:rPr>
              <a:t>l</a:t>
            </a:r>
            <a:r>
              <a:rPr sz="3600" spc="-5" dirty="0">
                <a:solidFill>
                  <a:srgbClr val="91268E"/>
                </a:solidFill>
              </a:rPr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16710" y="993140"/>
            <a:ext cx="8435975" cy="41986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HOVER 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12700" marR="5080" indent="457200" algn="just">
              <a:lnSpc>
                <a:spcPct val="100000"/>
              </a:lnSpc>
              <a:spcBef>
                <a:spcPts val="1000"/>
              </a:spcBef>
            </a:pPr>
            <a:r>
              <a:rPr sz="2800" spc="-5" dirty="0">
                <a:latin typeface="Arial"/>
                <a:cs typeface="Arial"/>
              </a:rPr>
              <a:t>By adding the </a:t>
            </a: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.table-hover </a:t>
            </a:r>
            <a:r>
              <a:rPr sz="2800" spc="-5" dirty="0">
                <a:latin typeface="Arial"/>
                <a:cs typeface="Arial"/>
              </a:rPr>
              <a:t>class,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light gray  background will be added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rows while the </a:t>
            </a:r>
            <a:r>
              <a:rPr sz="2800" dirty="0">
                <a:latin typeface="Arial"/>
                <a:cs typeface="Arial"/>
              </a:rPr>
              <a:t>cursor  </a:t>
            </a:r>
            <a:r>
              <a:rPr sz="2800" spc="-5" dirty="0">
                <a:latin typeface="Arial"/>
                <a:cs typeface="Arial"/>
              </a:rPr>
              <a:t>hovers over </a:t>
            </a:r>
            <a:r>
              <a:rPr sz="2800" dirty="0">
                <a:latin typeface="Arial"/>
                <a:cs typeface="Arial"/>
              </a:rPr>
              <a:t>them.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&lt;table class="table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table-hover"&gt;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…………….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spc="-5" dirty="0">
                <a:latin typeface="Arial"/>
                <a:cs typeface="Arial"/>
              </a:rPr>
              <a:t>&lt;/table&gt;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639" y="33020"/>
            <a:ext cx="39770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91268E"/>
                </a:solidFill>
                <a:latin typeface="Arial"/>
                <a:cs typeface="Arial"/>
              </a:rPr>
              <a:t>Why use</a:t>
            </a:r>
            <a:r>
              <a:rPr sz="3200" b="1" spc="-5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1268E"/>
                </a:solidFill>
                <a:latin typeface="Arial"/>
                <a:cs typeface="Arial"/>
              </a:rPr>
              <a:t>Bootstrap?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1639" y="986789"/>
            <a:ext cx="8695690" cy="56451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Mobile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approach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90000"/>
              </a:lnSpc>
              <a:spcBef>
                <a:spcPts val="994"/>
              </a:spcBef>
              <a:tabLst>
                <a:tab pos="1195705" algn="l"/>
                <a:tab pos="2345055" algn="l"/>
                <a:tab pos="3084195" algn="l"/>
                <a:tab pos="4599305" algn="l"/>
                <a:tab pos="5125720" algn="l"/>
                <a:tab pos="6400800" algn="l"/>
                <a:tab pos="7203440" algn="l"/>
              </a:tabLst>
            </a:pPr>
            <a:r>
              <a:rPr sz="2800" spc="-10" dirty="0">
                <a:latin typeface="Arial"/>
                <a:cs typeface="Arial"/>
              </a:rPr>
              <a:t>The	</a:t>
            </a:r>
            <a:r>
              <a:rPr sz="2800" spc="-5" dirty="0">
                <a:latin typeface="Arial"/>
                <a:cs typeface="Arial"/>
              </a:rPr>
              <a:t>framework	</a:t>
            </a:r>
            <a:r>
              <a:rPr sz="2800" dirty="0">
                <a:latin typeface="Arial"/>
                <a:cs typeface="Arial"/>
              </a:rPr>
              <a:t>consists	</a:t>
            </a:r>
            <a:r>
              <a:rPr sz="2800" spc="-5" dirty="0">
                <a:latin typeface="Arial"/>
                <a:cs typeface="Arial"/>
              </a:rPr>
              <a:t>of	Mobile	</a:t>
            </a:r>
            <a:r>
              <a:rPr sz="2800" dirty="0">
                <a:latin typeface="Arial"/>
                <a:cs typeface="Arial"/>
              </a:rPr>
              <a:t>first	</a:t>
            </a:r>
            <a:r>
              <a:rPr sz="2800" spc="-5" dirty="0">
                <a:latin typeface="Arial"/>
                <a:cs typeface="Arial"/>
              </a:rPr>
              <a:t>styles  throughout	the entire library instead of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separate  </a:t>
            </a:r>
            <a:r>
              <a:rPr sz="2800" dirty="0">
                <a:latin typeface="Arial"/>
                <a:cs typeface="Arial"/>
              </a:rPr>
              <a:t>files.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Browser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Support: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is supported by all popular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browsers.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Easy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get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started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69900" marR="8255" indent="-114300">
              <a:lnSpc>
                <a:spcPts val="3030"/>
              </a:lnSpc>
              <a:spcBef>
                <a:spcPts val="1035"/>
              </a:spcBef>
              <a:tabLst>
                <a:tab pos="1840864" algn="l"/>
              </a:tabLst>
            </a:pPr>
            <a:r>
              <a:rPr sz="2800" spc="-5" dirty="0">
                <a:latin typeface="Arial"/>
                <a:cs typeface="Arial"/>
              </a:rPr>
              <a:t>With just the knowledge of </a:t>
            </a:r>
            <a:r>
              <a:rPr sz="2800" spc="-10" dirty="0">
                <a:latin typeface="Arial"/>
                <a:cs typeface="Arial"/>
              </a:rPr>
              <a:t>HTML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spc="-10" dirty="0">
                <a:latin typeface="Arial"/>
                <a:cs typeface="Arial"/>
              </a:rPr>
              <a:t>CSS anyone 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get	started </a:t>
            </a:r>
            <a:r>
              <a:rPr sz="2800" spc="-10" dirty="0">
                <a:latin typeface="Arial"/>
                <a:cs typeface="Arial"/>
              </a:rPr>
              <a:t>with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Bootstrap.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Responsive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design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55600" marR="239395">
              <a:lnSpc>
                <a:spcPts val="3030"/>
              </a:lnSpc>
              <a:spcBef>
                <a:spcPts val="1025"/>
              </a:spcBef>
              <a:tabLst>
                <a:tab pos="1840864" algn="l"/>
                <a:tab pos="2296160" algn="l"/>
                <a:tab pos="4192270" algn="l"/>
                <a:tab pos="5094605" algn="l"/>
                <a:tab pos="6396355" algn="l"/>
                <a:tab pos="6866255" algn="l"/>
              </a:tabLst>
            </a:pPr>
            <a:r>
              <a:rPr sz="2800" spc="-1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oo</a:t>
            </a:r>
            <a:r>
              <a:rPr sz="2800" dirty="0">
                <a:latin typeface="Arial"/>
                <a:cs typeface="Arial"/>
              </a:rPr>
              <a:t>tst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ap'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espon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jus</a:t>
            </a:r>
            <a:r>
              <a:rPr sz="2800" dirty="0">
                <a:latin typeface="Arial"/>
                <a:cs typeface="Arial"/>
              </a:rPr>
              <a:t>ts	to	</a:t>
            </a:r>
            <a:r>
              <a:rPr sz="2800" spc="-5" dirty="0">
                <a:latin typeface="Arial"/>
                <a:cs typeface="Arial"/>
              </a:rPr>
              <a:t>Des</a:t>
            </a:r>
            <a:r>
              <a:rPr sz="2800" spc="5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ops,  </a:t>
            </a:r>
            <a:r>
              <a:rPr sz="2800" spc="-50" dirty="0">
                <a:latin typeface="Arial"/>
                <a:cs typeface="Arial"/>
              </a:rPr>
              <a:t>Tablets	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Mobiles.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6230" y="5500370"/>
            <a:ext cx="1715770" cy="120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710" y="33020"/>
            <a:ext cx="135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0" dirty="0">
                <a:solidFill>
                  <a:srgbClr val="91268E"/>
                </a:solidFill>
              </a:rPr>
              <a:t>T</a:t>
            </a:r>
            <a:r>
              <a:rPr sz="3600" dirty="0">
                <a:solidFill>
                  <a:srgbClr val="91268E"/>
                </a:solidFill>
              </a:rPr>
              <a:t>a</a:t>
            </a:r>
            <a:r>
              <a:rPr sz="3600" spc="-5" dirty="0">
                <a:solidFill>
                  <a:srgbClr val="91268E"/>
                </a:solidFill>
              </a:rPr>
              <a:t>b</a:t>
            </a:r>
            <a:r>
              <a:rPr sz="3600" spc="5" dirty="0">
                <a:solidFill>
                  <a:srgbClr val="91268E"/>
                </a:solidFill>
              </a:rPr>
              <a:t>l</a:t>
            </a:r>
            <a:r>
              <a:rPr sz="3600" spc="-5" dirty="0">
                <a:solidFill>
                  <a:srgbClr val="91268E"/>
                </a:solidFill>
              </a:rPr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16710" y="974997"/>
            <a:ext cx="8436610" cy="385127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Condensed table</a:t>
            </a:r>
            <a:endParaRPr sz="3200" dirty="0">
              <a:latin typeface="Arial"/>
              <a:cs typeface="Arial"/>
            </a:endParaRPr>
          </a:p>
          <a:p>
            <a:pPr marL="12700" marR="5080" indent="457200">
              <a:lnSpc>
                <a:spcPct val="100000"/>
              </a:lnSpc>
              <a:spcBef>
                <a:spcPts val="1000"/>
              </a:spcBef>
              <a:tabLst>
                <a:tab pos="1075690" algn="l"/>
                <a:tab pos="2336800" algn="l"/>
                <a:tab pos="3028315" algn="l"/>
                <a:tab pos="5956935" algn="l"/>
                <a:tab pos="7061200" algn="l"/>
                <a:tab pos="7550784" algn="l"/>
              </a:tabLst>
            </a:pPr>
            <a:r>
              <a:rPr sz="2800" spc="-10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y	</a:t>
            </a:r>
            <a:r>
              <a:rPr sz="2800" spc="-5" dirty="0">
                <a:latin typeface="Arial"/>
                <a:cs typeface="Arial"/>
              </a:rPr>
              <a:t>add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	t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dirty="0">
                <a:solidFill>
                  <a:srgbClr val="91268E"/>
                </a:solidFill>
                <a:latin typeface="Arial"/>
                <a:cs typeface="Arial"/>
              </a:rPr>
              <a:t>.</a:t>
            </a:r>
            <a:r>
              <a:rPr lang="en-US" sz="2800" dirty="0">
                <a:solidFill>
                  <a:srgbClr val="91268E"/>
                </a:solidFill>
                <a:latin typeface="Arial"/>
                <a:cs typeface="Arial"/>
              </a:rPr>
              <a:t> table-condensed</a:t>
            </a:r>
            <a:r>
              <a:rPr sz="2800" dirty="0">
                <a:solidFill>
                  <a:srgbClr val="91268E"/>
                </a:solidFill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ss,	to	</a:t>
            </a:r>
            <a:r>
              <a:rPr sz="2800" spc="2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ake  tables </a:t>
            </a:r>
            <a:r>
              <a:rPr sz="2800" dirty="0">
                <a:latin typeface="Arial"/>
                <a:cs typeface="Arial"/>
              </a:rPr>
              <a:t>more compat </a:t>
            </a:r>
            <a:r>
              <a:rPr sz="2800" spc="-5" dirty="0">
                <a:latin typeface="Arial"/>
                <a:cs typeface="Arial"/>
              </a:rPr>
              <a:t>by cutting cell padding 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half.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&lt;table class="table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table-condensed"&gt;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…………….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spc="-5" dirty="0">
                <a:latin typeface="Arial"/>
                <a:cs typeface="Arial"/>
              </a:rPr>
              <a:t>&lt;/table&gt;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770" y="33020"/>
            <a:ext cx="416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Contextual</a:t>
            </a:r>
            <a:r>
              <a:rPr sz="3600" b="1" spc="-8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classes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0" y="703579"/>
            <a:ext cx="8178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Use contextual classes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color table rows or </a:t>
            </a:r>
            <a:r>
              <a:rPr sz="2400" spc="-10" dirty="0">
                <a:latin typeface="Arial"/>
                <a:cs typeface="Arial"/>
              </a:rPr>
              <a:t>individual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cells.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9420" y="1574800"/>
            <a:ext cx="78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9420" y="2217420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.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9420" y="3042920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.s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cc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09420" y="3868420"/>
            <a:ext cx="60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fo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09420" y="4693920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.w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rn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9420" y="5519420"/>
            <a:ext cx="1057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.danger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7120" y="1468119"/>
            <a:ext cx="4090035" cy="46113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spc="-5" dirty="0">
                <a:latin typeface="Arial"/>
                <a:cs typeface="Arial"/>
              </a:rPr>
              <a:t>Description</a:t>
            </a:r>
            <a:endParaRPr sz="2400" dirty="0">
              <a:latin typeface="Arial"/>
              <a:cs typeface="Arial"/>
            </a:endParaRPr>
          </a:p>
          <a:p>
            <a:pPr marL="12700" marR="382270">
              <a:lnSpc>
                <a:spcPts val="2670"/>
              </a:lnSpc>
              <a:spcBef>
                <a:spcPts val="1105"/>
              </a:spcBef>
            </a:pPr>
            <a:r>
              <a:rPr sz="2400" spc="-10" dirty="0">
                <a:latin typeface="Arial"/>
                <a:cs typeface="Arial"/>
              </a:rPr>
              <a:t>Applies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hover </a:t>
            </a:r>
            <a:r>
              <a:rPr sz="2400" spc="-5" dirty="0">
                <a:latin typeface="Arial"/>
                <a:cs typeface="Arial"/>
              </a:rPr>
              <a:t>color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particular row 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cell</a:t>
            </a:r>
            <a:endParaRPr sz="2400" dirty="0">
              <a:latin typeface="Arial"/>
              <a:cs typeface="Arial"/>
            </a:endParaRPr>
          </a:p>
          <a:p>
            <a:pPr marL="12700" marR="735330">
              <a:lnSpc>
                <a:spcPts val="2670"/>
              </a:lnSpc>
              <a:spcBef>
                <a:spcPts val="1160"/>
              </a:spcBef>
            </a:pPr>
            <a:r>
              <a:rPr sz="2400" spc="-5" dirty="0">
                <a:latin typeface="Arial"/>
                <a:cs typeface="Arial"/>
              </a:rPr>
              <a:t>Indicates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successful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  positive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action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ts val="2670"/>
              </a:lnSpc>
              <a:spcBef>
                <a:spcPts val="1160"/>
              </a:spcBef>
            </a:pPr>
            <a:r>
              <a:rPr sz="2400" spc="-5" dirty="0">
                <a:latin typeface="Arial"/>
                <a:cs typeface="Arial"/>
              </a:rPr>
              <a:t>Indicates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neutral informative  change 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action</a:t>
            </a:r>
            <a:endParaRPr sz="2400" dirty="0">
              <a:latin typeface="Arial"/>
              <a:cs typeface="Arial"/>
            </a:endParaRPr>
          </a:p>
          <a:p>
            <a:pPr marL="12700" marR="20955">
              <a:lnSpc>
                <a:spcPts val="2670"/>
              </a:lnSpc>
              <a:spcBef>
                <a:spcPts val="1160"/>
              </a:spcBef>
            </a:pPr>
            <a:r>
              <a:rPr sz="2400" spc="-5" dirty="0">
                <a:latin typeface="Arial"/>
                <a:cs typeface="Arial"/>
              </a:rPr>
              <a:t>Indicates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warning that </a:t>
            </a:r>
            <a:r>
              <a:rPr sz="2400" dirty="0">
                <a:latin typeface="Arial"/>
                <a:cs typeface="Arial"/>
              </a:rPr>
              <a:t>might  </a:t>
            </a:r>
            <a:r>
              <a:rPr sz="2400" spc="-5" dirty="0">
                <a:latin typeface="Arial"/>
                <a:cs typeface="Arial"/>
              </a:rPr>
              <a:t>need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attention</a:t>
            </a:r>
            <a:endParaRPr sz="2400" dirty="0">
              <a:latin typeface="Arial"/>
              <a:cs typeface="Arial"/>
            </a:endParaRPr>
          </a:p>
          <a:p>
            <a:pPr marL="12700" marR="569595">
              <a:lnSpc>
                <a:spcPts val="2670"/>
              </a:lnSpc>
              <a:spcBef>
                <a:spcPts val="1160"/>
              </a:spcBef>
            </a:pPr>
            <a:r>
              <a:rPr sz="2400" spc="-5" dirty="0">
                <a:latin typeface="Arial"/>
                <a:cs typeface="Arial"/>
              </a:rPr>
              <a:t>Indicates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dangerous </a:t>
            </a:r>
            <a:r>
              <a:rPr sz="2400" spc="-5" dirty="0">
                <a:latin typeface="Arial"/>
                <a:cs typeface="Arial"/>
              </a:rPr>
              <a:t>or  potentially </a:t>
            </a:r>
            <a:r>
              <a:rPr sz="2400" spc="-10" dirty="0">
                <a:latin typeface="Arial"/>
                <a:cs typeface="Arial"/>
              </a:rPr>
              <a:t>negative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33020"/>
            <a:ext cx="1351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80" dirty="0">
                <a:solidFill>
                  <a:srgbClr val="91268E"/>
                </a:solidFill>
              </a:rPr>
              <a:t>T</a:t>
            </a:r>
            <a:r>
              <a:rPr sz="3600" dirty="0">
                <a:solidFill>
                  <a:srgbClr val="91268E"/>
                </a:solidFill>
              </a:rPr>
              <a:t>a</a:t>
            </a:r>
            <a:r>
              <a:rPr sz="3600" spc="-5" dirty="0">
                <a:solidFill>
                  <a:srgbClr val="91268E"/>
                </a:solidFill>
              </a:rPr>
              <a:t>b</a:t>
            </a:r>
            <a:r>
              <a:rPr sz="3600" spc="5" dirty="0">
                <a:solidFill>
                  <a:srgbClr val="91268E"/>
                </a:solidFill>
              </a:rPr>
              <a:t>l</a:t>
            </a:r>
            <a:r>
              <a:rPr sz="3600" spc="-5" dirty="0">
                <a:solidFill>
                  <a:srgbClr val="91268E"/>
                </a:solidFill>
              </a:rPr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56079" y="737869"/>
            <a:ext cx="9841230" cy="57327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RESPONSIVE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TABLES</a:t>
            </a:r>
            <a:r>
              <a:rPr sz="2800" spc="-4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12700" marR="5080" indent="457200" algn="just">
              <a:lnSpc>
                <a:spcPct val="100000"/>
              </a:lnSpc>
              <a:spcBef>
                <a:spcPts val="1000"/>
              </a:spcBef>
            </a:pPr>
            <a:r>
              <a:rPr sz="2800" spc="-5" dirty="0">
                <a:latin typeface="Arial"/>
                <a:cs typeface="Arial"/>
              </a:rPr>
              <a:t>By wrapping any .table in .table-responsive class, you </a:t>
            </a:r>
            <a:r>
              <a:rPr sz="2800" spc="-10" dirty="0">
                <a:latin typeface="Arial"/>
                <a:cs typeface="Arial"/>
              </a:rPr>
              <a:t>will  </a:t>
            </a:r>
            <a:r>
              <a:rPr sz="2800" dirty="0">
                <a:latin typeface="Arial"/>
                <a:cs typeface="Arial"/>
              </a:rPr>
              <a:t>make </a:t>
            </a:r>
            <a:r>
              <a:rPr sz="2800" spc="-5" dirty="0">
                <a:latin typeface="Arial"/>
                <a:cs typeface="Arial"/>
              </a:rPr>
              <a:t>the table </a:t>
            </a:r>
            <a:r>
              <a:rPr sz="2800" dirty="0">
                <a:latin typeface="Arial"/>
                <a:cs typeface="Arial"/>
              </a:rPr>
              <a:t>scroll </a:t>
            </a:r>
            <a:r>
              <a:rPr sz="2800" spc="-5" dirty="0">
                <a:latin typeface="Arial"/>
                <a:cs typeface="Arial"/>
              </a:rPr>
              <a:t>horizontally up </a:t>
            </a:r>
            <a:r>
              <a:rPr sz="2800" dirty="0">
                <a:latin typeface="Arial"/>
                <a:cs typeface="Arial"/>
              </a:rPr>
              <a:t>to small </a:t>
            </a:r>
            <a:r>
              <a:rPr sz="2800" spc="-5" dirty="0">
                <a:latin typeface="Arial"/>
                <a:cs typeface="Arial"/>
              </a:rPr>
              <a:t>devices (under  768px). When viewing on anything larger than 768px </a:t>
            </a:r>
            <a:r>
              <a:rPr sz="2800" spc="-10" dirty="0">
                <a:latin typeface="Arial"/>
                <a:cs typeface="Arial"/>
              </a:rPr>
              <a:t>wide,  you </a:t>
            </a:r>
            <a:r>
              <a:rPr sz="2800" spc="-5" dirty="0">
                <a:latin typeface="Arial"/>
                <a:cs typeface="Arial"/>
              </a:rPr>
              <a:t>will not </a:t>
            </a:r>
            <a:r>
              <a:rPr sz="2800" dirty="0">
                <a:latin typeface="Arial"/>
                <a:cs typeface="Arial"/>
              </a:rPr>
              <a:t>see </a:t>
            </a:r>
            <a:r>
              <a:rPr sz="2800" spc="-5" dirty="0">
                <a:latin typeface="Arial"/>
                <a:cs typeface="Arial"/>
              </a:rPr>
              <a:t>any </a:t>
            </a:r>
            <a:r>
              <a:rPr sz="2800" spc="-10" dirty="0">
                <a:latin typeface="Arial"/>
                <a:cs typeface="Arial"/>
              </a:rPr>
              <a:t>difference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these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tables.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&lt;div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class="table-responsive"&gt;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&lt;table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class="table"&gt;</a:t>
            </a:r>
            <a:endParaRPr sz="28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990"/>
              </a:spcBef>
            </a:pPr>
            <a:r>
              <a:rPr sz="2800" b="1" spc="-5" dirty="0">
                <a:latin typeface="Arial"/>
                <a:cs typeface="Arial"/>
              </a:rPr>
              <a:t>………….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&lt;/table&gt;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latin typeface="Arial"/>
                <a:cs typeface="Arial"/>
              </a:rPr>
              <a:t>&lt;/div&gt;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989" y="33020"/>
            <a:ext cx="131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Forms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99260" y="864870"/>
            <a:ext cx="8121650" cy="444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Form controls automatically receive </a:t>
            </a:r>
            <a:r>
              <a:rPr sz="2400" spc="5" dirty="0">
                <a:latin typeface="Arial"/>
                <a:cs typeface="Arial"/>
              </a:rPr>
              <a:t>some </a:t>
            </a:r>
            <a:r>
              <a:rPr sz="2400" spc="-10" dirty="0">
                <a:latin typeface="Arial"/>
                <a:cs typeface="Arial"/>
              </a:rPr>
              <a:t>global </a:t>
            </a:r>
            <a:r>
              <a:rPr sz="2400" spc="-5" dirty="0">
                <a:latin typeface="Arial"/>
                <a:cs typeface="Arial"/>
              </a:rPr>
              <a:t>styling with  Bootstrap:</a:t>
            </a:r>
            <a:endParaRPr sz="2400">
              <a:latin typeface="Arial"/>
              <a:cs typeface="Arial"/>
            </a:endParaRPr>
          </a:p>
          <a:p>
            <a:pPr marL="12700" marR="130175">
              <a:lnSpc>
                <a:spcPct val="100000"/>
              </a:lnSpc>
              <a:spcBef>
                <a:spcPts val="1000"/>
              </a:spcBef>
            </a:pPr>
            <a:r>
              <a:rPr sz="2400" spc="-10" dirty="0">
                <a:latin typeface="Arial"/>
                <a:cs typeface="Arial"/>
              </a:rPr>
              <a:t>All </a:t>
            </a:r>
            <a:r>
              <a:rPr sz="2400" spc="-45" dirty="0">
                <a:latin typeface="Arial"/>
                <a:cs typeface="Arial"/>
              </a:rPr>
              <a:t>Textual </a:t>
            </a:r>
            <a:r>
              <a:rPr sz="2400" spc="-5" dirty="0">
                <a:latin typeface="Arial"/>
                <a:cs typeface="Arial"/>
              </a:rPr>
              <a:t>&lt;input&gt;, &lt;textarea&gt;,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&lt;select&gt; elements with  class </a:t>
            </a:r>
            <a:r>
              <a:rPr sz="2400" dirty="0">
                <a:latin typeface="Arial"/>
                <a:cs typeface="Arial"/>
              </a:rPr>
              <a:t>.form-control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width of</a:t>
            </a:r>
            <a:r>
              <a:rPr sz="2400" spc="-10" dirty="0">
                <a:latin typeface="Arial"/>
                <a:cs typeface="Arial"/>
              </a:rPr>
              <a:t> 100%.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Layouts:</a:t>
            </a:r>
            <a:endParaRPr sz="2400">
              <a:latin typeface="Arial"/>
              <a:cs typeface="Arial"/>
            </a:endParaRPr>
          </a:p>
          <a:p>
            <a:pPr marL="12700" marR="333375" indent="9144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Bootstrap provides you with following types of </a:t>
            </a:r>
            <a:r>
              <a:rPr sz="2400" dirty="0">
                <a:latin typeface="Arial"/>
                <a:cs typeface="Arial"/>
              </a:rPr>
              <a:t>form  </a:t>
            </a:r>
            <a:r>
              <a:rPr sz="2400" spc="-5" dirty="0">
                <a:latin typeface="Arial"/>
                <a:cs typeface="Arial"/>
              </a:rPr>
              <a:t>layouts: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20" dirty="0">
                <a:latin typeface="Arial"/>
                <a:cs typeface="Arial"/>
              </a:rPr>
              <a:t>Vertical </a:t>
            </a:r>
            <a:r>
              <a:rPr sz="2400" spc="-5" dirty="0">
                <a:latin typeface="Arial"/>
                <a:cs typeface="Arial"/>
              </a:rPr>
              <a:t>(default)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Inline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Horizontal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7989" y="191770"/>
            <a:ext cx="1320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1268E"/>
                </a:solidFill>
              </a:rPr>
              <a:t>F</a:t>
            </a:r>
            <a:r>
              <a:rPr sz="3600" dirty="0">
                <a:solidFill>
                  <a:srgbClr val="91268E"/>
                </a:solidFill>
              </a:rPr>
              <a:t>orms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97989" y="877570"/>
            <a:ext cx="8929370" cy="272669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VERTICAL(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BASIC)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</a:t>
            </a:r>
            <a:r>
              <a:rPr sz="2400" spc="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Add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role form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parent </a:t>
            </a:r>
            <a:r>
              <a:rPr sz="2400" dirty="0">
                <a:latin typeface="Arial"/>
                <a:cs typeface="Arial"/>
              </a:rPr>
              <a:t>&lt;form&gt;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element.</a:t>
            </a:r>
            <a:endParaRPr sz="2400" dirty="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15" dirty="0">
                <a:latin typeface="Arial"/>
                <a:cs typeface="Arial"/>
              </a:rPr>
              <a:t>Wrap </a:t>
            </a:r>
            <a:r>
              <a:rPr sz="2400" spc="-10" dirty="0">
                <a:latin typeface="Arial"/>
                <a:cs typeface="Arial"/>
              </a:rPr>
              <a:t>labels and </a:t>
            </a:r>
            <a:r>
              <a:rPr sz="2400" spc="-5" dirty="0">
                <a:latin typeface="Arial"/>
                <a:cs typeface="Arial"/>
              </a:rPr>
              <a:t>controls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&lt;div&gt; </a:t>
            </a:r>
            <a:r>
              <a:rPr sz="2400" spc="-5" dirty="0">
                <a:latin typeface="Arial"/>
                <a:cs typeface="Arial"/>
              </a:rPr>
              <a:t>with class .form-group.  This is </a:t>
            </a:r>
            <a:r>
              <a:rPr sz="2400" spc="-10" dirty="0">
                <a:latin typeface="Arial"/>
                <a:cs typeface="Arial"/>
              </a:rPr>
              <a:t>needed </a:t>
            </a:r>
            <a:r>
              <a:rPr sz="2400" spc="-5" dirty="0">
                <a:latin typeface="Arial"/>
                <a:cs typeface="Arial"/>
              </a:rPr>
              <a:t>for optimum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spacing.</a:t>
            </a:r>
            <a:endParaRPr sz="24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  <a:tab pos="1574800" algn="l"/>
                <a:tab pos="2024380" algn="l"/>
                <a:tab pos="2996565" algn="l"/>
                <a:tab pos="3530600" algn="l"/>
                <a:tab pos="5524500" algn="l"/>
                <a:tab pos="6058535" algn="l"/>
                <a:tab pos="6640830" algn="l"/>
                <a:tab pos="7815580" algn="l"/>
              </a:tabLst>
            </a:pP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d	a	c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	of	.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m</a:t>
            </a:r>
            <a:r>
              <a:rPr sz="2400" spc="5" dirty="0">
                <a:latin typeface="Arial"/>
                <a:cs typeface="Arial"/>
              </a:rPr>
              <a:t>-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l	to	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l	t</a:t>
            </a:r>
            <a:r>
              <a:rPr sz="2400" spc="-10" dirty="0">
                <a:latin typeface="Arial"/>
                <a:cs typeface="Arial"/>
              </a:rPr>
              <a:t>ex</a:t>
            </a:r>
            <a:r>
              <a:rPr sz="2400" dirty="0">
                <a:latin typeface="Arial"/>
                <a:cs typeface="Arial"/>
              </a:rPr>
              <a:t>tu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	</a:t>
            </a:r>
            <a:r>
              <a:rPr sz="2400" spc="-5" dirty="0">
                <a:latin typeface="Arial"/>
                <a:cs typeface="Arial"/>
              </a:rPr>
              <a:t>&lt;i</a:t>
            </a:r>
            <a:r>
              <a:rPr sz="2400" spc="-10" dirty="0">
                <a:latin typeface="Arial"/>
                <a:cs typeface="Arial"/>
              </a:rPr>
              <a:t>np</a:t>
            </a:r>
            <a:r>
              <a:rPr sz="2400" dirty="0">
                <a:latin typeface="Arial"/>
                <a:cs typeface="Arial"/>
              </a:rPr>
              <a:t>ut</a:t>
            </a:r>
            <a:r>
              <a:rPr sz="2400" spc="-5" dirty="0">
                <a:latin typeface="Arial"/>
                <a:cs typeface="Arial"/>
              </a:rPr>
              <a:t>&gt;,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&lt;textarea&gt;, and &lt;select&gt; elements.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0379" y="4150359"/>
            <a:ext cx="8790940" cy="237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379" y="33020"/>
            <a:ext cx="131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Forms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43379" y="747639"/>
            <a:ext cx="8428355" cy="274256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INLINE FORM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5080" indent="457200">
              <a:lnSpc>
                <a:spcPct val="100000"/>
              </a:lnSpc>
              <a:spcBef>
                <a:spcPts val="1000"/>
              </a:spcBef>
              <a:tabLst>
                <a:tab pos="667385" algn="l"/>
                <a:tab pos="1949450" algn="l"/>
                <a:tab pos="2718435" algn="l"/>
                <a:tab pos="3798570" algn="l"/>
                <a:tab pos="4492625" algn="l"/>
                <a:tab pos="6216015" algn="l"/>
                <a:tab pos="6983730" algn="l"/>
                <a:tab pos="7659370" algn="l"/>
              </a:tabLst>
            </a:pPr>
            <a:r>
              <a:rPr sz="2600" spc="-14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create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form where all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elements are </a:t>
            </a:r>
            <a:r>
              <a:rPr sz="2600" spc="-5" dirty="0">
                <a:latin typeface="Arial"/>
                <a:cs typeface="Arial"/>
              </a:rPr>
              <a:t>inline,  l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t	a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ned	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	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abe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s	a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e	a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ng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spc="-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e,	add	</a:t>
            </a:r>
            <a:r>
              <a:rPr sz="2600" spc="-5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	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ass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110"/>
              </a:lnSpc>
            </a:pPr>
            <a:r>
              <a:rPr sz="2600" spc="-5" dirty="0">
                <a:solidFill>
                  <a:srgbClr val="91268E"/>
                </a:solidFill>
                <a:latin typeface="Arial"/>
                <a:cs typeface="Arial"/>
              </a:rPr>
              <a:t>.forminline </a:t>
            </a:r>
            <a:r>
              <a:rPr sz="2600" spc="-5" dirty="0">
                <a:latin typeface="Arial"/>
                <a:cs typeface="Arial"/>
              </a:rPr>
              <a:t>to the </a:t>
            </a:r>
            <a:r>
              <a:rPr sz="2600" dirty="0">
                <a:latin typeface="Arial"/>
                <a:cs typeface="Arial"/>
              </a:rPr>
              <a:t>&lt;form&gt;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tag.</a:t>
            </a:r>
            <a:endParaRPr sz="260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spcBef>
                <a:spcPts val="1000"/>
              </a:spcBef>
            </a:pPr>
            <a:r>
              <a:rPr sz="2600" dirty="0">
                <a:latin typeface="Arial"/>
                <a:cs typeface="Arial"/>
              </a:rPr>
              <a:t>Note: This </a:t>
            </a:r>
            <a:r>
              <a:rPr sz="2600" spc="-5" dirty="0">
                <a:latin typeface="Arial"/>
                <a:cs typeface="Arial"/>
              </a:rPr>
              <a:t>only applies to forms </a:t>
            </a:r>
            <a:r>
              <a:rPr sz="2600" spc="-10" dirty="0">
                <a:latin typeface="Arial"/>
                <a:cs typeface="Arial"/>
              </a:rPr>
              <a:t>within </a:t>
            </a:r>
            <a:r>
              <a:rPr sz="2600" spc="-5" dirty="0">
                <a:latin typeface="Arial"/>
                <a:cs typeface="Arial"/>
              </a:rPr>
              <a:t>viewports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spc="-5" dirty="0">
                <a:latin typeface="Arial"/>
                <a:cs typeface="Arial"/>
              </a:rPr>
              <a:t>are  </a:t>
            </a:r>
            <a:r>
              <a:rPr sz="2600" dirty="0">
                <a:latin typeface="Arial"/>
                <a:cs typeface="Arial"/>
              </a:rPr>
              <a:t>at least 768px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wide!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5779" y="4230370"/>
            <a:ext cx="8134350" cy="770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379" y="191770"/>
            <a:ext cx="131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Forms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43379" y="875453"/>
            <a:ext cx="8432165" cy="195198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HORIZONTAL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FORM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  <a:tab pos="1468120" algn="l"/>
                <a:tab pos="1809750" algn="l"/>
                <a:tab pos="2675255" algn="l"/>
                <a:tab pos="3101340" algn="l"/>
                <a:tab pos="5393055" algn="l"/>
                <a:tab pos="5819140" algn="l"/>
                <a:tab pos="6413500" algn="l"/>
                <a:tab pos="7449184" algn="l"/>
              </a:tabLst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d	a	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ass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.f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	to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10" dirty="0">
                <a:latin typeface="Arial"/>
                <a:cs typeface="Arial"/>
              </a:rPr>
              <a:t>pa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&lt;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&gt;  </a:t>
            </a:r>
            <a:r>
              <a:rPr sz="2400" spc="-5" dirty="0"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  <a:tab pos="5003165" algn="l"/>
              </a:tabLst>
            </a:pPr>
            <a:r>
              <a:rPr sz="2400" spc="-5" dirty="0">
                <a:latin typeface="Arial"/>
                <a:cs typeface="Arial"/>
              </a:rPr>
              <a:t>Add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class of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.control-label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	</a:t>
            </a:r>
            <a:r>
              <a:rPr sz="2400" spc="-5" dirty="0">
                <a:latin typeface="Arial"/>
                <a:cs typeface="Arial"/>
              </a:rPr>
              <a:t>all &lt;labels&gt;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4370" y="3766820"/>
            <a:ext cx="8458200" cy="193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489" y="33020"/>
            <a:ext cx="4236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91268E"/>
                </a:solidFill>
                <a:latin typeface="Arial"/>
                <a:cs typeface="Arial"/>
              </a:rPr>
              <a:t>Supported</a:t>
            </a:r>
            <a:r>
              <a:rPr sz="3600" b="1" spc="-5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controls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4489" y="20916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4489" y="883920"/>
            <a:ext cx="8576310" cy="161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Bootstrap supports all </a:t>
            </a:r>
            <a:r>
              <a:rPr sz="2400" dirty="0">
                <a:latin typeface="Arial"/>
                <a:cs typeface="Arial"/>
              </a:rPr>
              <a:t>the HTML5 </a:t>
            </a:r>
            <a:r>
              <a:rPr sz="2400" spc="-10" dirty="0">
                <a:latin typeface="Arial"/>
                <a:cs typeface="Arial"/>
              </a:rPr>
              <a:t>input </a:t>
            </a:r>
            <a:r>
              <a:rPr sz="2400" spc="-5" dirty="0">
                <a:latin typeface="Arial"/>
                <a:cs typeface="Arial"/>
              </a:rPr>
              <a:t>types: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text,  password, datetime, datetime-local, date, </a:t>
            </a: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month, time,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week,  </a:t>
            </a:r>
            <a:r>
              <a:rPr sz="2400" spc="-25" dirty="0">
                <a:solidFill>
                  <a:srgbClr val="91268E"/>
                </a:solidFill>
                <a:latin typeface="Arial"/>
                <a:cs typeface="Arial"/>
              </a:rPr>
              <a:t>number,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email, url, search, tel, </a:t>
            </a:r>
            <a:r>
              <a:rPr sz="2400" spc="-10" dirty="0">
                <a:solidFill>
                  <a:srgbClr val="91268E"/>
                </a:solidFill>
                <a:latin typeface="Arial"/>
                <a:cs typeface="Arial"/>
              </a:rPr>
              <a:t>and</a:t>
            </a:r>
            <a:r>
              <a:rPr sz="2400" spc="6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91268E"/>
                </a:solidFill>
                <a:latin typeface="Arial"/>
                <a:cs typeface="Arial"/>
              </a:rPr>
              <a:t>color.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Inputs will be fully styled if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is properly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declared.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4489" y="44005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4489" y="52590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7389" y="4418329"/>
            <a:ext cx="8705850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485">
              <a:lnSpc>
                <a:spcPct val="100000"/>
              </a:lnSpc>
              <a:spcBef>
                <a:spcPts val="100"/>
              </a:spcBef>
            </a:pP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Textarea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 control supports multiples </a:t>
            </a:r>
            <a:r>
              <a:rPr sz="2400" spc="-10" dirty="0">
                <a:latin typeface="Arial"/>
                <a:cs typeface="Arial"/>
              </a:rPr>
              <a:t>lines </a:t>
            </a:r>
            <a:r>
              <a:rPr sz="2400" spc="-5" dirty="0">
                <a:latin typeface="Arial"/>
                <a:cs typeface="Arial"/>
              </a:rPr>
              <a:t>of text. </a:t>
            </a:r>
            <a:r>
              <a:rPr sz="2400" spc="-10" dirty="0">
                <a:latin typeface="Arial"/>
                <a:cs typeface="Arial"/>
              </a:rPr>
              <a:t>Change 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latin typeface="Arial"/>
                <a:cs typeface="Arial"/>
              </a:rPr>
              <a:t>attribute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9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Checkboxes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Radio Buttons: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Checkboxes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Radiobuttons  </a:t>
            </a:r>
            <a:r>
              <a:rPr sz="2400" spc="-5" dirty="0">
                <a:latin typeface="Arial"/>
                <a:cs typeface="Arial"/>
              </a:rPr>
              <a:t>are used </a:t>
            </a:r>
            <a:r>
              <a:rPr sz="2400" spc="-1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you want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user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select </a:t>
            </a:r>
            <a:r>
              <a:rPr sz="2400" spc="-10" dirty="0">
                <a:latin typeface="Arial"/>
                <a:cs typeface="Arial"/>
              </a:rPr>
              <a:t>any </a:t>
            </a:r>
            <a:r>
              <a:rPr sz="2400" spc="-5" dirty="0">
                <a:latin typeface="Arial"/>
                <a:cs typeface="Arial"/>
              </a:rPr>
              <a:t>number of </a:t>
            </a:r>
            <a:r>
              <a:rPr sz="2400" spc="-10" dirty="0">
                <a:latin typeface="Arial"/>
                <a:cs typeface="Arial"/>
              </a:rPr>
              <a:t>options  </a:t>
            </a:r>
            <a:r>
              <a:rPr sz="2400" dirty="0">
                <a:latin typeface="Arial"/>
                <a:cs typeface="Arial"/>
              </a:rPr>
              <a:t>from a </a:t>
            </a:r>
            <a:r>
              <a:rPr sz="2400" spc="-5" dirty="0">
                <a:latin typeface="Arial"/>
                <a:cs typeface="Arial"/>
              </a:rPr>
              <a:t>list of preset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5170" y="2708910"/>
            <a:ext cx="8201659" cy="1438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9260" y="44449"/>
            <a:ext cx="10002520" cy="23571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.checkbox /.radio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- </a:t>
            </a:r>
            <a:r>
              <a:rPr sz="2400" spc="-10" dirty="0">
                <a:latin typeface="Arial"/>
                <a:cs typeface="Arial"/>
              </a:rPr>
              <a:t>Default </a:t>
            </a:r>
            <a:r>
              <a:rPr sz="2400" spc="-5" dirty="0">
                <a:latin typeface="Arial"/>
                <a:cs typeface="Arial"/>
              </a:rPr>
              <a:t>(stacked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orientation).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.checkbox </a:t>
            </a: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- </a:t>
            </a:r>
            <a:r>
              <a:rPr sz="2400" spc="-10" dirty="0">
                <a:solidFill>
                  <a:srgbClr val="91268E"/>
                </a:solidFill>
                <a:latin typeface="Arial"/>
                <a:cs typeface="Arial"/>
              </a:rPr>
              <a:t>inline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/.radio </a:t>
            </a: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- </a:t>
            </a:r>
            <a:r>
              <a:rPr sz="2400" spc="-10" dirty="0">
                <a:solidFill>
                  <a:srgbClr val="91268E"/>
                </a:solidFill>
                <a:latin typeface="Arial"/>
                <a:cs typeface="Arial"/>
              </a:rPr>
              <a:t>inline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Controls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10" dirty="0">
                <a:latin typeface="Arial"/>
                <a:cs typeface="Arial"/>
              </a:rPr>
              <a:t>appear </a:t>
            </a:r>
            <a:r>
              <a:rPr sz="2400" spc="-5" dirty="0">
                <a:latin typeface="Arial"/>
                <a:cs typeface="Arial"/>
              </a:rPr>
              <a:t>on the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line.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.disabled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Disable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spc="-10" dirty="0">
                <a:latin typeface="Arial"/>
                <a:cs typeface="Arial"/>
              </a:rPr>
              <a:t>Single </a:t>
            </a:r>
            <a:r>
              <a:rPr sz="2400" spc="-5" dirty="0">
                <a:latin typeface="Arial"/>
                <a:cs typeface="Arial"/>
              </a:rPr>
              <a:t>select </a:t>
            </a:r>
            <a:r>
              <a:rPr sz="240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no.of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0060" y="2867660"/>
            <a:ext cx="9918700" cy="3737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0050" y="154940"/>
            <a:ext cx="885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Select lists that are allow the user 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pick from multiple</a:t>
            </a:r>
            <a:r>
              <a:rPr sz="2400" spc="6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options.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0050" y="3683000"/>
            <a:ext cx="9211310" cy="10706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5080" indent="-342900">
              <a:lnSpc>
                <a:spcPct val="92900"/>
              </a:lnSpc>
              <a:spcBef>
                <a:spcPts val="305"/>
              </a:spcBef>
              <a:buClr>
                <a:srgbClr val="91268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F3F3F"/>
                </a:solidFill>
                <a:latin typeface="Arial"/>
                <a:cs typeface="Arial"/>
              </a:rPr>
              <a:t>Static Control </a:t>
            </a:r>
            <a:r>
              <a:rPr sz="2400" b="1" spc="15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sz="2400" spc="15" dirty="0">
                <a:solidFill>
                  <a:srgbClr val="3F3F3F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you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insert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plain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text next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to a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form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label 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within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horizontal 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form,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.form-control-static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class on &lt;p&gt;  element.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2580" y="897889"/>
            <a:ext cx="8153400" cy="293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570" y="5071109"/>
            <a:ext cx="8105140" cy="1570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168909"/>
            <a:ext cx="7663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What Bootstrap Package</a:t>
            </a:r>
            <a:r>
              <a:rPr sz="3600" b="1" spc="-5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91268E"/>
                </a:solidFill>
                <a:latin typeface="Arial"/>
                <a:cs typeface="Arial"/>
              </a:rPr>
              <a:t>Includes?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6079" y="1459229"/>
            <a:ext cx="9583420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Scaffolding: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Bootstrap provides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basic structure with  Grid System, link styles,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background.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CSS: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Bootstrap </a:t>
            </a:r>
            <a:r>
              <a:rPr sz="2800" dirty="0">
                <a:latin typeface="Arial"/>
                <a:cs typeface="Arial"/>
              </a:rPr>
              <a:t>comes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spc="-5" dirty="0">
                <a:latin typeface="Arial"/>
                <a:cs typeface="Arial"/>
              </a:rPr>
              <a:t>feature of global </a:t>
            </a:r>
            <a:r>
              <a:rPr sz="2800" spc="-10" dirty="0">
                <a:latin typeface="Arial"/>
                <a:cs typeface="Arial"/>
              </a:rPr>
              <a:t>CSS  </a:t>
            </a:r>
            <a:r>
              <a:rPr sz="2800" spc="-5" dirty="0">
                <a:latin typeface="Arial"/>
                <a:cs typeface="Arial"/>
              </a:rPr>
              <a:t>settings, fundamental </a:t>
            </a:r>
            <a:r>
              <a:rPr sz="2800" spc="-10" dirty="0">
                <a:latin typeface="Arial"/>
                <a:cs typeface="Arial"/>
              </a:rPr>
              <a:t>HTML </a:t>
            </a:r>
            <a:r>
              <a:rPr sz="2800" dirty="0">
                <a:latin typeface="Arial"/>
                <a:cs typeface="Arial"/>
              </a:rPr>
              <a:t>elements </a:t>
            </a:r>
            <a:r>
              <a:rPr sz="2800" spc="-5" dirty="0">
                <a:latin typeface="Arial"/>
                <a:cs typeface="Arial"/>
              </a:rPr>
              <a:t>and enhanced with  extensible classes, and an advanced grid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Components: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Bootstrap contains over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dozen reusable  </a:t>
            </a:r>
            <a:r>
              <a:rPr sz="2800" dirty="0">
                <a:latin typeface="Arial"/>
                <a:cs typeface="Arial"/>
              </a:rPr>
              <a:t>components </a:t>
            </a:r>
            <a:r>
              <a:rPr sz="2800" spc="-5" dirty="0">
                <a:latin typeface="Arial"/>
                <a:cs typeface="Arial"/>
              </a:rPr>
              <a:t>built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provide </a:t>
            </a:r>
            <a:r>
              <a:rPr sz="2800" spc="-20" dirty="0">
                <a:latin typeface="Arial"/>
                <a:cs typeface="Arial"/>
              </a:rPr>
              <a:t>iconography, </a:t>
            </a:r>
            <a:r>
              <a:rPr sz="2800" spc="-10" dirty="0">
                <a:latin typeface="Arial"/>
                <a:cs typeface="Arial"/>
              </a:rPr>
              <a:t>dropdowns,  </a:t>
            </a:r>
            <a:r>
              <a:rPr sz="2800" spc="-5" dirty="0">
                <a:latin typeface="Arial"/>
                <a:cs typeface="Arial"/>
              </a:rPr>
              <a:t>navigation, alerts, popovers, and </a:t>
            </a:r>
            <a:r>
              <a:rPr sz="2800" dirty="0">
                <a:latin typeface="Arial"/>
                <a:cs typeface="Arial"/>
              </a:rPr>
              <a:t>much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0050" y="414020"/>
            <a:ext cx="9177020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2900">
              <a:lnSpc>
                <a:spcPts val="2670"/>
              </a:lnSpc>
              <a:spcBef>
                <a:spcPts val="360"/>
              </a:spcBef>
              <a:buClr>
                <a:srgbClr val="91268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Focus state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remove the </a:t>
            </a:r>
            <a:r>
              <a:rPr sz="2400" spc="-5" dirty="0">
                <a:latin typeface="Arial"/>
                <a:cs typeface="Arial"/>
              </a:rPr>
              <a:t>default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outline </a:t>
            </a:r>
            <a:r>
              <a:rPr sz="2400" spc="-5" dirty="0">
                <a:latin typeface="Arial"/>
                <a:cs typeface="Arial"/>
              </a:rPr>
              <a:t>styles on </a:t>
            </a:r>
            <a:r>
              <a:rPr sz="2400" spc="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form  </a:t>
            </a:r>
            <a:r>
              <a:rPr sz="2400" spc="-5" dirty="0">
                <a:latin typeface="Arial"/>
                <a:cs typeface="Arial"/>
              </a:rPr>
              <a:t>controls and apply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box- shadow </a:t>
            </a:r>
            <a:r>
              <a:rPr sz="2400" spc="-5" dirty="0">
                <a:latin typeface="Arial"/>
                <a:cs typeface="Arial"/>
              </a:rPr>
              <a:t>in its place for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:focus.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0050" y="26339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2950" y="2645409"/>
            <a:ext cx="8530590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b="1" spc="-185" dirty="0">
                <a:solidFill>
                  <a:srgbClr val="3F3F3F"/>
                </a:solidFill>
                <a:latin typeface="Verdana"/>
                <a:cs typeface="Verdana"/>
              </a:rPr>
              <a:t>Disabled </a:t>
            </a:r>
            <a:r>
              <a:rPr sz="2400" b="1" spc="-254" dirty="0">
                <a:solidFill>
                  <a:srgbClr val="3F3F3F"/>
                </a:solidFill>
                <a:latin typeface="Verdana"/>
                <a:cs typeface="Verdana"/>
              </a:rPr>
              <a:t>state: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Add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91268E"/>
                </a:solidFill>
                <a:latin typeface="Arial"/>
                <a:cs typeface="Arial"/>
              </a:rPr>
              <a:t>disabled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Boolean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attribute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an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input. 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Disabled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inputs appear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lighter and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add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not-allowed</a:t>
            </a:r>
            <a:r>
              <a:rPr sz="2400" spc="10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F3F3F"/>
                </a:solidFill>
                <a:latin typeface="Arial"/>
                <a:cs typeface="Arial"/>
              </a:rPr>
              <a:t>cursor.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2950" y="4855209"/>
            <a:ext cx="8915400" cy="7302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360"/>
              </a:spcBef>
              <a:tabLst>
                <a:tab pos="7441565" algn="l"/>
              </a:tabLst>
            </a:pPr>
            <a:r>
              <a:rPr sz="2400" b="1" spc="-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400" b="1" spc="-3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400" b="1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400" b="1" spc="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3F3F3F"/>
                </a:solidFill>
                <a:latin typeface="Arial"/>
                <a:cs typeface="Arial"/>
              </a:rPr>
              <a:t>ax</a:t>
            </a:r>
            <a:r>
              <a:rPr sz="2400" b="1" spc="15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&lt;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npu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ass="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400" spc="2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-c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ntro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"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="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np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ut"	typ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="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ex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t" 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placeholder="Disabled input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here..."</a:t>
            </a:r>
            <a:r>
              <a:rPr sz="2400" spc="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disabled&gt;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3739" y="1471930"/>
            <a:ext cx="8343900" cy="11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3739" y="3944620"/>
            <a:ext cx="810514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960" y="5080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860" y="509270"/>
            <a:ext cx="9763760" cy="10706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05"/>
              </a:spcBef>
            </a:pPr>
            <a:r>
              <a:rPr sz="2400" b="1" spc="-5" dirty="0">
                <a:latin typeface="Arial"/>
                <a:cs typeface="Arial"/>
              </a:rPr>
              <a:t>Readonly state: </a:t>
            </a:r>
            <a:r>
              <a:rPr sz="2400" spc="-10" dirty="0">
                <a:latin typeface="Arial"/>
                <a:cs typeface="Arial"/>
              </a:rPr>
              <a:t>add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readonly Boolean </a:t>
            </a:r>
            <a:r>
              <a:rPr sz="2400" spc="-5" dirty="0">
                <a:latin typeface="Arial"/>
                <a:cs typeface="Arial"/>
              </a:rPr>
              <a:t>attribute on an input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10" dirty="0">
                <a:latin typeface="Arial"/>
                <a:cs typeface="Arial"/>
              </a:rPr>
              <a:t>prevent </a:t>
            </a:r>
            <a:r>
              <a:rPr sz="2400" spc="-5" dirty="0">
                <a:latin typeface="Arial"/>
                <a:cs typeface="Arial"/>
              </a:rPr>
              <a:t>modification of the </a:t>
            </a:r>
            <a:r>
              <a:rPr sz="2400" spc="-15" dirty="0">
                <a:latin typeface="Arial"/>
                <a:cs typeface="Arial"/>
              </a:rPr>
              <a:t>input’s </a:t>
            </a:r>
            <a:r>
              <a:rPr sz="2400" spc="-10" dirty="0">
                <a:latin typeface="Arial"/>
                <a:cs typeface="Arial"/>
              </a:rPr>
              <a:t>value. Read-only </a:t>
            </a:r>
            <a:r>
              <a:rPr sz="2400" spc="-5" dirty="0">
                <a:latin typeface="Arial"/>
                <a:cs typeface="Arial"/>
              </a:rPr>
              <a:t>inputs </a:t>
            </a:r>
            <a:r>
              <a:rPr sz="2400" spc="-10" dirty="0">
                <a:latin typeface="Arial"/>
                <a:cs typeface="Arial"/>
              </a:rPr>
              <a:t>appear lighter  </a:t>
            </a:r>
            <a:r>
              <a:rPr sz="2400" spc="-5" dirty="0">
                <a:latin typeface="Arial"/>
                <a:cs typeface="Arial"/>
              </a:rPr>
              <a:t>(just like </a:t>
            </a:r>
            <a:r>
              <a:rPr sz="2400" spc="-10" dirty="0">
                <a:latin typeface="Arial"/>
                <a:cs typeface="Arial"/>
              </a:rPr>
              <a:t>disabled </a:t>
            </a:r>
            <a:r>
              <a:rPr sz="2400" spc="-5" dirty="0">
                <a:latin typeface="Arial"/>
                <a:cs typeface="Arial"/>
              </a:rPr>
              <a:t>inputs), but retain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standard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cursor.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1960" y="2588259"/>
            <a:ext cx="9877425" cy="31496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2900">
              <a:lnSpc>
                <a:spcPts val="2670"/>
              </a:lnSpc>
              <a:spcBef>
                <a:spcPts val="360"/>
              </a:spcBef>
              <a:buClr>
                <a:srgbClr val="91268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Syntax:</a:t>
            </a:r>
            <a:r>
              <a:rPr sz="2400" spc="-5" dirty="0">
                <a:latin typeface="Arial"/>
                <a:cs typeface="Arial"/>
              </a:rPr>
              <a:t>&lt;input class="form-control" type="text" </a:t>
            </a:r>
            <a:r>
              <a:rPr sz="2400" spc="-10" dirty="0">
                <a:latin typeface="Arial"/>
                <a:cs typeface="Arial"/>
              </a:rPr>
              <a:t>placeholder="Readonly  input </a:t>
            </a:r>
            <a:r>
              <a:rPr sz="2400" spc="-5" dirty="0">
                <a:latin typeface="Arial"/>
                <a:cs typeface="Arial"/>
              </a:rPr>
              <a:t>here…"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readonly&gt;</a:t>
            </a:r>
            <a:endParaRPr sz="2400" dirty="0">
              <a:latin typeface="Arial"/>
              <a:cs typeface="Arial"/>
            </a:endParaRPr>
          </a:p>
          <a:p>
            <a:pPr marL="355600" marR="375920" indent="-342900">
              <a:lnSpc>
                <a:spcPts val="2670"/>
              </a:lnSpc>
              <a:spcBef>
                <a:spcPts val="1015"/>
              </a:spcBef>
              <a:buClr>
                <a:srgbClr val="91268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Help 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Text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block of </a:t>
            </a:r>
            <a:r>
              <a:rPr sz="2400" spc="-10" dirty="0">
                <a:latin typeface="Arial"/>
                <a:cs typeface="Arial"/>
              </a:rPr>
              <a:t>help </a:t>
            </a:r>
            <a:r>
              <a:rPr sz="2400" spc="-5" dirty="0">
                <a:latin typeface="Arial"/>
                <a:cs typeface="Arial"/>
              </a:rPr>
              <a:t>text that breaks onto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new line and </a:t>
            </a:r>
            <a:r>
              <a:rPr sz="2400" dirty="0">
                <a:latin typeface="Arial"/>
                <a:cs typeface="Arial"/>
              </a:rPr>
              <a:t>may  </a:t>
            </a:r>
            <a:r>
              <a:rPr sz="2400" spc="-5" dirty="0">
                <a:latin typeface="Arial"/>
                <a:cs typeface="Arial"/>
              </a:rPr>
              <a:t>extend beyond one</a:t>
            </a:r>
            <a:r>
              <a:rPr sz="2400" spc="-10" dirty="0">
                <a:latin typeface="Arial"/>
                <a:cs typeface="Arial"/>
              </a:rPr>
              <a:t> line.</a:t>
            </a:r>
            <a:endParaRPr sz="2400" dirty="0">
              <a:latin typeface="Arial"/>
              <a:cs typeface="Arial"/>
            </a:endParaRPr>
          </a:p>
          <a:p>
            <a:pPr marL="355600" marR="505459" indent="-342900">
              <a:lnSpc>
                <a:spcPts val="2670"/>
              </a:lnSpc>
              <a:spcBef>
                <a:spcPts val="1010"/>
              </a:spcBef>
              <a:buClr>
                <a:srgbClr val="91268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r>
              <a:rPr sz="2400" spc="-5" dirty="0">
                <a:latin typeface="Arial"/>
                <a:cs typeface="Arial"/>
              </a:rPr>
              <a:t>&lt;label class="sr-only" for="inputHelpBlock"&gt;Input with </a:t>
            </a:r>
            <a:r>
              <a:rPr sz="2400" spc="-10" dirty="0">
                <a:latin typeface="Arial"/>
                <a:cs typeface="Arial"/>
              </a:rPr>
              <a:t>help  </a:t>
            </a:r>
            <a:r>
              <a:rPr sz="2400" spc="-5" dirty="0">
                <a:latin typeface="Arial"/>
                <a:cs typeface="Arial"/>
              </a:rPr>
              <a:t>text&lt;/label&gt;</a:t>
            </a:r>
            <a:endParaRPr sz="2400" dirty="0">
              <a:latin typeface="Arial"/>
              <a:cs typeface="Arial"/>
            </a:endParaRPr>
          </a:p>
          <a:p>
            <a:pPr marL="355600" marR="893444">
              <a:lnSpc>
                <a:spcPts val="2670"/>
              </a:lnSpc>
              <a:spcBef>
                <a:spcPts val="1010"/>
              </a:spcBef>
            </a:pPr>
            <a:r>
              <a:rPr sz="2400" spc="-5" dirty="0">
                <a:latin typeface="Arial"/>
                <a:cs typeface="Arial"/>
              </a:rPr>
              <a:t>&lt;input type="text" </a:t>
            </a:r>
            <a:r>
              <a:rPr sz="2400" spc="-10" dirty="0">
                <a:latin typeface="Arial"/>
                <a:cs typeface="Arial"/>
              </a:rPr>
              <a:t>id="inputHelpBlock" </a:t>
            </a:r>
            <a:r>
              <a:rPr sz="2400" spc="-5" dirty="0">
                <a:latin typeface="Arial"/>
                <a:cs typeface="Arial"/>
              </a:rPr>
              <a:t>class="form-control" aria-  describedby="helpBlock"&gt;.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0260" y="1692910"/>
            <a:ext cx="8134350" cy="96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489" y="33020"/>
            <a:ext cx="3627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0" dirty="0">
                <a:solidFill>
                  <a:srgbClr val="91268E"/>
                </a:solidFill>
                <a:latin typeface="Arial"/>
                <a:cs typeface="Arial"/>
              </a:rPr>
              <a:t>Validation</a:t>
            </a:r>
            <a:r>
              <a:rPr sz="3600" b="1" spc="-5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states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4489" y="824229"/>
            <a:ext cx="104063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Bootstrap </a:t>
            </a:r>
            <a:r>
              <a:rPr sz="2400" spc="-10" dirty="0">
                <a:latin typeface="Arial"/>
                <a:cs typeface="Arial"/>
              </a:rPr>
              <a:t>includes validation </a:t>
            </a:r>
            <a:r>
              <a:rPr sz="2400" spc="-5" dirty="0">
                <a:latin typeface="Arial"/>
                <a:cs typeface="Arial"/>
              </a:rPr>
              <a:t>styles for </a:t>
            </a:r>
            <a:r>
              <a:rPr sz="2400" spc="-25" dirty="0">
                <a:latin typeface="Arial"/>
                <a:cs typeface="Arial"/>
              </a:rPr>
              <a:t>error, </a:t>
            </a:r>
            <a:r>
              <a:rPr sz="2400" spc="-5" dirty="0">
                <a:latin typeface="Arial"/>
                <a:cs typeface="Arial"/>
              </a:rPr>
              <a:t>warning,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success states  on </a:t>
            </a:r>
            <a:r>
              <a:rPr sz="240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controls. </a:t>
            </a:r>
            <a:r>
              <a:rPr sz="2400" spc="-13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use, </a:t>
            </a:r>
            <a:r>
              <a:rPr sz="2400" spc="-10" dirty="0">
                <a:latin typeface="Arial"/>
                <a:cs typeface="Arial"/>
              </a:rPr>
              <a:t>add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has-warning, </a:t>
            </a:r>
            <a:r>
              <a:rPr sz="2400" spc="-15" dirty="0">
                <a:solidFill>
                  <a:srgbClr val="91268E"/>
                </a:solidFill>
                <a:latin typeface="Arial"/>
                <a:cs typeface="Arial"/>
              </a:rPr>
              <a:t>.has-error,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.has-success </a:t>
            </a:r>
            <a:r>
              <a:rPr sz="2400" spc="5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the parent element. Any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.control-label, .form-control,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.help-block </a:t>
            </a:r>
            <a:r>
              <a:rPr sz="2400" spc="-5" dirty="0">
                <a:latin typeface="Arial"/>
                <a:cs typeface="Arial"/>
              </a:rPr>
              <a:t>within  that element will receive the </a:t>
            </a:r>
            <a:r>
              <a:rPr sz="2400" spc="-10" dirty="0">
                <a:latin typeface="Arial"/>
                <a:cs typeface="Arial"/>
              </a:rPr>
              <a:t>validation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styles.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5479" y="2405379"/>
            <a:ext cx="8153400" cy="390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410" y="36829"/>
            <a:ext cx="6699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Bootstrap Form Control</a:t>
            </a:r>
            <a:r>
              <a:rPr sz="3600" b="1" spc="-8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States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5139" y="791209"/>
            <a:ext cx="10164445" cy="371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10" dirty="0">
                <a:latin typeface="Arial"/>
                <a:cs typeface="Arial"/>
              </a:rPr>
              <a:t>INPUT FOCUS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outline of the input is removed and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box-shadow is applied  </a:t>
            </a:r>
            <a:r>
              <a:rPr sz="2200" dirty="0">
                <a:latin typeface="Arial"/>
                <a:cs typeface="Arial"/>
              </a:rPr>
              <a:t>on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focus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10" dirty="0">
                <a:latin typeface="Arial"/>
                <a:cs typeface="Arial"/>
              </a:rPr>
              <a:t>DISABLED </a:t>
            </a:r>
            <a:r>
              <a:rPr sz="2200" b="1" spc="-5" dirty="0">
                <a:latin typeface="Arial"/>
                <a:cs typeface="Arial"/>
              </a:rPr>
              <a:t>INPUTS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Add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disabled attribute to disable an input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field</a:t>
            </a:r>
            <a:endParaRPr sz="2200">
              <a:latin typeface="Arial"/>
              <a:cs typeface="Arial"/>
            </a:endParaRPr>
          </a:p>
          <a:p>
            <a:pPr marL="12700" marR="687705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10" dirty="0">
                <a:latin typeface="Arial"/>
                <a:cs typeface="Arial"/>
              </a:rPr>
              <a:t>DISABLED </a:t>
            </a:r>
            <a:r>
              <a:rPr sz="2200" b="1" spc="-5" dirty="0">
                <a:latin typeface="Arial"/>
                <a:cs typeface="Arial"/>
              </a:rPr>
              <a:t>FIELDSETS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Add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disabled attribute to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fieldset to disable all  controls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within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10" dirty="0">
                <a:latin typeface="Arial"/>
                <a:cs typeface="Arial"/>
              </a:rPr>
              <a:t>READONLY </a:t>
            </a:r>
            <a:r>
              <a:rPr sz="2200" b="1" spc="-5" dirty="0">
                <a:latin typeface="Arial"/>
                <a:cs typeface="Arial"/>
              </a:rPr>
              <a:t>INPUTS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Add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readonly attribute to </a:t>
            </a:r>
            <a:r>
              <a:rPr sz="220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input to prevent </a:t>
            </a:r>
            <a:r>
              <a:rPr sz="2200" dirty="0">
                <a:latin typeface="Arial"/>
                <a:cs typeface="Arial"/>
              </a:rPr>
              <a:t>user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input</a:t>
            </a:r>
            <a:endParaRPr sz="2200">
              <a:latin typeface="Arial"/>
              <a:cs typeface="Arial"/>
            </a:endParaRPr>
          </a:p>
          <a:p>
            <a:pPr marL="12700" marR="13970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10" dirty="0">
                <a:latin typeface="Arial"/>
                <a:cs typeface="Arial"/>
              </a:rPr>
              <a:t>VALIDATION </a:t>
            </a:r>
            <a:r>
              <a:rPr sz="2200" b="1" spc="-5" dirty="0">
                <a:latin typeface="Arial"/>
                <a:cs typeface="Arial"/>
              </a:rPr>
              <a:t>STATES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Bootstrap includes validation styles for error, warning,  and </a:t>
            </a:r>
            <a:r>
              <a:rPr sz="2200" dirty="0">
                <a:latin typeface="Arial"/>
                <a:cs typeface="Arial"/>
              </a:rPr>
              <a:t>success </a:t>
            </a:r>
            <a:r>
              <a:rPr sz="2200" spc="-5" dirty="0">
                <a:latin typeface="Arial"/>
                <a:cs typeface="Arial"/>
              </a:rPr>
              <a:t>messages. </a:t>
            </a:r>
            <a:r>
              <a:rPr sz="2200" spc="-1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use, add .has-warning, .has-error, or .has-success to  the parent element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10" dirty="0">
                <a:latin typeface="Arial"/>
                <a:cs typeface="Arial"/>
              </a:rPr>
              <a:t>ICONS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You </a:t>
            </a:r>
            <a:r>
              <a:rPr sz="2200" dirty="0">
                <a:latin typeface="Arial"/>
                <a:cs typeface="Arial"/>
              </a:rPr>
              <a:t>can </a:t>
            </a:r>
            <a:r>
              <a:rPr sz="2200" spc="-5" dirty="0">
                <a:latin typeface="Arial"/>
                <a:cs typeface="Arial"/>
              </a:rPr>
              <a:t>add feedback </a:t>
            </a:r>
            <a:r>
              <a:rPr sz="2200" dirty="0">
                <a:latin typeface="Arial"/>
                <a:cs typeface="Arial"/>
              </a:rPr>
              <a:t>icons </a:t>
            </a:r>
            <a:r>
              <a:rPr sz="2200" spc="-5" dirty="0">
                <a:latin typeface="Arial"/>
                <a:cs typeface="Arial"/>
              </a:rPr>
              <a:t>with the .has-feedback </a:t>
            </a:r>
            <a:r>
              <a:rPr sz="2200" dirty="0">
                <a:latin typeface="Arial"/>
                <a:cs typeface="Arial"/>
              </a:rPr>
              <a:t>class </a:t>
            </a:r>
            <a:r>
              <a:rPr sz="2200" spc="-5" dirty="0">
                <a:latin typeface="Arial"/>
                <a:cs typeface="Arial"/>
              </a:rPr>
              <a:t>and an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icon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10" dirty="0">
                <a:latin typeface="Arial"/>
                <a:cs typeface="Arial"/>
              </a:rPr>
              <a:t>HIDDEN LABELS </a:t>
            </a:r>
            <a:r>
              <a:rPr sz="22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Add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.sr-only </a:t>
            </a:r>
            <a:r>
              <a:rPr sz="2200" dirty="0">
                <a:latin typeface="Arial"/>
                <a:cs typeface="Arial"/>
              </a:rPr>
              <a:t>class on </a:t>
            </a:r>
            <a:r>
              <a:rPr sz="2200" spc="-5" dirty="0">
                <a:latin typeface="Arial"/>
                <a:cs typeface="Arial"/>
              </a:rPr>
              <a:t>non-visible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labels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8510" y="4753609"/>
            <a:ext cx="8172450" cy="2104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4650" y="33020"/>
            <a:ext cx="3067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91268E"/>
                </a:solidFill>
                <a:latin typeface="Arial"/>
                <a:cs typeface="Arial"/>
              </a:rPr>
              <a:t>Control</a:t>
            </a:r>
            <a:r>
              <a:rPr sz="3600" b="1" spc="-7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sizing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0839" y="727709"/>
            <a:ext cx="8743315" cy="210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Set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heights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input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elements using classes likes .input-lg 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 .input-sm.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Set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the widths of elements using grid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classes like</a:t>
            </a:r>
            <a:r>
              <a:rPr sz="2400" spc="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.col-lg-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*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.col-sm-*.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10" dirty="0">
                <a:solidFill>
                  <a:srgbClr val="91268E"/>
                </a:solidFill>
                <a:latin typeface="Arial"/>
                <a:cs typeface="Arial"/>
              </a:rPr>
              <a:t>Height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 Sizing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2100" y="2952750"/>
            <a:ext cx="8163559" cy="303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829" y="33020"/>
            <a:ext cx="154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Syntax: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87829" y="3324859"/>
            <a:ext cx="986917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91268E"/>
                </a:solidFill>
                <a:latin typeface="Arial"/>
                <a:cs typeface="Arial"/>
              </a:rPr>
              <a:t>Horizontal </a:t>
            </a:r>
            <a:r>
              <a:rPr sz="3200" spc="-5" dirty="0">
                <a:solidFill>
                  <a:srgbClr val="91268E"/>
                </a:solidFill>
                <a:latin typeface="Arial"/>
                <a:cs typeface="Arial"/>
              </a:rPr>
              <a:t>form </a:t>
            </a:r>
            <a:r>
              <a:rPr sz="3200" dirty="0">
                <a:solidFill>
                  <a:srgbClr val="91268E"/>
                </a:solidFill>
                <a:latin typeface="Arial"/>
                <a:cs typeface="Arial"/>
              </a:rPr>
              <a:t>group</a:t>
            </a:r>
            <a:r>
              <a:rPr sz="3200" spc="1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91268E"/>
                </a:solidFill>
                <a:latin typeface="Arial"/>
                <a:cs typeface="Arial"/>
              </a:rPr>
              <a:t>sizes: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Quickly </a:t>
            </a:r>
            <a:r>
              <a:rPr sz="2800" dirty="0">
                <a:latin typeface="Arial"/>
                <a:cs typeface="Arial"/>
              </a:rPr>
              <a:t>size </a:t>
            </a:r>
            <a:r>
              <a:rPr sz="2800" spc="-5" dirty="0">
                <a:latin typeface="Arial"/>
                <a:cs typeface="Arial"/>
              </a:rPr>
              <a:t>labels and </a:t>
            </a:r>
            <a:r>
              <a:rPr sz="2800" dirty="0">
                <a:latin typeface="Arial"/>
                <a:cs typeface="Arial"/>
              </a:rPr>
              <a:t>form </a:t>
            </a:r>
            <a:r>
              <a:rPr sz="2800" spc="-5" dirty="0">
                <a:latin typeface="Arial"/>
                <a:cs typeface="Arial"/>
              </a:rPr>
              <a:t>controls within </a:t>
            </a: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.form-horizontal </a:t>
            </a:r>
            <a:r>
              <a:rPr sz="2800" spc="-5" dirty="0">
                <a:latin typeface="Arial"/>
                <a:cs typeface="Arial"/>
              </a:rPr>
              <a:t>by  adding </a:t>
            </a: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.form-group-lg </a:t>
            </a:r>
            <a:r>
              <a:rPr sz="2800" spc="-5" dirty="0">
                <a:latin typeface="Arial"/>
                <a:cs typeface="Arial"/>
              </a:rPr>
              <a:t>or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91268E"/>
                </a:solidFill>
                <a:latin typeface="Arial"/>
                <a:cs typeface="Arial"/>
              </a:rPr>
              <a:t>.form-group-sm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9579" y="642619"/>
            <a:ext cx="8174990" cy="2236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20" y="5016500"/>
            <a:ext cx="8096250" cy="160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070" y="33020"/>
            <a:ext cx="1544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S</a:t>
            </a:r>
            <a:r>
              <a:rPr sz="3600" spc="-30" dirty="0">
                <a:solidFill>
                  <a:srgbClr val="000000"/>
                </a:solidFill>
              </a:rPr>
              <a:t>y</a:t>
            </a:r>
            <a:r>
              <a:rPr sz="3600" dirty="0">
                <a:solidFill>
                  <a:srgbClr val="000000"/>
                </a:solidFill>
              </a:rPr>
              <a:t>n</a:t>
            </a:r>
            <a:r>
              <a:rPr sz="3600" spc="-5" dirty="0">
                <a:solidFill>
                  <a:srgbClr val="000000"/>
                </a:solidFill>
              </a:rPr>
              <a:t>ta</a:t>
            </a:r>
            <a:r>
              <a:rPr sz="3600" spc="-15" dirty="0">
                <a:solidFill>
                  <a:srgbClr val="000000"/>
                </a:solidFill>
              </a:rPr>
              <a:t>x</a:t>
            </a:r>
            <a:r>
              <a:rPr sz="3600" dirty="0">
                <a:solidFill>
                  <a:srgbClr val="000000"/>
                </a:solidFill>
              </a:rPr>
              <a:t>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99260" y="3332479"/>
            <a:ext cx="9285605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91268E"/>
                </a:solidFill>
                <a:latin typeface="Arial"/>
                <a:cs typeface="Arial"/>
              </a:rPr>
              <a:t>Column </a:t>
            </a:r>
            <a:r>
              <a:rPr sz="2400" b="1" spc="-5" dirty="0">
                <a:solidFill>
                  <a:srgbClr val="91268E"/>
                </a:solidFill>
                <a:latin typeface="Arial"/>
                <a:cs typeface="Arial"/>
              </a:rPr>
              <a:t>sizing: 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Wrap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inputs in grid columns,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any custom parent  element,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easily enforce desired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widths.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0519" y="590550"/>
            <a:ext cx="75819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7839" y="4108450"/>
            <a:ext cx="7334250" cy="274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8960" y="63500"/>
            <a:ext cx="1573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1268E"/>
                </a:solidFill>
                <a:latin typeface="Arial"/>
                <a:cs typeface="Arial"/>
              </a:rPr>
              <a:t>Buttons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1960" y="946150"/>
            <a:ext cx="10079990" cy="645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542290">
              <a:lnSpc>
                <a:spcPct val="103299"/>
              </a:lnSpc>
              <a:spcBef>
                <a:spcPts val="20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Here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we will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discuss about how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use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Bootstrap button with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examples.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Anything that 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is given a class of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.btn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will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inherit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the default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look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 gray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button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with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rounded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corners.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3220" y="2197100"/>
            <a:ext cx="10389870" cy="466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239" y="33020"/>
            <a:ext cx="1573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1268E"/>
                </a:solidFill>
              </a:rPr>
              <a:t>Buttons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61160" y="735329"/>
            <a:ext cx="8428355" cy="101091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Button</a:t>
            </a:r>
            <a:r>
              <a:rPr sz="2400" spc="-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3F3F3F"/>
                </a:solidFill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button classes used as &lt;a&gt; ,&lt;button&gt; or &lt;input&gt;</a:t>
            </a:r>
            <a:r>
              <a:rPr sz="2400" spc="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860" y="1889422"/>
            <a:ext cx="8443595" cy="329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Example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75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&lt;a class="btn btn-default" href="#"</a:t>
            </a:r>
            <a:r>
              <a:rPr sz="2400" spc="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role="button"&gt;Link&lt;/a&gt;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&lt;button class="btn btn-default"</a:t>
            </a:r>
            <a:r>
              <a:rPr sz="2400" spc="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type="submit"&gt;Button&lt;/button&gt;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&lt;input class="btn btn-default" type="button"</a:t>
            </a:r>
            <a:r>
              <a:rPr sz="2400" spc="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value="Input"&gt;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&lt;input class="btn btn-default" type="submit"</a:t>
            </a:r>
            <a:r>
              <a:rPr sz="2400" spc="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value="Submit"&gt;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4979" y="2254250"/>
            <a:ext cx="3352800" cy="600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2419" y="1938020"/>
            <a:ext cx="9732010" cy="3726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710" y="96520"/>
            <a:ext cx="304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  <a:latin typeface="Arial"/>
                <a:cs typeface="Arial"/>
              </a:rPr>
              <a:t>Button</a:t>
            </a:r>
            <a:r>
              <a:rPr sz="3600" spc="-8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91268E"/>
                </a:solidFill>
                <a:latin typeface="Arial"/>
                <a:cs typeface="Arial"/>
              </a:rPr>
              <a:t>Options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6710" y="928370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Bootstrap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provides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seven styles of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buttons: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4970" y="1409700"/>
            <a:ext cx="8340090" cy="5339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889" y="41909"/>
            <a:ext cx="6827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91268E"/>
                </a:solidFill>
                <a:latin typeface="Arial"/>
                <a:cs typeface="Arial"/>
              </a:rPr>
              <a:t>What Bootstrap Package</a:t>
            </a:r>
            <a:r>
              <a:rPr sz="3200" b="1" spc="-8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1268E"/>
                </a:solidFill>
                <a:latin typeface="Arial"/>
                <a:cs typeface="Arial"/>
              </a:rPr>
              <a:t>Includes?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9889" y="1262379"/>
            <a:ext cx="10238740" cy="228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99900"/>
              </a:lnSpc>
              <a:spcBef>
                <a:spcPts val="100"/>
              </a:spcBef>
              <a:buClr>
                <a:srgbClr val="91268E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JavaScript Plugins</a:t>
            </a:r>
            <a:r>
              <a:rPr sz="2800" spc="-5" dirty="0">
                <a:latin typeface="Arial"/>
                <a:cs typeface="Arial"/>
              </a:rPr>
              <a:t>: Bootstrap contains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variety of  </a:t>
            </a:r>
            <a:r>
              <a:rPr sz="2800" dirty="0">
                <a:latin typeface="Arial"/>
                <a:cs typeface="Arial"/>
              </a:rPr>
              <a:t>customized </a:t>
            </a:r>
            <a:r>
              <a:rPr sz="2800" spc="-5" dirty="0">
                <a:latin typeface="Arial"/>
                <a:cs typeface="Arial"/>
              </a:rPr>
              <a:t>jQuery plugins. </a:t>
            </a:r>
            <a:r>
              <a:rPr sz="2800" spc="-3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easily </a:t>
            </a:r>
            <a:r>
              <a:rPr sz="2800" spc="-5" dirty="0">
                <a:latin typeface="Arial"/>
                <a:cs typeface="Arial"/>
              </a:rPr>
              <a:t>include them all, or  </a:t>
            </a:r>
            <a:r>
              <a:rPr sz="2800" dirty="0">
                <a:latin typeface="Arial"/>
                <a:cs typeface="Arial"/>
              </a:rPr>
              <a:t>one </a:t>
            </a:r>
            <a:r>
              <a:rPr sz="2800" spc="-5" dirty="0">
                <a:latin typeface="Arial"/>
                <a:cs typeface="Arial"/>
              </a:rPr>
              <a:t>by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one.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Customize</a:t>
            </a:r>
            <a:r>
              <a:rPr sz="2800" b="1" spc="-5" dirty="0">
                <a:latin typeface="Arial"/>
                <a:cs typeface="Arial"/>
              </a:rPr>
              <a:t>: </a:t>
            </a:r>
            <a:r>
              <a:rPr sz="2800" spc="-30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customize </a:t>
            </a:r>
            <a:r>
              <a:rPr sz="2800" spc="-5" dirty="0">
                <a:latin typeface="Arial"/>
                <a:cs typeface="Arial"/>
              </a:rPr>
              <a:t>Bootstrap's </a:t>
            </a:r>
            <a:r>
              <a:rPr sz="2800" dirty="0">
                <a:latin typeface="Arial"/>
                <a:cs typeface="Arial"/>
              </a:rPr>
              <a:t>components </a:t>
            </a:r>
            <a:r>
              <a:rPr sz="2800" spc="-5" dirty="0">
                <a:latin typeface="Arial"/>
                <a:cs typeface="Arial"/>
              </a:rPr>
              <a:t>and  jQuery plugins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get </a:t>
            </a:r>
            <a:r>
              <a:rPr sz="2800" spc="-10" dirty="0">
                <a:latin typeface="Arial"/>
                <a:cs typeface="Arial"/>
              </a:rPr>
              <a:t>your </a:t>
            </a:r>
            <a:r>
              <a:rPr sz="2800" dirty="0">
                <a:latin typeface="Arial"/>
                <a:cs typeface="Arial"/>
              </a:rPr>
              <a:t>very </a:t>
            </a:r>
            <a:r>
              <a:rPr sz="2800" spc="-10" dirty="0">
                <a:latin typeface="Arial"/>
                <a:cs typeface="Arial"/>
              </a:rPr>
              <a:t>own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version.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2865" y="4754879"/>
            <a:ext cx="876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1415" y="4754879"/>
            <a:ext cx="1173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version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7004" y="4754879"/>
            <a:ext cx="2113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850" algn="l"/>
              </a:tabLst>
            </a:pPr>
            <a:r>
              <a:rPr sz="2800" spc="5" dirty="0">
                <a:latin typeface="Arial"/>
                <a:cs typeface="Arial"/>
              </a:rPr>
              <a:t>of	</a:t>
            </a:r>
            <a:r>
              <a:rPr sz="2800" spc="-5" dirty="0">
                <a:latin typeface="Arial"/>
                <a:cs typeface="Arial"/>
              </a:rPr>
              <a:t>Bootstrap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2572" y="4754879"/>
            <a:ext cx="73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rom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8620" y="4128406"/>
            <a:ext cx="4361180" cy="15055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200" b="1" dirty="0">
                <a:solidFill>
                  <a:srgbClr val="91268E"/>
                </a:solidFill>
                <a:latin typeface="Arial"/>
                <a:cs typeface="Arial"/>
              </a:rPr>
              <a:t>Download</a:t>
            </a:r>
            <a:r>
              <a:rPr sz="3200" b="1" spc="-2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1268E"/>
                </a:solidFill>
                <a:latin typeface="Arial"/>
                <a:cs typeface="Arial"/>
              </a:rPr>
              <a:t>Bootstrap</a:t>
            </a:r>
            <a:endParaRPr sz="3200">
              <a:latin typeface="Arial"/>
              <a:cs typeface="Arial"/>
            </a:endParaRPr>
          </a:p>
          <a:p>
            <a:pPr marL="356870" marR="5080" indent="-342900">
              <a:lnSpc>
                <a:spcPct val="100000"/>
              </a:lnSpc>
              <a:spcBef>
                <a:spcPts val="509"/>
              </a:spcBef>
              <a:buClr>
                <a:srgbClr val="91268E"/>
              </a:buClr>
              <a:buChar char="•"/>
              <a:tabLst>
                <a:tab pos="356235" algn="l"/>
                <a:tab pos="356870" algn="l"/>
                <a:tab pos="1223645" algn="l"/>
                <a:tab pos="2066289" algn="l"/>
                <a:tab pos="3854450" algn="l"/>
              </a:tabLst>
            </a:pPr>
            <a:r>
              <a:rPr sz="2800" spc="-27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u	c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n	</a:t>
            </a:r>
            <a:r>
              <a:rPr sz="2800" spc="-5" dirty="0">
                <a:latin typeface="Arial"/>
                <a:cs typeface="Arial"/>
              </a:rPr>
              <a:t>do</a:t>
            </a:r>
            <a:r>
              <a:rPr sz="2800" spc="-25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oa</a:t>
            </a:r>
            <a:r>
              <a:rPr sz="2800" dirty="0">
                <a:latin typeface="Arial"/>
                <a:cs typeface="Arial"/>
              </a:rPr>
              <a:t>d	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he  </a:t>
            </a:r>
            <a:r>
              <a:rPr sz="2800" dirty="0">
                <a:solidFill>
                  <a:srgbClr val="0066FF"/>
                </a:solidFill>
                <a:latin typeface="Arial"/>
                <a:cs typeface="Arial"/>
                <a:hlinkClick r:id="rId2"/>
              </a:rPr>
              <a:t>http://getbootstrap.com/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829" y="33020"/>
            <a:ext cx="2586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1268E"/>
                </a:solidFill>
              </a:rPr>
              <a:t>Button</a:t>
            </a:r>
            <a:r>
              <a:rPr sz="3600" spc="-75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Sizes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85289" y="579120"/>
            <a:ext cx="6232525" cy="24879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classes that define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sizes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.btn-lg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.btn-md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.btn-sm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.btn-xs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4029" y="1146810"/>
            <a:ext cx="7887970" cy="571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129" y="83820"/>
            <a:ext cx="96735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Create block level buttons—those that </a:t>
            </a:r>
            <a:r>
              <a:rPr sz="2800" dirty="0"/>
              <a:t>span the full </a:t>
            </a:r>
            <a:r>
              <a:rPr sz="2800" spc="-5" dirty="0"/>
              <a:t>width of </a:t>
            </a:r>
            <a:r>
              <a:rPr sz="2800" dirty="0"/>
              <a:t>a  </a:t>
            </a:r>
            <a:r>
              <a:rPr sz="2800" spc="-5" dirty="0"/>
              <a:t>parent— by adding</a:t>
            </a:r>
            <a:r>
              <a:rPr sz="2800" spc="20" dirty="0"/>
              <a:t> </a:t>
            </a:r>
            <a:r>
              <a:rPr sz="2800" spc="-5" dirty="0">
                <a:solidFill>
                  <a:srgbClr val="91268E"/>
                </a:solidFill>
              </a:rPr>
              <a:t>.btn-block.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75129" y="3496309"/>
            <a:ext cx="100304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1268E"/>
                </a:solidFill>
                <a:latin typeface="Arial"/>
                <a:cs typeface="Arial"/>
              </a:rPr>
              <a:t>Active state: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Buttons will </a:t>
            </a:r>
            <a:r>
              <a:rPr sz="2400" spc="-10" dirty="0">
                <a:latin typeface="Arial"/>
                <a:cs typeface="Arial"/>
              </a:rPr>
              <a:t>appear </a:t>
            </a:r>
            <a:r>
              <a:rPr sz="2400" spc="-5" dirty="0">
                <a:latin typeface="Arial"/>
                <a:cs typeface="Arial"/>
              </a:rPr>
              <a:t>pressed (with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darker background, darker </a:t>
            </a:r>
            <a:r>
              <a:rPr sz="2400" spc="-25" dirty="0">
                <a:latin typeface="Arial"/>
                <a:cs typeface="Arial"/>
              </a:rPr>
              <a:t>border,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inset shadow) when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active.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For &lt;button&gt; elements, this can be done by .active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6389" y="1028700"/>
            <a:ext cx="8096250" cy="2561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9910" y="5162550"/>
            <a:ext cx="7181850" cy="169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829" y="33020"/>
            <a:ext cx="51396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91268E"/>
                </a:solidFill>
                <a:latin typeface="Arial"/>
                <a:cs typeface="Arial"/>
              </a:rPr>
              <a:t>Anchor </a:t>
            </a:r>
            <a:r>
              <a:rPr sz="2800" b="1" spc="-5" dirty="0">
                <a:solidFill>
                  <a:srgbClr val="91268E"/>
                </a:solidFill>
                <a:latin typeface="Arial"/>
                <a:cs typeface="Arial"/>
              </a:rPr>
              <a:t>element: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Add </a:t>
            </a:r>
            <a:r>
              <a:rPr b="1" dirty="0">
                <a:latin typeface="Arial"/>
                <a:cs typeface="Arial"/>
              </a:rPr>
              <a:t>the </a:t>
            </a:r>
            <a:r>
              <a:rPr b="1" spc="-5" dirty="0">
                <a:latin typeface="Arial"/>
                <a:cs typeface="Arial"/>
              </a:rPr>
              <a:t>.active class </a:t>
            </a:r>
            <a:r>
              <a:rPr b="1" dirty="0">
                <a:latin typeface="Arial"/>
                <a:cs typeface="Arial"/>
              </a:rPr>
              <a:t>to </a:t>
            </a:r>
            <a:r>
              <a:rPr b="1" spc="-5" dirty="0">
                <a:latin typeface="Arial"/>
                <a:cs typeface="Arial"/>
              </a:rPr>
              <a:t>&lt;a&gt;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button.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7829" y="2715259"/>
            <a:ext cx="8591550" cy="13042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81305">
              <a:lnSpc>
                <a:spcPts val="3350"/>
              </a:lnSpc>
              <a:spcBef>
                <a:spcPts val="219"/>
              </a:spcBef>
            </a:pPr>
            <a:r>
              <a:rPr sz="2800" b="1" spc="-5" dirty="0">
                <a:solidFill>
                  <a:srgbClr val="91268E"/>
                </a:solidFill>
                <a:latin typeface="Arial"/>
                <a:cs typeface="Arial"/>
              </a:rPr>
              <a:t>Disabled state: </a:t>
            </a:r>
            <a:r>
              <a:rPr sz="2800" b="1" spc="-5" dirty="0">
                <a:latin typeface="Arial"/>
                <a:cs typeface="Arial"/>
              </a:rPr>
              <a:t>Make </a:t>
            </a:r>
            <a:r>
              <a:rPr sz="2800" b="1" spc="-10" dirty="0">
                <a:latin typeface="Arial"/>
                <a:cs typeface="Arial"/>
              </a:rPr>
              <a:t>buttons </a:t>
            </a:r>
            <a:r>
              <a:rPr sz="2800" b="1" spc="-5" dirty="0">
                <a:latin typeface="Arial"/>
                <a:cs typeface="Arial"/>
              </a:rPr>
              <a:t>look unclickable </a:t>
            </a:r>
            <a:r>
              <a:rPr sz="2800" b="1" spc="-10" dirty="0">
                <a:latin typeface="Arial"/>
                <a:cs typeface="Arial"/>
              </a:rPr>
              <a:t>by  </a:t>
            </a:r>
            <a:r>
              <a:rPr sz="2800" b="1" spc="-5" dirty="0">
                <a:latin typeface="Arial"/>
                <a:cs typeface="Arial"/>
              </a:rPr>
              <a:t>fading them back </a:t>
            </a:r>
            <a:r>
              <a:rPr sz="2800" b="1" dirty="0">
                <a:latin typeface="Arial"/>
                <a:cs typeface="Arial"/>
              </a:rPr>
              <a:t>with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91268E"/>
                </a:solidFill>
                <a:latin typeface="Arial"/>
                <a:cs typeface="Arial"/>
              </a:rPr>
              <a:t>opacity.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50"/>
              </a:lnSpc>
            </a:pPr>
            <a:r>
              <a:rPr sz="2800" b="1" spc="-10" dirty="0">
                <a:latin typeface="Arial"/>
                <a:cs typeface="Arial"/>
              </a:rPr>
              <a:t>Add the </a:t>
            </a:r>
            <a:r>
              <a:rPr sz="2800" b="1" spc="-5" dirty="0">
                <a:solidFill>
                  <a:srgbClr val="91268E"/>
                </a:solidFill>
                <a:latin typeface="Arial"/>
                <a:cs typeface="Arial"/>
              </a:rPr>
              <a:t>disabled </a:t>
            </a:r>
            <a:r>
              <a:rPr sz="2800" b="1" spc="-5" dirty="0">
                <a:latin typeface="Arial"/>
                <a:cs typeface="Arial"/>
              </a:rPr>
              <a:t>attribute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spc="-10" dirty="0">
                <a:solidFill>
                  <a:srgbClr val="91268E"/>
                </a:solidFill>
                <a:latin typeface="Arial"/>
                <a:cs typeface="Arial"/>
              </a:rPr>
              <a:t>&lt;button&gt;</a:t>
            </a:r>
            <a:r>
              <a:rPr sz="2800" b="1" spc="7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buttons.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9089" y="929639"/>
            <a:ext cx="5981700" cy="170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9089" y="4109720"/>
            <a:ext cx="6982459" cy="1609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33020"/>
            <a:ext cx="152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1268E"/>
                </a:solidFill>
              </a:rPr>
              <a:t>I</a:t>
            </a:r>
            <a:r>
              <a:rPr sz="3600" dirty="0">
                <a:solidFill>
                  <a:srgbClr val="91268E"/>
                </a:solidFill>
              </a:rPr>
              <a:t>ma</a:t>
            </a:r>
            <a:r>
              <a:rPr sz="3600" spc="-5" dirty="0">
                <a:solidFill>
                  <a:srgbClr val="91268E"/>
                </a:solidFill>
              </a:rPr>
              <a:t>g</a:t>
            </a:r>
            <a:r>
              <a:rPr sz="3600" dirty="0">
                <a:solidFill>
                  <a:srgbClr val="91268E"/>
                </a:solidFill>
              </a:rPr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02739" y="1418590"/>
            <a:ext cx="9530715" cy="33909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76225">
              <a:lnSpc>
                <a:spcPts val="3350"/>
              </a:lnSpc>
              <a:spcBef>
                <a:spcPts val="219"/>
              </a:spcBef>
            </a:pP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Bootstrap provides three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classes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be used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apply 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some simple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styles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 images: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90"/>
              </a:spcBef>
              <a:buClr>
                <a:srgbClr val="91268E"/>
              </a:buClr>
              <a:buSzPct val="96428"/>
              <a:buChar char="•"/>
              <a:tabLst>
                <a:tab pos="138430" algn="l"/>
              </a:tabLst>
            </a:pP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.img-rounded: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adds rounded corners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an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image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(IE8  does not support rounded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corners)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SzPct val="96428"/>
              <a:buChar char="•"/>
              <a:tabLst>
                <a:tab pos="138430" algn="l"/>
              </a:tabLst>
            </a:pP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.img-circle: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class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shapes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the image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to a circle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(IE8 does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not  support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rounded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 corners):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buClr>
                <a:srgbClr val="91268E"/>
              </a:buClr>
              <a:buSzPct val="96428"/>
              <a:buChar char="•"/>
              <a:tabLst>
                <a:tab pos="138430" algn="l"/>
              </a:tabLst>
            </a:pP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.img-thumbnail: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class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shapes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the image </a:t>
            </a:r>
            <a:r>
              <a:rPr sz="2800" dirty="0">
                <a:solidFill>
                  <a:srgbClr val="3F3F3F"/>
                </a:solidFill>
                <a:latin typeface="Arial"/>
                <a:cs typeface="Arial"/>
              </a:rPr>
              <a:t>to a</a:t>
            </a:r>
            <a:r>
              <a:rPr sz="2800" spc="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Arial"/>
                <a:cs typeface="Arial"/>
              </a:rPr>
              <a:t>thumbnail.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631190"/>
            <a:ext cx="6161405" cy="24879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&lt;img src="..."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alt="..." class="img-rounded"&gt;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&lt;img src="..."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alt="..." class="img-circle"&gt;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&lt;img src="..."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alt="..."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class="img-thumbnail"&gt;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b="1" u="heavy" spc="-40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OUTPUT:</a:t>
            </a:r>
            <a:r>
              <a:rPr sz="2400" b="1" u="heavy" spc="-1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Verdana"/>
                <a:cs typeface="Verdana"/>
              </a:rPr>
              <a:t> 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2760" y="3262629"/>
            <a:ext cx="6019799" cy="2225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239" y="33020"/>
            <a:ext cx="4290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91268E"/>
                </a:solidFill>
                <a:latin typeface="Arial"/>
                <a:cs typeface="Arial"/>
              </a:rPr>
              <a:t>Responsive</a:t>
            </a:r>
            <a:r>
              <a:rPr sz="3600" b="1" spc="-5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Images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6239" y="15138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6239" y="23723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6239" y="673100"/>
            <a:ext cx="10051415" cy="247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23035" indent="-342900">
              <a:lnSpc>
                <a:spcPct val="100000"/>
              </a:lnSpc>
              <a:spcBef>
                <a:spcPts val="1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Images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come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in all sizes. So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screens.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Responsive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images  automatically adjust 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fit the size of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400" spc="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screen.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Create responsive images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by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adding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an .img-responsive class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400" spc="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&lt;img&gt;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tag. The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image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will then scale nicely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to the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parent</a:t>
            </a:r>
            <a:r>
              <a:rPr sz="2400" spc="-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.img-responsive class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applies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display: block;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max-width: 100%; 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and height: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auto;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400" spc="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image: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6239" y="3120390"/>
            <a:ext cx="8900795" cy="101091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Syntax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&lt;img src="..."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class="img-responsive" alt="Responsive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image"&gt;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239" y="109220"/>
            <a:ext cx="322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Helper</a:t>
            </a:r>
            <a:r>
              <a:rPr sz="3600" b="1" spc="-9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91268E"/>
                </a:solidFill>
                <a:latin typeface="Arial"/>
                <a:cs typeface="Arial"/>
              </a:rPr>
              <a:t>classes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1160" y="769619"/>
            <a:ext cx="10604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4060" y="782319"/>
            <a:ext cx="4986655" cy="323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3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Add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meaning through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text-colors </a:t>
            </a:r>
            <a:r>
              <a:rPr sz="1800" spc="-15" dirty="0">
                <a:solidFill>
                  <a:srgbClr val="3F3F3F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classes  Example </a:t>
            </a: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2494280" algn="just">
              <a:lnSpc>
                <a:spcPct val="146100"/>
              </a:lnSpc>
              <a:spcBef>
                <a:spcPts val="5"/>
              </a:spcBef>
            </a:pPr>
            <a:r>
              <a:rPr sz="1800" spc="-5" dirty="0">
                <a:solidFill>
                  <a:srgbClr val="A5A5A5"/>
                </a:solidFill>
                <a:latin typeface="Arial"/>
                <a:cs typeface="Arial"/>
              </a:rPr>
              <a:t>Bootstrap </a:t>
            </a:r>
            <a:r>
              <a:rPr sz="1800" spc="-10" dirty="0">
                <a:solidFill>
                  <a:srgbClr val="A5A5A5"/>
                </a:solidFill>
                <a:latin typeface="Arial"/>
                <a:cs typeface="Arial"/>
              </a:rPr>
              <a:t>Programming.  </a:t>
            </a:r>
            <a:r>
              <a:rPr sz="1800" spc="-5" dirty="0">
                <a:solidFill>
                  <a:srgbClr val="8EC8F3"/>
                </a:solidFill>
                <a:latin typeface="Arial"/>
                <a:cs typeface="Arial"/>
              </a:rPr>
              <a:t>Bootstrap </a:t>
            </a:r>
            <a:r>
              <a:rPr sz="1800" spc="-10" dirty="0">
                <a:solidFill>
                  <a:srgbClr val="8EC8F3"/>
                </a:solidFill>
                <a:latin typeface="Arial"/>
                <a:cs typeface="Arial"/>
              </a:rPr>
              <a:t>Programming.  </a:t>
            </a:r>
            <a:r>
              <a:rPr sz="1800" spc="-5" dirty="0">
                <a:solidFill>
                  <a:srgbClr val="00AF4F"/>
                </a:solidFill>
                <a:latin typeface="Arial"/>
                <a:cs typeface="Arial"/>
              </a:rPr>
              <a:t>Bootstrap </a:t>
            </a:r>
            <a:r>
              <a:rPr sz="1800" spc="-10" dirty="0">
                <a:solidFill>
                  <a:srgbClr val="00AF4F"/>
                </a:solidFill>
                <a:latin typeface="Arial"/>
                <a:cs typeface="Arial"/>
              </a:rPr>
              <a:t>Programming.  </a:t>
            </a:r>
            <a:r>
              <a:rPr sz="1800" spc="-5" dirty="0">
                <a:solidFill>
                  <a:srgbClr val="5881DA"/>
                </a:solidFill>
                <a:latin typeface="Arial"/>
                <a:cs typeface="Arial"/>
              </a:rPr>
              <a:t>Bootstrap </a:t>
            </a:r>
            <a:r>
              <a:rPr sz="1800" spc="-10" dirty="0">
                <a:solidFill>
                  <a:srgbClr val="5881DA"/>
                </a:solidFill>
                <a:latin typeface="Arial"/>
                <a:cs typeface="Arial"/>
              </a:rPr>
              <a:t>Programming.  </a:t>
            </a:r>
            <a:r>
              <a:rPr sz="1800" spc="-5" dirty="0">
                <a:solidFill>
                  <a:srgbClr val="FFBF00"/>
                </a:solidFill>
                <a:latin typeface="Arial"/>
                <a:cs typeface="Arial"/>
              </a:rPr>
              <a:t>Bootstrap </a:t>
            </a:r>
            <a:r>
              <a:rPr sz="1800" spc="-10" dirty="0">
                <a:solidFill>
                  <a:srgbClr val="FFBF00"/>
                </a:solidFill>
                <a:latin typeface="Arial"/>
                <a:cs typeface="Arial"/>
              </a:rPr>
              <a:t>Programming.  </a:t>
            </a:r>
            <a:r>
              <a:rPr sz="1800" spc="-5" dirty="0">
                <a:solidFill>
                  <a:srgbClr val="BF0000"/>
                </a:solidFill>
                <a:latin typeface="Arial"/>
                <a:cs typeface="Arial"/>
              </a:rPr>
              <a:t>Bootstrap</a:t>
            </a:r>
            <a:r>
              <a:rPr sz="1800" spc="-45" dirty="0">
                <a:solidFill>
                  <a:srgbClr val="B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BF0000"/>
                </a:solidFill>
                <a:latin typeface="Arial"/>
                <a:cs typeface="Arial"/>
              </a:rPr>
              <a:t>Programming.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160" y="3990339"/>
            <a:ext cx="3213735" cy="28333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&lt;p</a:t>
            </a:r>
            <a:r>
              <a:rPr sz="1800" spc="-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class="text-muted"&gt;...&lt;/p&gt;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&lt;p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class="text-primary"&gt;...&lt;/p&gt;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&lt;p</a:t>
            </a:r>
            <a:r>
              <a:rPr sz="1800" spc="-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class="text-success"&gt;...&lt;/p&gt;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&lt;p</a:t>
            </a:r>
            <a:r>
              <a:rPr sz="1800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"/>
                <a:cs typeface="Arial"/>
              </a:rPr>
              <a:t>class="text-info"&gt;...&lt;/p&gt;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&lt;p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 class="text-warning"&gt;...&lt;/p&gt;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F3F3F"/>
                </a:solidFill>
                <a:latin typeface="Arial"/>
                <a:cs typeface="Arial"/>
              </a:rPr>
              <a:t>&lt;p</a:t>
            </a:r>
            <a:r>
              <a:rPr sz="1800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"/>
                <a:cs typeface="Arial"/>
              </a:rPr>
              <a:t>class="text-danger"&gt;...&lt;/p&gt;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070" y="97790"/>
            <a:ext cx="495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91268E"/>
                </a:solidFill>
              </a:rPr>
              <a:t>Contextual</a:t>
            </a:r>
            <a:r>
              <a:rPr sz="3600" spc="-35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backgrounds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99260" y="838200"/>
            <a:ext cx="961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Add </a:t>
            </a:r>
            <a:r>
              <a:rPr sz="1800" spc="-10" dirty="0">
                <a:latin typeface="Arial"/>
                <a:cs typeface="Arial"/>
              </a:rPr>
              <a:t>meaning through background-colors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the classes </a:t>
            </a:r>
            <a:r>
              <a:rPr sz="1800" spc="-30" dirty="0">
                <a:latin typeface="Arial"/>
                <a:cs typeface="Arial"/>
              </a:rPr>
              <a:t>below. </a:t>
            </a:r>
            <a:r>
              <a:rPr sz="1800" spc="-10" dirty="0">
                <a:latin typeface="Arial"/>
                <a:cs typeface="Arial"/>
              </a:rPr>
              <a:t>Links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darken </a:t>
            </a:r>
            <a:r>
              <a:rPr sz="1800" spc="-10" dirty="0">
                <a:latin typeface="Arial"/>
                <a:cs typeface="Arial"/>
              </a:rPr>
              <a:t>on hover just  </a:t>
            </a:r>
            <a:r>
              <a:rPr sz="1800" spc="-5" dirty="0">
                <a:latin typeface="Arial"/>
                <a:cs typeface="Arial"/>
              </a:rPr>
              <a:t>like </a:t>
            </a:r>
            <a:r>
              <a:rPr sz="1800" spc="-10" dirty="0">
                <a:latin typeface="Arial"/>
                <a:cs typeface="Arial"/>
              </a:rPr>
              <a:t>text</a:t>
            </a:r>
            <a:r>
              <a:rPr sz="1800" spc="-5" dirty="0">
                <a:latin typeface="Arial"/>
                <a:cs typeface="Arial"/>
              </a:rPr>
              <a:t> classes: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9260" y="3792220"/>
            <a:ext cx="3102610" cy="24320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spc="-10" dirty="0"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Arial"/>
                <a:cs typeface="Arial"/>
              </a:rPr>
              <a:t>&lt;p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class="bg-primary"&gt;...&lt;/p&gt;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Arial"/>
                <a:cs typeface="Arial"/>
              </a:rPr>
              <a:t>&lt;p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class="bg-success"&gt;...&lt;/p&gt;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Arial"/>
                <a:cs typeface="Arial"/>
              </a:rPr>
              <a:t>&lt;p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class="bg-info"&gt;...&lt;/p&gt;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latin typeface="Arial"/>
                <a:cs typeface="Arial"/>
              </a:rPr>
              <a:t>&lt;p </a:t>
            </a:r>
            <a:r>
              <a:rPr sz="1800" spc="-10" dirty="0">
                <a:latin typeface="Arial"/>
                <a:cs typeface="Arial"/>
              </a:rPr>
              <a:t>class="bg-warning"&gt;...&lt;/p&gt;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Arial"/>
                <a:cs typeface="Arial"/>
              </a:rPr>
              <a:t>&lt;p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class="bg-danger"&gt;...&lt;/p&gt;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0519" y="1545589"/>
            <a:ext cx="7734300" cy="226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989" y="91440"/>
            <a:ext cx="8434070" cy="12966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400" b="1" u="heavy" spc="-5" dirty="0">
                <a:solidFill>
                  <a:srgbClr val="91268E"/>
                </a:solidFill>
                <a:uFill>
                  <a:solidFill>
                    <a:srgbClr val="91268E"/>
                  </a:solidFill>
                </a:uFill>
                <a:latin typeface="Arial"/>
                <a:cs typeface="Arial"/>
              </a:rPr>
              <a:t>Close icon</a:t>
            </a:r>
            <a:r>
              <a:rPr sz="2400" b="1" u="heavy" dirty="0">
                <a:solidFill>
                  <a:srgbClr val="91268E"/>
                </a:solidFill>
                <a:uFill>
                  <a:solidFill>
                    <a:srgbClr val="91268E"/>
                  </a:solidFill>
                </a:u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  <a:p>
            <a:pPr marL="12700" marR="5080" indent="457200">
              <a:lnSpc>
                <a:spcPts val="2670"/>
              </a:lnSpc>
              <a:spcBef>
                <a:spcPts val="1050"/>
              </a:spcBef>
              <a:tabLst>
                <a:tab pos="1196975" algn="l"/>
                <a:tab pos="1805939" algn="l"/>
                <a:tab pos="2990215" algn="l"/>
                <a:tab pos="3886835" algn="l"/>
                <a:tab pos="4629150" algn="l"/>
                <a:tab pos="5172075" algn="l"/>
                <a:tab pos="6779895" algn="l"/>
                <a:tab pos="7964805" algn="l"/>
              </a:tabLst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se	t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e	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ne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c	c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se	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on	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r	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400" spc="2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g	c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nt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en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	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e 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modals and alerts. Use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class close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get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close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icon.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7989" y="3228339"/>
            <a:ext cx="8433435" cy="16395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u="heavy" spc="-5" dirty="0">
                <a:solidFill>
                  <a:srgbClr val="91268E"/>
                </a:solidFill>
                <a:uFill>
                  <a:solidFill>
                    <a:srgbClr val="91268E"/>
                  </a:solidFill>
                </a:uFill>
                <a:latin typeface="Arial"/>
                <a:cs typeface="Arial"/>
              </a:rPr>
              <a:t>Carets:</a:t>
            </a:r>
            <a:endParaRPr sz="2400">
              <a:latin typeface="Arial"/>
              <a:cs typeface="Arial"/>
            </a:endParaRPr>
          </a:p>
          <a:p>
            <a:pPr marL="12700" marR="5080" indent="457200">
              <a:lnSpc>
                <a:spcPts val="2670"/>
              </a:lnSpc>
              <a:spcBef>
                <a:spcPts val="1065"/>
              </a:spcBef>
              <a:tabLst>
                <a:tab pos="1315085" algn="l"/>
                <a:tab pos="1376045" algn="l"/>
                <a:tab pos="1835785" algn="l"/>
                <a:tab pos="2393950" algn="l"/>
                <a:tab pos="2449830" algn="l"/>
                <a:tab pos="3002280" algn="l"/>
                <a:tab pos="4360545" algn="l"/>
                <a:tab pos="4744720" algn="l"/>
                <a:tab pos="5370195" algn="l"/>
                <a:tab pos="5929630" algn="l"/>
                <a:tab pos="6000750" algn="l"/>
                <a:tab pos="6758305" algn="l"/>
                <a:tab pos="7571740" algn="l"/>
                <a:tab pos="7912100" algn="l"/>
                <a:tab pos="8248650" algn="l"/>
              </a:tabLst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se	c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ts		to	</a:t>
            </a:r>
            <a:r>
              <a:rPr sz="2400" spc="-6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te	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ro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pdo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wn		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ty	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nd 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n.		</a:t>
            </a:r>
            <a:r>
              <a:rPr sz="2400" spc="-25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o	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ge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	th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s	f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nct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ona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li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ty	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se	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e	c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ass	c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ret	w</a:t>
            </a:r>
            <a:r>
              <a:rPr sz="24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400" spc="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h	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25"/>
              </a:lnSpc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&lt;span&gt;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1640839"/>
            <a:ext cx="7815580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5303520"/>
            <a:ext cx="4157979" cy="155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160" y="57150"/>
            <a:ext cx="2058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91268E"/>
                </a:solidFill>
                <a:latin typeface="Arial"/>
                <a:cs typeface="Arial"/>
              </a:rPr>
              <a:t>Quick</a:t>
            </a:r>
            <a:r>
              <a:rPr sz="2800" b="1" spc="-6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1268E"/>
                </a:solidFill>
                <a:latin typeface="Arial"/>
                <a:cs typeface="Arial"/>
              </a:rPr>
              <a:t>floats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1160" y="472440"/>
            <a:ext cx="8938260" cy="543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33015">
              <a:lnSpc>
                <a:spcPct val="1347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Float an element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left or right with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class.  Syntax :&lt;div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class="pull-left"&gt;...&lt;/div&gt;</a:t>
            </a:r>
            <a:endParaRPr sz="2400">
              <a:latin typeface="Arial"/>
              <a:cs typeface="Arial"/>
            </a:endParaRPr>
          </a:p>
          <a:p>
            <a:pPr marL="10668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&lt;div class="pull-right"&gt;...&lt;/div&gt;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solidFill>
                  <a:srgbClr val="91268E"/>
                </a:solidFill>
                <a:latin typeface="Arial"/>
                <a:cs typeface="Arial"/>
              </a:rPr>
              <a:t>Center </a:t>
            </a:r>
            <a:r>
              <a:rPr sz="2800" b="1" spc="-10" dirty="0">
                <a:solidFill>
                  <a:srgbClr val="91268E"/>
                </a:solidFill>
                <a:latin typeface="Arial"/>
                <a:cs typeface="Arial"/>
              </a:rPr>
              <a:t>content blocks: </a:t>
            </a:r>
            <a:r>
              <a:rPr sz="2400" spc="-5" dirty="0">
                <a:latin typeface="Arial"/>
                <a:cs typeface="Arial"/>
              </a:rPr>
              <a:t>Sets an element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display:block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center with margin-right:auto </a:t>
            </a:r>
            <a:r>
              <a:rPr sz="2400" spc="-10" dirty="0">
                <a:latin typeface="Arial"/>
                <a:cs typeface="Arial"/>
              </a:rPr>
              <a:t>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margin-left:auto.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spc="-5" dirty="0">
                <a:latin typeface="Arial"/>
                <a:cs typeface="Arial"/>
              </a:rPr>
              <a:t>Syntax :&lt;div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class="center-block"&gt;...&lt;/div&gt;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10" dirty="0">
                <a:solidFill>
                  <a:srgbClr val="91268E"/>
                </a:solidFill>
                <a:latin typeface="Arial"/>
                <a:cs typeface="Arial"/>
              </a:rPr>
              <a:t>Showing </a:t>
            </a:r>
            <a:r>
              <a:rPr sz="2800" b="1" spc="-5" dirty="0">
                <a:solidFill>
                  <a:srgbClr val="91268E"/>
                </a:solidFill>
                <a:latin typeface="Arial"/>
                <a:cs typeface="Arial"/>
              </a:rPr>
              <a:t>and </a:t>
            </a:r>
            <a:r>
              <a:rPr sz="2800" b="1" spc="-10" dirty="0">
                <a:solidFill>
                  <a:srgbClr val="91268E"/>
                </a:solidFill>
                <a:latin typeface="Arial"/>
                <a:cs typeface="Arial"/>
              </a:rPr>
              <a:t>hiding</a:t>
            </a:r>
            <a:r>
              <a:rPr sz="2800" b="1" spc="-15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1268E"/>
                </a:solidFill>
                <a:latin typeface="Arial"/>
                <a:cs typeface="Arial"/>
              </a:rPr>
              <a:t>content: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.show class Forces an element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shown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(display:block)</a:t>
            </a:r>
            <a:endParaRPr sz="2400">
              <a:latin typeface="Arial"/>
              <a:cs typeface="Arial"/>
            </a:endParaRPr>
          </a:p>
          <a:p>
            <a:pPr marL="12700" marR="808990">
              <a:lnSpc>
                <a:spcPct val="134400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.hidden class Forces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element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hidden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(display:none)  Syntax:&lt;div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class="show"&gt;...&lt;/div&gt;</a:t>
            </a:r>
            <a:endParaRPr sz="2400">
              <a:latin typeface="Arial"/>
              <a:cs typeface="Arial"/>
            </a:endParaRPr>
          </a:p>
          <a:p>
            <a:pPr marR="3164840" algn="ctr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&lt;div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class="hidden"&gt;...&lt;/div&gt;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160" y="33020"/>
            <a:ext cx="429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Bootstrap </a:t>
            </a:r>
            <a:r>
              <a:rPr sz="3600" dirty="0">
                <a:solidFill>
                  <a:srgbClr val="91268E"/>
                </a:solidFill>
              </a:rPr>
              <a:t>CDN</a:t>
            </a:r>
            <a:r>
              <a:rPr sz="3600" spc="-80" dirty="0">
                <a:solidFill>
                  <a:srgbClr val="91268E"/>
                </a:solidFill>
              </a:rPr>
              <a:t> </a:t>
            </a:r>
            <a:r>
              <a:rPr sz="3600" spc="-5" dirty="0">
                <a:solidFill>
                  <a:srgbClr val="91268E"/>
                </a:solidFill>
              </a:rPr>
              <a:t>Links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61160" y="648969"/>
            <a:ext cx="10604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4060" y="662940"/>
            <a:ext cx="10096500" cy="164846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10" dirty="0">
                <a:latin typeface="Arial"/>
                <a:cs typeface="Arial"/>
              </a:rPr>
              <a:t>&lt;!-- Latest compiled </a:t>
            </a:r>
            <a:r>
              <a:rPr sz="1800" spc="-5" dirty="0">
                <a:latin typeface="Arial"/>
                <a:cs typeface="Arial"/>
              </a:rPr>
              <a:t>and minified CSS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--&gt;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90"/>
              </a:spcBef>
            </a:pPr>
            <a:r>
              <a:rPr sz="1800" spc="-10" dirty="0">
                <a:latin typeface="Arial"/>
                <a:cs typeface="Arial"/>
              </a:rPr>
              <a:t>&lt;link rel="stylesheet" </a:t>
            </a:r>
            <a:r>
              <a:rPr sz="1800" spc="-5" dirty="0">
                <a:latin typeface="Arial"/>
                <a:cs typeface="Arial"/>
              </a:rPr>
              <a:t>href="https://maxcdn.bootstrapcdn.com/bootstrap/3.3.7/css/bootstrap.min.css"  </a:t>
            </a:r>
            <a:r>
              <a:rPr sz="1800" spc="-10" dirty="0">
                <a:latin typeface="Arial"/>
                <a:cs typeface="Arial"/>
              </a:rPr>
              <a:t>integrity="sha384-  </a:t>
            </a:r>
            <a:r>
              <a:rPr sz="1800" spc="-15" dirty="0">
                <a:latin typeface="Arial"/>
                <a:cs typeface="Arial"/>
              </a:rPr>
              <a:t>BVYiiSIFeK1dGmJRAkycuHAHRg32OmUcww7on3RYdg4Va+PmSTsz/K68vbdEjh4u"  </a:t>
            </a:r>
            <a:r>
              <a:rPr sz="1800" spc="-10" dirty="0">
                <a:latin typeface="Arial"/>
                <a:cs typeface="Arial"/>
              </a:rPr>
              <a:t>crossorigin="anonymous"&gt;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1160" y="2674620"/>
            <a:ext cx="10604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4060" y="2687320"/>
            <a:ext cx="9253220" cy="1651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latin typeface="Arial"/>
                <a:cs typeface="Arial"/>
              </a:rPr>
              <a:t>&lt;!-- Optional </a:t>
            </a:r>
            <a:r>
              <a:rPr sz="1800" spc="-5" dirty="0">
                <a:latin typeface="Arial"/>
                <a:cs typeface="Arial"/>
              </a:rPr>
              <a:t>theme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--&gt;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latin typeface="Arial"/>
                <a:cs typeface="Arial"/>
              </a:rPr>
              <a:t>&lt;link rel="stylesheet" href="https://maxcdn.bootstrapcdn.com/bootstrap/3.3.7/css/bootstrap-  </a:t>
            </a:r>
            <a:r>
              <a:rPr sz="1800" spc="-5" dirty="0">
                <a:latin typeface="Arial"/>
                <a:cs typeface="Arial"/>
              </a:rPr>
              <a:t>theme.min.css" </a:t>
            </a:r>
            <a:r>
              <a:rPr sz="1800" spc="-10" dirty="0">
                <a:latin typeface="Arial"/>
                <a:cs typeface="Arial"/>
              </a:rPr>
              <a:t>integrity="sha384-  </a:t>
            </a:r>
            <a:r>
              <a:rPr sz="1800" spc="-15" dirty="0">
                <a:latin typeface="Arial"/>
                <a:cs typeface="Arial"/>
              </a:rPr>
              <a:t>rHyoN1iRsVXV4nD0JutlnGaslCJuC7uwjduW9SVrLvRYooPp2bWYgmgJQIXwl/Sp"  </a:t>
            </a:r>
            <a:r>
              <a:rPr sz="1800" spc="-10" dirty="0">
                <a:latin typeface="Arial"/>
                <a:cs typeface="Arial"/>
              </a:rPr>
              <a:t>crossorigin="anonymous"&gt;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1160" y="4701539"/>
            <a:ext cx="10604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91268E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4060" y="4712970"/>
            <a:ext cx="8677910" cy="16510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latin typeface="Arial"/>
                <a:cs typeface="Arial"/>
              </a:rPr>
              <a:t>&lt;!-- Latest compiled </a:t>
            </a:r>
            <a:r>
              <a:rPr sz="1800" spc="-5" dirty="0">
                <a:latin typeface="Arial"/>
                <a:cs typeface="Arial"/>
              </a:rPr>
              <a:t>and minified JavaScript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--&gt;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latin typeface="Arial"/>
                <a:cs typeface="Arial"/>
              </a:rPr>
              <a:t>&lt;script </a:t>
            </a:r>
            <a:r>
              <a:rPr sz="1800" spc="-5" dirty="0">
                <a:latin typeface="Arial"/>
                <a:cs typeface="Arial"/>
              </a:rPr>
              <a:t>src="https://maxcdn.bootstrapcdn.com/bootstrap/3.3.7/js/bootstrap.min.js"  </a:t>
            </a:r>
            <a:r>
              <a:rPr sz="1800" spc="-10" dirty="0">
                <a:latin typeface="Arial"/>
                <a:cs typeface="Arial"/>
              </a:rPr>
              <a:t>integrity="sha384-  Tc5IQib027qvyjSMfHjOMaLkfuWVxZxUPnCJA7l2mCWNIpG9mGCD8wGNIcPD7Txa"  crossorigin="anonymous"&gt;&lt;/script&gt;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850" y="33020"/>
            <a:ext cx="33610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91268E"/>
                </a:solidFill>
                <a:latin typeface="Arial"/>
                <a:cs typeface="Arial"/>
              </a:rPr>
              <a:t>Responsive</a:t>
            </a:r>
            <a:r>
              <a:rPr sz="2800" b="1" spc="-40" dirty="0">
                <a:solidFill>
                  <a:srgbClr val="91268E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1268E"/>
                </a:solidFill>
                <a:latin typeface="Arial"/>
                <a:cs typeface="Arial"/>
              </a:rPr>
              <a:t>utilities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0039" y="514350"/>
            <a:ext cx="8437245" cy="210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These classes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used 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show and/or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hide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content by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device  via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media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queries.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b="1" spc="-15" dirty="0">
                <a:solidFill>
                  <a:srgbClr val="3F3F3F"/>
                </a:solidFill>
                <a:latin typeface="Arial"/>
                <a:cs typeface="Arial"/>
              </a:rPr>
              <a:t>Available </a:t>
            </a:r>
            <a:r>
              <a:rPr sz="2400" b="1" spc="-10" dirty="0">
                <a:solidFill>
                  <a:srgbClr val="3F3F3F"/>
                </a:solidFill>
                <a:latin typeface="Arial"/>
                <a:cs typeface="Arial"/>
              </a:rPr>
              <a:t>classes</a:t>
            </a:r>
            <a:r>
              <a:rPr sz="2400" b="1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125095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Use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one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combination of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F3F3F"/>
                </a:solidFill>
                <a:latin typeface="Arial"/>
                <a:cs typeface="Arial"/>
              </a:rPr>
              <a:t>available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classes </a:t>
            </a:r>
            <a:r>
              <a:rPr sz="2400" dirty="0">
                <a:solidFill>
                  <a:srgbClr val="3F3F3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toggling  content across viewport</a:t>
            </a:r>
            <a:r>
              <a:rPr sz="2400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Arial"/>
                <a:cs typeface="Arial"/>
              </a:rPr>
              <a:t>breakpoints.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300" y="2640329"/>
            <a:ext cx="9861550" cy="4217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 dir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 of v3.2.0, the </a:t>
            </a:r>
            <a:r>
              <a:rPr spc="-5" dirty="0">
                <a:solidFill>
                  <a:srgbClr val="91268E"/>
                </a:solidFill>
              </a:rPr>
              <a:t>.visible-*-* </a:t>
            </a:r>
            <a:r>
              <a:rPr spc="-5" dirty="0"/>
              <a:t>classes for each breakpoint </a:t>
            </a:r>
            <a:r>
              <a:rPr dirty="0"/>
              <a:t>come </a:t>
            </a:r>
            <a:r>
              <a:rPr spc="-5" dirty="0"/>
              <a:t>in  three variations, </a:t>
            </a:r>
            <a:r>
              <a:rPr spc="-10" dirty="0"/>
              <a:t>one </a:t>
            </a:r>
            <a:r>
              <a:rPr spc="-5" dirty="0"/>
              <a:t>for each CSS </a:t>
            </a:r>
            <a:r>
              <a:rPr spc="-5" dirty="0">
                <a:solidFill>
                  <a:srgbClr val="91268E"/>
                </a:solidFill>
              </a:rPr>
              <a:t>display </a:t>
            </a:r>
            <a:r>
              <a:rPr spc="-5" dirty="0"/>
              <a:t>property </a:t>
            </a:r>
            <a:r>
              <a:rPr spc="-10" dirty="0"/>
              <a:t>value </a:t>
            </a:r>
            <a:r>
              <a:rPr spc="-5" dirty="0"/>
              <a:t>listed  </a:t>
            </a:r>
            <a:r>
              <a:rPr spc="-30" dirty="0"/>
              <a:t>below.</a:t>
            </a:r>
          </a:p>
        </p:txBody>
      </p:sp>
      <p:sp>
        <p:nvSpPr>
          <p:cNvPr id="3" name="object 3"/>
          <p:cNvSpPr/>
          <p:nvPr/>
        </p:nvSpPr>
        <p:spPr>
          <a:xfrm>
            <a:off x="1606550" y="1614169"/>
            <a:ext cx="873887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4020" y="3818890"/>
            <a:ext cx="89503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E.g. for </a:t>
            </a:r>
            <a:r>
              <a:rPr sz="2400" dirty="0">
                <a:latin typeface="Arial"/>
                <a:cs typeface="Arial"/>
              </a:rPr>
              <a:t>small </a:t>
            </a:r>
            <a:r>
              <a:rPr sz="2400" spc="5" dirty="0">
                <a:latin typeface="Arial"/>
                <a:cs typeface="Arial"/>
              </a:rPr>
              <a:t>(sm) </a:t>
            </a:r>
            <a:r>
              <a:rPr sz="2400" spc="-5" dirty="0">
                <a:latin typeface="Arial"/>
                <a:cs typeface="Arial"/>
              </a:rPr>
              <a:t>screens,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available 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91268E"/>
                </a:solidFill>
                <a:latin typeface="Arial"/>
                <a:cs typeface="Arial"/>
              </a:rPr>
              <a:t>visible-*-* </a:t>
            </a:r>
            <a:r>
              <a:rPr sz="2400" spc="-5" dirty="0">
                <a:latin typeface="Arial"/>
                <a:cs typeface="Arial"/>
              </a:rPr>
              <a:t>classes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.visible-sm-block, .visible-sm-inline, </a:t>
            </a:r>
            <a:r>
              <a:rPr sz="2400" spc="-10" dirty="0">
                <a:latin typeface="Arial"/>
                <a:cs typeface="Arial"/>
              </a:rPr>
              <a:t>and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.visible-sm-inline-block.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indent="8509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classes </a:t>
            </a:r>
            <a:r>
              <a:rPr sz="2400" spc="-5" dirty="0">
                <a:solidFill>
                  <a:srgbClr val="91268E"/>
                </a:solidFill>
                <a:latin typeface="Arial"/>
                <a:cs typeface="Arial"/>
              </a:rPr>
              <a:t>.visible-xs, .visible-sm, .visible-md,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91268E"/>
                </a:solidFill>
                <a:latin typeface="Arial"/>
                <a:cs typeface="Arial"/>
              </a:rPr>
              <a:t>.visible-lg </a:t>
            </a:r>
            <a:r>
              <a:rPr sz="2400" spc="-5" dirty="0">
                <a:latin typeface="Arial"/>
                <a:cs typeface="Arial"/>
              </a:rPr>
              <a:t>are  deprecated as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v3.2.0. They are approximately </a:t>
            </a:r>
            <a:r>
              <a:rPr sz="2400" spc="-10" dirty="0">
                <a:latin typeface="Arial"/>
                <a:cs typeface="Arial"/>
              </a:rPr>
              <a:t>equivalent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.visible-*-block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460" y="33020"/>
            <a:ext cx="3686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1268E"/>
                </a:solidFill>
              </a:rPr>
              <a:t>Download</a:t>
            </a:r>
            <a:r>
              <a:rPr sz="3200" spc="-35" dirty="0">
                <a:solidFill>
                  <a:srgbClr val="91268E"/>
                </a:solidFill>
              </a:rPr>
              <a:t> </a:t>
            </a:r>
            <a:r>
              <a:rPr sz="3200" spc="-5" dirty="0">
                <a:solidFill>
                  <a:srgbClr val="91268E"/>
                </a:solidFill>
              </a:rPr>
              <a:t>Bootstrap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48460" y="1046479"/>
            <a:ext cx="10447020" cy="548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Original source files are </a:t>
            </a:r>
            <a:r>
              <a:rPr sz="2400" spc="-10" dirty="0">
                <a:latin typeface="Arial"/>
                <a:cs typeface="Arial"/>
              </a:rPr>
              <a:t>included </a:t>
            </a:r>
            <a:r>
              <a:rPr sz="2400" spc="-5" dirty="0">
                <a:latin typeface="Arial"/>
                <a:cs typeface="Arial"/>
              </a:rPr>
              <a:t>as listed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below.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25" dirty="0">
                <a:latin typeface="Arial"/>
                <a:cs typeface="Arial"/>
              </a:rPr>
              <a:t>Jquery.js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43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Bootstrap.min.css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44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Bootstrap.js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&lt;script type="text/javascript"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src="js/jquery-3.1.1.js"&gt;&lt;/script&gt;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2430"/>
              </a:spcBef>
              <a:buClr>
                <a:srgbClr val="91268E"/>
              </a:buClr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&lt;script type="text/javascript"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src="lib/bootstrap/js/bootstrap.js"&gt;&lt;/script&gt;</a:t>
            </a:r>
            <a:endParaRPr sz="2400">
              <a:latin typeface="Arial"/>
              <a:cs typeface="Arial"/>
            </a:endParaRPr>
          </a:p>
          <a:p>
            <a:pPr marL="755650" marR="4488180" indent="-285750">
              <a:lnSpc>
                <a:spcPct val="150000"/>
              </a:lnSpc>
              <a:spcBef>
                <a:spcPts val="1000"/>
              </a:spcBef>
              <a:buClr>
                <a:srgbClr val="91268E"/>
              </a:buClr>
              <a:buChar char="•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&lt;link rel="stylesheet" type="text/css"  href="lib/bootstrap/css/bootstrap.css"&gt;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29" y="86359"/>
            <a:ext cx="223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1268E"/>
                </a:solidFill>
              </a:rPr>
              <a:t>Containers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62429" y="1003299"/>
            <a:ext cx="6761480" cy="494919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.container </a:t>
            </a:r>
            <a:r>
              <a:rPr sz="2400" spc="-5" dirty="0">
                <a:latin typeface="Arial"/>
                <a:cs typeface="Arial"/>
              </a:rPr>
              <a:t>class used for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responsive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fixed-width.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&lt;div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class="container"&gt;</a:t>
            </a:r>
            <a:endParaRPr sz="24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Arial"/>
                <a:cs typeface="Arial"/>
              </a:rPr>
              <a:t>…..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.container-fluid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full-width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container.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&lt;div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class="container-fluid"&gt;</a:t>
            </a:r>
            <a:endParaRPr sz="24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latin typeface="Arial"/>
                <a:cs typeface="Arial"/>
              </a:rPr>
              <a:t>&lt;/div&gt;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6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3938</Words>
  <Application>Microsoft Office PowerPoint</Application>
  <PresentationFormat>Widescreen</PresentationFormat>
  <Paragraphs>474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Times New Roman</vt:lpstr>
      <vt:lpstr>Verdana</vt:lpstr>
      <vt:lpstr>Office Theme</vt:lpstr>
      <vt:lpstr>BOOTSTRAP</vt:lpstr>
      <vt:lpstr>What is Bootstrap?</vt:lpstr>
      <vt:lpstr>History</vt:lpstr>
      <vt:lpstr>Why use Bootstrap?</vt:lpstr>
      <vt:lpstr>What Bootstrap Package Includes?</vt:lpstr>
      <vt:lpstr>What Bootstrap Package Includes?</vt:lpstr>
      <vt:lpstr>Bootstrap CDN Links</vt:lpstr>
      <vt:lpstr>Download Bootstrap</vt:lpstr>
      <vt:lpstr>Containers</vt:lpstr>
      <vt:lpstr>What is a Grid?</vt:lpstr>
      <vt:lpstr>Grid System Description</vt:lpstr>
      <vt:lpstr>Grid System Structure</vt:lpstr>
      <vt:lpstr>Working of Bootstrap Grid System</vt:lpstr>
      <vt:lpstr>Grid Classes</vt:lpstr>
      <vt:lpstr>PowerPoint Presentation</vt:lpstr>
      <vt:lpstr>PowerPoint Presentation</vt:lpstr>
      <vt:lpstr>BASIC GRID STRUCTURE</vt:lpstr>
      <vt:lpstr>Bootstrap Grid System Example: Stacked-to-horizontal</vt:lpstr>
      <vt:lpstr>Stacked-to-horizontal</vt:lpstr>
      <vt:lpstr>Bootstrap Grid System Example: Medium and Large  Device</vt:lpstr>
      <vt:lpstr>Bootstrap Grid System Example: Mobile, Tablet,  Desktops</vt:lpstr>
      <vt:lpstr>Column Wrapping</vt:lpstr>
      <vt:lpstr>Responsive column resets</vt:lpstr>
      <vt:lpstr>Offsetting columns</vt:lpstr>
      <vt:lpstr>Nesting columns</vt:lpstr>
      <vt:lpstr>Column Ordering</vt:lpstr>
      <vt:lpstr>Typography</vt:lpstr>
      <vt:lpstr>Typography</vt:lpstr>
      <vt:lpstr>Inline text elements</vt:lpstr>
      <vt:lpstr>Alignment classes</vt:lpstr>
      <vt:lpstr>Transformation classes</vt:lpstr>
      <vt:lpstr>Abbreviations</vt:lpstr>
      <vt:lpstr>Blockquotes</vt:lpstr>
      <vt:lpstr>Lists</vt:lpstr>
      <vt:lpstr>PowerPoint Presentation</vt:lpstr>
      <vt:lpstr>Tables</vt:lpstr>
      <vt:lpstr>Tables</vt:lpstr>
      <vt:lpstr>Tables</vt:lpstr>
      <vt:lpstr>Tables</vt:lpstr>
      <vt:lpstr>Tables</vt:lpstr>
      <vt:lpstr>Contextual classes</vt:lpstr>
      <vt:lpstr>Tables</vt:lpstr>
      <vt:lpstr>Forms</vt:lpstr>
      <vt:lpstr>Forms</vt:lpstr>
      <vt:lpstr>Forms</vt:lpstr>
      <vt:lpstr>Forms</vt:lpstr>
      <vt:lpstr>Supported controls</vt:lpstr>
      <vt:lpstr>PowerPoint Presentation</vt:lpstr>
      <vt:lpstr>PowerPoint Presentation</vt:lpstr>
      <vt:lpstr>PowerPoint Presentation</vt:lpstr>
      <vt:lpstr>PowerPoint Presentation</vt:lpstr>
      <vt:lpstr>Validation states</vt:lpstr>
      <vt:lpstr>Bootstrap Form Control States</vt:lpstr>
      <vt:lpstr>Control sizing</vt:lpstr>
      <vt:lpstr>Syntax:</vt:lpstr>
      <vt:lpstr>Syntax:</vt:lpstr>
      <vt:lpstr>PowerPoint Presentation</vt:lpstr>
      <vt:lpstr>Buttons</vt:lpstr>
      <vt:lpstr>PowerPoint Presentation</vt:lpstr>
      <vt:lpstr>Button Sizes</vt:lpstr>
      <vt:lpstr>Create block level buttons—those that span the full width of a  parent— by adding .btn-block.</vt:lpstr>
      <vt:lpstr>Anchor element: Add the .active class to &lt;a&gt; button.</vt:lpstr>
      <vt:lpstr>Images</vt:lpstr>
      <vt:lpstr>PowerPoint Presentation</vt:lpstr>
      <vt:lpstr>Responsive Images</vt:lpstr>
      <vt:lpstr>Helper classes</vt:lpstr>
      <vt:lpstr>Contextual backgrounds</vt:lpstr>
      <vt:lpstr>PowerPoint Presentation</vt:lpstr>
      <vt:lpstr>Quick floats</vt:lpstr>
      <vt:lpstr>Responsive utilities</vt:lpstr>
      <vt:lpstr>As of v3.2.0, the .visible-*-* classes for each breakpoint come in  three variations, one for each CSS display property value listed  below.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cp:lastModifiedBy>Nura MBG</cp:lastModifiedBy>
  <cp:revision>4</cp:revision>
  <dcterms:created xsi:type="dcterms:W3CDTF">2019-07-11T12:57:16Z</dcterms:created>
  <dcterms:modified xsi:type="dcterms:W3CDTF">2019-07-14T19:37:28Z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2019-07-11T00:00:00Z</vt:filetime>
  </property>
</Properties>
</file>