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97" r:id="rId1"/>
  </p:sldMasterIdLst>
  <p:notesMasterIdLst>
    <p:notesMasterId r:id="rId42"/>
  </p:notesMasterIdLst>
  <p:sldIdLst>
    <p:sldId id="256" r:id="rId2"/>
    <p:sldId id="282" r:id="rId3"/>
    <p:sldId id="283" r:id="rId4"/>
    <p:sldId id="294" r:id="rId5"/>
    <p:sldId id="284" r:id="rId6"/>
    <p:sldId id="280" r:id="rId7"/>
    <p:sldId id="286" r:id="rId8"/>
    <p:sldId id="285" r:id="rId9"/>
    <p:sldId id="287" r:id="rId10"/>
    <p:sldId id="288" r:id="rId11"/>
    <p:sldId id="289" r:id="rId12"/>
    <p:sldId id="290" r:id="rId13"/>
    <p:sldId id="308" r:id="rId14"/>
    <p:sldId id="281" r:id="rId15"/>
    <p:sldId id="309" r:id="rId16"/>
    <p:sldId id="310" r:id="rId17"/>
    <p:sldId id="291" r:id="rId18"/>
    <p:sldId id="293" r:id="rId19"/>
    <p:sldId id="296" r:id="rId20"/>
    <p:sldId id="297" r:id="rId21"/>
    <p:sldId id="306" r:id="rId22"/>
    <p:sldId id="307" r:id="rId23"/>
    <p:sldId id="279" r:id="rId24"/>
    <p:sldId id="274" r:id="rId25"/>
    <p:sldId id="257" r:id="rId26"/>
    <p:sldId id="298" r:id="rId27"/>
    <p:sldId id="275" r:id="rId28"/>
    <p:sldId id="276" r:id="rId29"/>
    <p:sldId id="262" r:id="rId30"/>
    <p:sldId id="263" r:id="rId31"/>
    <p:sldId id="299" r:id="rId32"/>
    <p:sldId id="300" r:id="rId33"/>
    <p:sldId id="301" r:id="rId34"/>
    <p:sldId id="302" r:id="rId35"/>
    <p:sldId id="303" r:id="rId36"/>
    <p:sldId id="304" r:id="rId37"/>
    <p:sldId id="267" r:id="rId38"/>
    <p:sldId id="311" r:id="rId39"/>
    <p:sldId id="277" r:id="rId40"/>
    <p:sldId id="30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4" y="-7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F002B-E6EF-8947-AD24-D3F40F50A4C1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9262-FC3E-5C4D-96D0-CAB9A9A2C8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69262-FC3E-5C4D-96D0-CAB9A9A2C82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Marcotte who has also written a book with the same title and which I also recommend.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I’ve spent the last two years learning about and really digging into responsive Web design and I’ve gotta say, It is the beginning of a new era in the Web.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997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Bootstrap is using a grid system base on 12 columns.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is a grid system?</a:t>
            </a:r>
            <a:r>
              <a:rPr lang="en-US" dirty="0" smtClean="0"/>
              <a:t> A grid</a:t>
            </a:r>
            <a:r>
              <a:rPr lang="en-US" baseline="0" dirty="0" smtClean="0"/>
              <a:t> system is a way to create </a:t>
            </a:r>
            <a:r>
              <a:rPr lang="en-US" dirty="0" smtClean="0"/>
              <a:t>a solid foundation to build your project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want your</a:t>
            </a:r>
            <a:r>
              <a:rPr lang="en-US" baseline="0" dirty="0" smtClean="0"/>
              <a:t> web application to have a left navigation you could design your HTML using row number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you do not want any navigation and you want your content to be as wide as possible then you could use row number 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grid design was popularized by 960 grid system </a:t>
            </a:r>
            <a:r>
              <a:rPr lang="en-US" dirty="0" smtClean="0"/>
              <a:t>http://960.gs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BluePrint</a:t>
            </a:r>
            <a:r>
              <a:rPr lang="en-US" baseline="0" dirty="0" smtClean="0"/>
              <a:t> http://www.blueprintcss.org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346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list of some of the</a:t>
            </a:r>
            <a:r>
              <a:rPr lang="en-US" baseline="0" dirty="0" smtClean="0"/>
              <a:t> CSS component available. There are dozens of them available with bootstrap.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0113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 gives</a:t>
            </a:r>
            <a:r>
              <a:rPr lang="en-US" baseline="0" dirty="0" smtClean="0"/>
              <a:t> life to its UI by using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plugins.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3641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 provides a web-based</a:t>
            </a:r>
            <a:r>
              <a:rPr lang="en-US" baseline="0" dirty="0" smtClean="0"/>
              <a:t> customizer that allow you to generate a CSS file based on your specific needs.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F07B6-F88C-44EC-892E-9ABD1ED5173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031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This is the challenge.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</a:t>
            </a:r>
          </a:p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How do you design for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all of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How do you manage</a:t>
            </a:r>
            <a:r>
              <a:rPr lang="en-US" sz="2200" baseline="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the budget</a:t>
            </a:r>
            <a:r>
              <a:rPr lang="en-US" sz="2200" baseline="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(staff, resources)?</a:t>
            </a:r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</a:t>
            </a:r>
            <a:r>
              <a:rPr lang="en-US" sz="2200" dirty="0" err="1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Marcotte</a:t>
            </a:r>
            <a:r>
              <a:rPr lang="en-US" sz="2200" dirty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who has also written a book with the same </a:t>
            </a:r>
            <a:r>
              <a:rPr lang="en-US" sz="2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title.</a:t>
            </a:r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 smtClean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</a:t>
            </a:r>
            <a:r>
              <a:rPr lang="en-US" sz="1200" dirty="0" err="1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Marcotte</a:t>
            </a:r>
            <a:r>
              <a:rPr lang="en-US" sz="1200" dirty="0" smtClean="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 who has also written a book with the same title.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69262-FC3E-5C4D-96D0-CAB9A9A2C82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First introduced in 2009 by Ethan Marcotte who has also written a book with the same title and which I also recommend.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I’ve spent the last two years learning about and really digging into responsive Web design and I’ve gotta say, It is the beginning of a new era in the Web.</a:t>
            </a: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  <a:p>
            <a:endParaRPr lang="en-US" sz="220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110" charset="0"/>
                <a:ea typeface="Lucida Grande" pitchFamily="-110" charset="0"/>
                <a:cs typeface="Lucida Grande" pitchFamily="-110" charset="0"/>
                <a:sym typeface="Lucida Grande" pitchFamily="-110" charset="0"/>
              </a:rPr>
              <a:t>In the 16 column version each column is 40px wide.  Everything else remains the same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85B034C-CED5-4912-92B3-8E8D376F2455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574F7F97-4686-4BCF-80CA-05EB5B39C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abookapart.com/products/responsive-web-desig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undation.zurb.com" TargetMode="Externa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SS3" TargetMode="External"/><Relationship Id="rId4" Type="http://schemas.openxmlformats.org/officeDocument/2006/relationships/hyperlink" Target="http://bradfrostweb.com/blog/mobile/the-many-faces-of-mobile-fir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eomoz.or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.github.com/bootstrap/" TargetMode="Externa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960.gs/" TargetMode="External"/><Relationship Id="rId4" Type="http://schemas.openxmlformats.org/officeDocument/2006/relationships/hyperlink" Target="http://www.blueprintcss.org/" TargetMode="External"/><Relationship Id="rId5" Type="http://schemas.openxmlformats.org/officeDocument/2006/relationships/hyperlink" Target="http://goldengridsystem.com/" TargetMode="External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ebsitesneedtolookexactlythesameineverybrowser.com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tswatch.com/" TargetMode="Externa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bradfrostwe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score.com/Insights/Press_Releases/2013/4/comScore_Reports_February_2013_U.S._Smartphone_Subscriber_Market_Share" TargetMode="External"/><Relationship Id="rId4" Type="http://schemas.openxmlformats.org/officeDocument/2006/relationships/hyperlink" Target="http://www.pewinternet.org/Reports/2012/Cell-Internet-Use-2012/Key-Findings/Overview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alistapart.com/articles/responsive-web-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4343400"/>
            <a:ext cx="6525679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Kathy E. Gill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kegill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</a:t>
            </a:r>
            <a:r>
              <a:rPr lang="en-US" dirty="0" smtClean="0"/>
              <a:t>Design and Twitter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30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" y="767953"/>
            <a:ext cx="8929688" cy="410765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/>
          </p:cNvSpPr>
          <p:nvPr/>
        </p:nvSpPr>
        <p:spPr bwMode="auto">
          <a:xfrm>
            <a:off x="381000" y="6096001"/>
            <a:ext cx="78486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ea typeface="Gill Sans" pitchFamily="-110" charset="0"/>
                <a:cs typeface="Gill Sans" pitchFamily="-110" charset="0"/>
                <a:hlinkClick r:id="rId4"/>
              </a:rPr>
              <a:t>http://www.abookapart.com/products/responsive-web-design</a:t>
            </a:r>
            <a:endParaRPr lang="en-US" sz="1400" dirty="0">
              <a:ea typeface="Gill Sans" pitchFamily="-110" charset="0"/>
              <a:cs typeface="Gill Sans" pitchFamily="-110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892969" y="178594"/>
            <a:ext cx="7358063" cy="102691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Elements of RWD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762000" y="2005477"/>
            <a:ext cx="8905529" cy="242527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Fluid Grid</a:t>
            </a:r>
          </a:p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Resizable </a:t>
            </a:r>
            <a:r>
              <a:rPr lang="en-US" sz="4800" dirty="0" smtClean="0">
                <a:ea typeface="Gill Sans" pitchFamily="-110" charset="0"/>
                <a:cs typeface="Gill Sans" pitchFamily="-110" charset="0"/>
              </a:rPr>
              <a:t>Images</a:t>
            </a:r>
          </a:p>
          <a:p>
            <a:pPr marL="357175" indent="-357175">
              <a:lnSpc>
                <a:spcPct val="110000"/>
              </a:lnSpc>
              <a:buSzPct val="125000"/>
              <a:buFont typeface="Gill Sans" pitchFamily="-110" charset="0"/>
              <a:buChar char="•"/>
            </a:pPr>
            <a:r>
              <a:rPr lang="en-US" sz="4800" dirty="0">
                <a:ea typeface="Gill Sans" pitchFamily="-110" charset="0"/>
                <a:cs typeface="Gill Sans" pitchFamily="-110" charset="0"/>
              </a:rPr>
              <a:t>Media Queries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 smtClean="0">
                <a:ea typeface="Gill Sans" pitchFamily="-110" charset="0"/>
                <a:cs typeface="Gill Sans" pitchFamily="-110" charset="0"/>
              </a:rPr>
              <a:t>Grids</a:t>
            </a:r>
            <a:endParaRPr lang="en-US" sz="5900" dirty="0"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7696200" cy="7696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1143000" y="139700"/>
            <a:ext cx="7086600" cy="977900"/>
          </a:xfrm>
          <a:prstGeom prst="rect">
            <a:avLst/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5969000" y="1320800"/>
            <a:ext cx="2273300" cy="5816600"/>
          </a:xfrm>
          <a:prstGeom prst="rect">
            <a:avLst/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43"/>
          <p:cNvSpPr>
            <a:spLocks noGrp="1"/>
          </p:cNvSpPr>
          <p:nvPr>
            <p:ph type="title"/>
          </p:nvPr>
        </p:nvSpPr>
        <p:spPr>
          <a:xfrm>
            <a:off x="609600" y="2362200"/>
            <a:ext cx="3254871" cy="1161976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</a:rPr>
              <a:t>Grids</a:t>
            </a:r>
            <a:r>
              <a:rPr lang="en-US" sz="3400" b="1" dirty="0" smtClean="0"/>
              <a:t> </a:t>
            </a:r>
            <a:r>
              <a:rPr lang="en-US" sz="3400" dirty="0" smtClean="0"/>
              <a:t>/ </a:t>
            </a: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</p:txBody>
      </p:sp>
      <p:sp>
        <p:nvSpPr>
          <p:cNvPr id="111619" name="Text Placeholder 45"/>
          <p:cNvSpPr>
            <a:spLocks noGrp="1"/>
          </p:cNvSpPr>
          <p:nvPr>
            <p:ph type="body" sz="half" idx="2"/>
          </p:nvPr>
        </p:nvSpPr>
        <p:spPr>
          <a:xfrm>
            <a:off x="380629" y="3733726"/>
            <a:ext cx="3255987" cy="23920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1621" name="Picture 5" descr="wire-frame-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5128" y="228600"/>
            <a:ext cx="7280672" cy="6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 flipV="1">
            <a:off x="0" y="6553200"/>
            <a:ext cx="7086600" cy="45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000" dirty="0">
                <a:ea typeface="Gill Sans" pitchFamily="-110" charset="0"/>
                <a:cs typeface="Gill Sans" pitchFamily="-110" charset="0"/>
              </a:rPr>
              <a:t>Example based on Foundation </a:t>
            </a:r>
            <a:r>
              <a:rPr lang="en-US" sz="1000" dirty="0" err="1">
                <a:ea typeface="Gill Sans" pitchFamily="-110" charset="0"/>
                <a:cs typeface="Gill Sans" pitchFamily="-110" charset="0"/>
              </a:rPr>
              <a:t>Zurb</a:t>
            </a:r>
            <a:r>
              <a:rPr lang="en-US" sz="1000" dirty="0">
                <a:ea typeface="Gill Sans" pitchFamily="-110" charset="0"/>
                <a:cs typeface="Gill Sans" pitchFamily="-110" charset="0"/>
              </a:rPr>
              <a:t> Framework (</a:t>
            </a:r>
            <a:r>
              <a:rPr lang="en-US" sz="1000" u="sng" dirty="0">
                <a:ea typeface="Gill Sans" pitchFamily="-110" charset="0"/>
                <a:cs typeface="Gill Sans" pitchFamily="-110" charset="0"/>
                <a:hlinkClick r:id="rId2"/>
              </a:rPr>
              <a:t>http://foundation.zurb.com</a:t>
            </a:r>
            <a:r>
              <a:rPr lang="en-US" sz="1000" dirty="0">
                <a:ea typeface="Gill Sans" pitchFamily="-110" charset="0"/>
                <a:cs typeface="Gill Sans" pitchFamily="-110" charset="0"/>
              </a:rPr>
              <a:t>).  A 12 column grid system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27" y="1321594"/>
            <a:ext cx="8938617" cy="50006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/>
          </p:cNvSpPr>
          <p:nvPr/>
        </p:nvSpPr>
        <p:spPr bwMode="auto">
          <a:xfrm>
            <a:off x="304800" y="178594"/>
            <a:ext cx="8892778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400" dirty="0">
                <a:ea typeface="Gill Sans" pitchFamily="-110" charset="0"/>
                <a:cs typeface="Gill Sans" pitchFamily="-110" charset="0"/>
              </a:rPr>
              <a:t>How do grid systems work?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>
            <p:ph type="title"/>
          </p:nvPr>
        </p:nvSpPr>
        <p:spPr>
          <a:xfrm>
            <a:off x="-71438" y="178594"/>
            <a:ext cx="9269016" cy="2678906"/>
          </a:xfrm>
          <a:ln/>
        </p:spPr>
        <p:txBody>
          <a:bodyPr/>
          <a:lstStyle/>
          <a:p>
            <a:r>
              <a:rPr lang="en-US"/>
              <a:t>12 column version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0" y="2000250"/>
            <a:ext cx="9108281" cy="486668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4275" name="Rectangle 3"/>
          <p:cNvSpPr>
            <a:spLocks/>
          </p:cNvSpPr>
          <p:nvPr/>
        </p:nvSpPr>
        <p:spPr bwMode="auto">
          <a:xfrm>
            <a:off x="89297" y="6624786"/>
            <a:ext cx="898245" cy="15388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ea typeface="Gill Sans" pitchFamily="-110" charset="0"/>
                <a:cs typeface="Gill Sans" pitchFamily="-110" charset="0"/>
              </a:rPr>
              <a:t>Source:  960.gs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697" y="609600"/>
            <a:ext cx="7677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/>
              <a:t>12 column version</a:t>
            </a:r>
            <a:endParaRPr lang="en-US" sz="72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Resizable Images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990600" y="1655802"/>
            <a:ext cx="4155660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img</a:t>
            </a:r>
            <a:r>
              <a:rPr lang="en-US" dirty="0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 {</a:t>
            </a:r>
          </a:p>
          <a:p>
            <a:pPr algn="l"/>
            <a:r>
              <a:rPr lang="en-US" dirty="0">
                <a:solidFill>
                  <a:srgbClr val="D90B00"/>
                </a:solidFill>
                <a:latin typeface="Courier" pitchFamily="-110" charset="0"/>
                <a:ea typeface="Courier" pitchFamily="-110" charset="0"/>
                <a:cs typeface="Courier" pitchFamily="-110" charset="0"/>
                <a:sym typeface="Courier" pitchFamily="-110" charset="0"/>
              </a:rPr>
              <a:t>max-width: 100%;height: auto;}</a:t>
            </a:r>
          </a:p>
        </p:txBody>
      </p:sp>
      <p:sp>
        <p:nvSpPr>
          <p:cNvPr id="37895" name="Rectangle 7"/>
          <p:cNvSpPr>
            <a:spLocks/>
          </p:cNvSpPr>
          <p:nvPr/>
        </p:nvSpPr>
        <p:spPr bwMode="auto">
          <a:xfrm>
            <a:off x="562570" y="2971800"/>
            <a:ext cx="4429125" cy="253603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5643562" y="3382565"/>
            <a:ext cx="2928938" cy="170557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78" y="3041005"/>
            <a:ext cx="4295180" cy="238645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454003"/>
            <a:ext cx="2796109" cy="155376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Media Queries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838200" y="2223492"/>
            <a:ext cx="7391400" cy="22592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600" dirty="0" smtClean="0">
                <a:ea typeface="Gill Sans" pitchFamily="-110" charset="0"/>
                <a:cs typeface="Gill Sans" pitchFamily="-110" charset="0"/>
              </a:rPr>
              <a:t> A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  <a:hlinkClick r:id="rId3"/>
              </a:rPr>
              <a:t>CSS3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module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that renders web pages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based on conditions such as screen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resolution </a:t>
            </a:r>
            <a:endParaRPr lang="en-US" sz="3600" dirty="0" smtClean="0">
              <a:ea typeface="Gill Sans" pitchFamily="-110" charset="0"/>
              <a:cs typeface="Gill Sans" pitchFamily="-110" charset="0"/>
            </a:endParaRPr>
          </a:p>
          <a:p>
            <a:pPr algn="l"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Drafted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in 2001 by the W3C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 </a:t>
            </a:r>
          </a:p>
          <a:p>
            <a:pPr algn="l">
              <a:buFont typeface="Arial"/>
              <a:buChar char="•"/>
            </a:pPr>
            <a:r>
              <a:rPr lang="en-US" sz="3600" dirty="0" smtClean="0">
                <a:ea typeface="Gill Sans" pitchFamily="-110" charset="0"/>
                <a:cs typeface="Gill Sans" pitchFamily="-110" charset="0"/>
              </a:rPr>
              <a:t> Became a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recommended </a:t>
            </a:r>
            <a:r>
              <a:rPr lang="en-US" sz="3600" dirty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standard in June </a:t>
            </a:r>
            <a:r>
              <a:rPr lang="en-US" sz="3600" dirty="0" smtClean="0">
                <a:solidFill>
                  <a:schemeClr val="tx1"/>
                </a:solidFill>
                <a:ea typeface="Gill Sans" pitchFamily="-110" charset="0"/>
                <a:cs typeface="Gill Sans" pitchFamily="-110" charset="0"/>
              </a:rPr>
              <a:t>2012 </a:t>
            </a:r>
            <a:endParaRPr lang="en-US" sz="3600" dirty="0">
              <a:solidFill>
                <a:schemeClr val="tx1"/>
              </a:solidFill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51805" y="6294239"/>
            <a:ext cx="3277195" cy="3351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300" dirty="0">
                <a:ea typeface="Gill Sans" pitchFamily="-110" charset="0"/>
                <a:cs typeface="Gill Sans" pitchFamily="-110" charset="0"/>
              </a:rPr>
              <a:t>Source: </a:t>
            </a:r>
            <a:r>
              <a:rPr lang="en-US" sz="1300" dirty="0">
                <a:ea typeface="Gill Sans" pitchFamily="-110" charset="0"/>
                <a:cs typeface="Gill Sans" pitchFamily="-110" charset="0"/>
                <a:hlinkClick r:id="rId4"/>
              </a:rPr>
              <a:t>Wikipedia.org</a:t>
            </a:r>
            <a:endParaRPr lang="en-US" sz="1300" dirty="0">
              <a:ea typeface="Gill Sans" pitchFamily="-110" charset="0"/>
              <a:cs typeface="Gill Sans" pitchFamily="-110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892969" y="178594"/>
            <a:ext cx="7358063" cy="12692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Common Breakpoints</a:t>
            </a:r>
          </a:p>
        </p:txBody>
      </p:sp>
      <p:graphicFrame>
        <p:nvGraphicFramePr>
          <p:cNvPr id="46086" name="Group 6"/>
          <p:cNvGraphicFramePr>
            <a:graphicFrameLocks noGrp="1"/>
          </p:cNvGraphicFramePr>
          <p:nvPr/>
        </p:nvGraphicFramePr>
        <p:xfrm>
          <a:off x="1600197" y="1964531"/>
          <a:ext cx="6172202" cy="3598068"/>
        </p:xfrm>
        <a:graphic>
          <a:graphicData uri="http://schemas.openxmlformats.org/drawingml/2006/table">
            <a:tbl>
              <a:tblPr/>
              <a:tblGrid>
                <a:gridCol w="3086101"/>
                <a:gridCol w="3086101"/>
              </a:tblGrid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Label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Layout Width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Smartphones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480px and below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Portrait Tables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480px to 768px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Landscape Tablets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768px to 940px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Default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940px and up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Large Screens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1210px and up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1" descr="question_mark_pers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-20092"/>
            <a:ext cx="5047059" cy="504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31" y="1089422"/>
            <a:ext cx="4089797" cy="892969"/>
          </a:xfrm>
        </p:spPr>
        <p:txBody>
          <a:bodyPr/>
          <a:lstStyle/>
          <a:p>
            <a:pPr eaLnBrk="1" hangingPunct="1"/>
            <a:r>
              <a:rPr lang="en-US" smtClean="0"/>
              <a:t>Introductions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031" y="2312789"/>
            <a:ext cx="4964906" cy="3420070"/>
          </a:xfrm>
        </p:spPr>
        <p:txBody>
          <a:bodyPr/>
          <a:lstStyle/>
          <a:p>
            <a:pPr eaLnBrk="1" hangingPunct="1">
              <a:buFont typeface="Zapf Dingbats" pitchFamily="-110" charset="2"/>
              <a:buNone/>
            </a:pPr>
            <a:r>
              <a:rPr lang="en-US" sz="2200" dirty="0"/>
              <a:t>Who are we?</a:t>
            </a:r>
          </a:p>
          <a:p>
            <a:pPr eaLnBrk="1" hangingPunct="1"/>
            <a:r>
              <a:rPr lang="en-US" sz="2200" dirty="0"/>
              <a:t>What do you do?</a:t>
            </a:r>
          </a:p>
          <a:p>
            <a:pPr eaLnBrk="1" hangingPunct="1"/>
            <a:r>
              <a:rPr lang="en-US" sz="2200" dirty="0"/>
              <a:t>What do you </a:t>
            </a:r>
            <a:r>
              <a:rPr lang="en-US" sz="2200" b="1" i="1" dirty="0"/>
              <a:t>want</a:t>
            </a:r>
            <a:r>
              <a:rPr lang="en-US" sz="2200" dirty="0"/>
              <a:t> to do?</a:t>
            </a:r>
          </a:p>
          <a:p>
            <a:pPr eaLnBrk="1" hangingPunct="1"/>
            <a:r>
              <a:rPr lang="en-US" sz="2200" dirty="0"/>
              <a:t>What tools or areas of web design interest you most?</a:t>
            </a:r>
          </a:p>
          <a:p>
            <a:pPr eaLnBrk="1" hangingPunct="1"/>
            <a:r>
              <a:rPr lang="en-US" sz="2200" dirty="0"/>
              <a:t>About the class ….</a:t>
            </a:r>
          </a:p>
          <a:p>
            <a:pPr eaLnBrk="1" hangingPunct="1"/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196453" y="178594"/>
            <a:ext cx="8715375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400" dirty="0">
                <a:ea typeface="Gill Sans" pitchFamily="-110" charset="0"/>
                <a:cs typeface="Gill Sans" pitchFamily="-110" charset="0"/>
              </a:rPr>
              <a:t>Advantages &amp; Disadvantages</a:t>
            </a:r>
          </a:p>
        </p:txBody>
      </p:sp>
      <p:graphicFrame>
        <p:nvGraphicFramePr>
          <p:cNvPr id="49158" name="Group 6"/>
          <p:cNvGraphicFramePr>
            <a:graphicFrameLocks noGrp="1"/>
          </p:cNvGraphicFramePr>
          <p:nvPr/>
        </p:nvGraphicFramePr>
        <p:xfrm>
          <a:off x="1219200" y="1600200"/>
          <a:ext cx="6858000" cy="3886197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Advantages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Disadvantages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User Experience (UX)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User Experience/Load Time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Analytics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No linking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Sharing/Linking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SEO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SEO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Development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Development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Design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10" charset="0"/>
                          <a:ea typeface="ヒラギノ角ゴ ProN W3" pitchFamily="-110" charset="-128"/>
                          <a:cs typeface="ヒラギノ角ゴ ProN W3" pitchFamily="-110" charset="-128"/>
                          <a:sym typeface="Gill Sans" pitchFamily="-110" charset="0"/>
                        </a:rPr>
                        <a:t>Maintenance</a:t>
                      </a: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10" charset="0"/>
                        <a:buNone/>
                        <a:tabLst>
                          <a:tab pos="914400" algn="l"/>
                        </a:tabLst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pitchFamily="-110" charset="0"/>
                        <a:ea typeface="ヒラギノ角ゴ ProN W3" pitchFamily="-110" charset="-128"/>
                        <a:cs typeface="ヒラギノ角ゴ ProN W3" pitchFamily="-110" charset="-128"/>
                        <a:sym typeface="Gill Sans" pitchFamily="-110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10" name="Rectangle 58"/>
          <p:cNvSpPr>
            <a:spLocks/>
          </p:cNvSpPr>
          <p:nvPr/>
        </p:nvSpPr>
        <p:spPr bwMode="auto">
          <a:xfrm>
            <a:off x="228600" y="6400800"/>
            <a:ext cx="2359620" cy="2000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ea typeface="Gill Sans" pitchFamily="-110" charset="0"/>
                <a:cs typeface="Gill Sans" pitchFamily="-110" charset="0"/>
              </a:rPr>
              <a:t>Source: </a:t>
            </a:r>
            <a:r>
              <a:rPr lang="en-US" sz="1300" dirty="0">
                <a:ea typeface="Gill Sans" pitchFamily="-110" charset="0"/>
                <a:cs typeface="Gill Sans" pitchFamily="-110" charset="0"/>
                <a:hlinkClick r:id="rId3"/>
              </a:rPr>
              <a:t>http://www.seomoz.org</a:t>
            </a:r>
            <a:r>
              <a:rPr lang="en-US" sz="1300" dirty="0">
                <a:ea typeface="Gill Sans" pitchFamily="-110" charset="0"/>
                <a:cs typeface="Gill Sans" pitchFamily="-110" charset="0"/>
              </a:rPr>
              <a:t>/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304800" y="1946672"/>
            <a:ext cx="8758833" cy="4018359"/>
          </a:xfrm>
          <a:ln/>
        </p:spPr>
        <p:txBody>
          <a:bodyPr lIns="0" tIns="0" rIns="0" bIns="0" anchor="t">
            <a:normAutofit/>
          </a:bodyPr>
          <a:lstStyle/>
          <a:p>
            <a:pPr marL="625056"/>
            <a:r>
              <a:rPr lang="en-US" sz="2800" dirty="0"/>
              <a:t>Project requirements determine the framework</a:t>
            </a:r>
          </a:p>
          <a:p>
            <a:pPr marL="625056"/>
            <a:r>
              <a:rPr lang="en-US" sz="2800" dirty="0"/>
              <a:t>Fluid Grid System</a:t>
            </a:r>
          </a:p>
          <a:p>
            <a:pPr marL="625056"/>
            <a:r>
              <a:rPr lang="en-US" sz="2800" dirty="0"/>
              <a:t>Responsiveness a plus</a:t>
            </a:r>
          </a:p>
          <a:p>
            <a:pPr marL="625056"/>
            <a:r>
              <a:rPr lang="en-US" sz="2800" dirty="0"/>
              <a:t>Offer more than just a grid </a:t>
            </a:r>
            <a:r>
              <a:rPr lang="en-US" sz="2800" dirty="0"/>
              <a:t>(pre-defined styles for typography, tables, buttons, navigation, forms elements, etc.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>
            <p:ph type="body" idx="1"/>
          </p:nvPr>
        </p:nvSpPr>
        <p:spPr>
          <a:xfrm>
            <a:off x="304800" y="1946672"/>
            <a:ext cx="8758833" cy="4018359"/>
          </a:xfrm>
          <a:ln/>
        </p:spPr>
        <p:txBody>
          <a:bodyPr lIns="0" tIns="0" rIns="0" bIns="0" anchor="t">
            <a:normAutofit/>
          </a:bodyPr>
          <a:lstStyle/>
          <a:p>
            <a:pPr marL="889000"/>
            <a:r>
              <a:rPr lang="en-US" sz="2800" dirty="0" smtClean="0"/>
              <a:t>Great documentation </a:t>
            </a:r>
          </a:p>
          <a:p>
            <a:pPr marL="889000"/>
            <a:r>
              <a:rPr lang="en-US" sz="2800" dirty="0" smtClean="0"/>
              <a:t>Maintained </a:t>
            </a:r>
            <a:r>
              <a:rPr lang="en-US" sz="2800" dirty="0" smtClean="0"/>
              <a:t>regularly by the community or creator</a:t>
            </a:r>
          </a:p>
          <a:p>
            <a:pPr marL="889000"/>
            <a:r>
              <a:rPr lang="en-US" sz="2800" dirty="0" smtClean="0"/>
              <a:t>Open Source (free)</a:t>
            </a:r>
          </a:p>
          <a:p>
            <a:pPr marL="625056"/>
            <a:endParaRPr 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48321"/>
            <a:ext cx="8563570" cy="516135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685800" y="762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What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381000" y="6324600"/>
            <a:ext cx="3475310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0044FE"/>
                </a:solidFill>
                <a:ea typeface="Gill Sans" pitchFamily="-110" charset="0"/>
                <a:cs typeface="Gill Sans" pitchFamily="-110" charset="0"/>
                <a:hlinkClick r:id="rId2"/>
              </a:rPr>
              <a:t>http://twitter.github.com/bootstrap/</a:t>
            </a:r>
            <a:endParaRPr lang="en-US" u="sng" dirty="0">
              <a:solidFill>
                <a:srgbClr val="0044FE"/>
              </a:solidFill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305" y="1219200"/>
            <a:ext cx="7697391" cy="427062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81200"/>
            <a:ext cx="8042276" cy="3733800"/>
          </a:xfrm>
        </p:spPr>
        <p:txBody>
          <a:bodyPr>
            <a:normAutofit fontScale="85000" lnSpcReduction="10000"/>
          </a:bodyPr>
          <a:lstStyle/>
          <a:p>
            <a:pPr marL="0" indent="0"/>
            <a:r>
              <a:rPr lang="en-US" sz="4000" dirty="0" smtClean="0"/>
              <a:t> A freely available design </a:t>
            </a:r>
            <a:r>
              <a:rPr lang="en-US" sz="4000" dirty="0" smtClean="0"/>
              <a:t>f</a:t>
            </a:r>
            <a:r>
              <a:rPr lang="en-US" sz="4000" dirty="0" smtClean="0"/>
              <a:t>ramework for websites </a:t>
            </a:r>
            <a:r>
              <a:rPr lang="en-US" sz="4000" dirty="0" smtClean="0"/>
              <a:t>and</a:t>
            </a:r>
            <a:r>
              <a:rPr lang="en-US" sz="4000" dirty="0" smtClean="0"/>
              <a:t> web applications</a:t>
            </a:r>
          </a:p>
          <a:p>
            <a:pPr marL="0" indent="0"/>
            <a:r>
              <a:rPr lang="en-US" sz="4000" dirty="0" smtClean="0"/>
              <a:t> </a:t>
            </a:r>
            <a:r>
              <a:rPr lang="en-US" sz="4000" dirty="0" smtClean="0"/>
              <a:t>Based upon HTML5, </a:t>
            </a:r>
            <a:r>
              <a:rPr lang="en-US" sz="4000" dirty="0" smtClean="0"/>
              <a:t>CSS and </a:t>
            </a:r>
            <a:r>
              <a:rPr lang="en-US" sz="4000" dirty="0" smtClean="0"/>
              <a:t>JavaScript</a:t>
            </a:r>
          </a:p>
          <a:p>
            <a:pPr marL="0" indent="0"/>
            <a:r>
              <a:rPr lang="en-US" sz="4000" dirty="0" smtClean="0"/>
              <a:t>Supports all </a:t>
            </a:r>
            <a:r>
              <a:rPr lang="en-US" sz="4000" dirty="0" smtClean="0"/>
              <a:t>major browsers (even IE7!</a:t>
            </a:r>
            <a:r>
              <a:rPr lang="en-US" sz="4000" dirty="0" smtClean="0"/>
              <a:t>)</a:t>
            </a:r>
          </a:p>
          <a:p>
            <a:pPr marL="0" indent="0"/>
            <a:r>
              <a:rPr lang="en-US" sz="4000" dirty="0" smtClean="0"/>
              <a:t>Released on </a:t>
            </a:r>
            <a:r>
              <a:rPr lang="en-US" sz="4000" dirty="0" err="1" smtClean="0"/>
              <a:t>GitHub</a:t>
            </a:r>
            <a:r>
              <a:rPr lang="en-US" sz="4000" dirty="0" smtClean="0"/>
              <a:t> </a:t>
            </a:r>
            <a:r>
              <a:rPr lang="en-US" sz="4000" dirty="0" smtClean="0"/>
              <a:t>in August 2011</a:t>
            </a:r>
          </a:p>
          <a:p>
            <a:pPr marL="0" indent="0"/>
            <a:endParaRPr lang="en-US" sz="4000" dirty="0" smtClean="0"/>
          </a:p>
          <a:p>
            <a:pPr marL="0" indent="0"/>
            <a:endParaRPr lang="en-US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Twitter Bootstrap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37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732469"/>
            <a:ext cx="4619880" cy="13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8200" y="3083262"/>
            <a:ext cx="5218920" cy="13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97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381000" y="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397669" y="1143000"/>
            <a:ext cx="516493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#1: Rich Features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004" y="1676400"/>
            <a:ext cx="8495482" cy="402728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thub-for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943867"/>
            <a:ext cx="7345363" cy="4761733"/>
          </a:xfrm>
          <a:prstGeom prst="rect">
            <a:avLst/>
          </a:prstGeom>
        </p:spPr>
      </p:pic>
      <p:sp>
        <p:nvSpPr>
          <p:cNvPr id="18433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457200" y="1295400"/>
            <a:ext cx="3375422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#2: Popularity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67545" y="3200400"/>
            <a:ext cx="2293258" cy="22932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7199" y="3200400"/>
            <a:ext cx="2286001" cy="22860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00" y="3207658"/>
            <a:ext cx="22860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14400" y="2133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Also</a:t>
            </a:r>
            <a:r>
              <a:rPr lang="en-US" sz="5400" dirty="0" smtClean="0"/>
              <a:t> MSIE </a:t>
            </a:r>
            <a:r>
              <a:rPr lang="en-US" sz="5400" dirty="0" smtClean="0"/>
              <a:t>and Opera</a:t>
            </a:r>
            <a:endParaRPr lang="en-US" sz="5400" dirty="0"/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#3: Browser Support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77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1"/>
          <p:cNvPicPr>
            <a:picLocks noChangeAspect="1" noChangeArrowheads="1"/>
          </p:cNvPicPr>
          <p:nvPr/>
        </p:nvPicPr>
        <p:blipFill>
          <a:blip r:embed="rId2"/>
          <a:srcRect t="11346" b="11246"/>
          <a:stretch>
            <a:fillRect/>
          </a:stretch>
        </p:blipFill>
        <p:spPr bwMode="auto">
          <a:xfrm>
            <a:off x="-623962" y="0"/>
            <a:ext cx="9874003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5116711"/>
            <a:ext cx="8643938" cy="776883"/>
          </a:xfrm>
        </p:spPr>
        <p:txBody>
          <a:bodyPr/>
          <a:lstStyle/>
          <a:p>
            <a:pPr eaLnBrk="1" hangingPunct="1"/>
            <a:r>
              <a:rPr lang="en-US" smtClean="0"/>
              <a:t>Design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031" y="6232922"/>
            <a:ext cx="8643938" cy="357188"/>
          </a:xfrm>
        </p:spPr>
        <p:txBody>
          <a:bodyPr>
            <a:normAutofit fontScale="85000" lnSpcReduction="20000"/>
          </a:bodyPr>
          <a:lstStyle/>
          <a:p>
            <a:pPr marL="0" indent="0"/>
            <a:r>
              <a:rPr lang="en-US" dirty="0">
                <a:solidFill>
                  <a:srgbClr val="333399"/>
                </a:solidFill>
              </a:rPr>
              <a:t>What is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9600" y="2514600"/>
            <a:ext cx="7560100" cy="2563019"/>
          </a:xfrm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#4: Glyph Icon Set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95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32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960 Grid </a:t>
            </a:r>
            <a:r>
              <a:rPr lang="en-US" dirty="0" smtClean="0"/>
              <a:t>System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://960.gs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Blue Print CSS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://www.blueprintcss.org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Golden Grid System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://goldengridsystem.com/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8775"/>
            <a:ext cx="842803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#5: Grid System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65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>
              <a:buSzPct val="76000"/>
              <a:buFont typeface="Wingdings" charset="2"/>
              <a:buChar char="Ø"/>
            </a:pPr>
            <a:r>
              <a:rPr lang="en-US" dirty="0" smtClean="0"/>
              <a:t>Buttons: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58674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2057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Tabs: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80184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8008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8194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Breadcrumb: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33775"/>
            <a:ext cx="2343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429000"/>
            <a:ext cx="6629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Pagination: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737" y="4391025"/>
            <a:ext cx="79994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39624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Alerts: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8006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dirty="0" smtClean="0"/>
              <a:t>Progress bar: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787" y="5334000"/>
            <a:ext cx="7999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"/>
          <p:cNvSpPr>
            <a:spLocks/>
          </p:cNvSpPr>
          <p:nvPr/>
        </p:nvSpPr>
        <p:spPr bwMode="auto">
          <a:xfrm>
            <a:off x="381000" y="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17" name="Rectangle 2"/>
          <p:cNvSpPr>
            <a:spLocks/>
          </p:cNvSpPr>
          <p:nvPr/>
        </p:nvSpPr>
        <p:spPr bwMode="auto">
          <a:xfrm>
            <a:off x="457200" y="10668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#6: Components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/>
        </p:nvSpPr>
        <p:spPr bwMode="auto">
          <a:xfrm>
            <a:off x="381000" y="-762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457200" y="9906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#7: </a:t>
            </a:r>
            <a:r>
              <a:rPr lang="en-US" sz="2500" dirty="0" err="1" smtClean="0">
                <a:ea typeface="Gill Sans" pitchFamily="-110" charset="0"/>
                <a:cs typeface="Gill Sans" pitchFamily="-110" charset="0"/>
              </a:rPr>
              <a:t>Javascript/jQuery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33672"/>
          <a:stretch/>
        </p:blipFill>
        <p:spPr bwMode="auto">
          <a:xfrm>
            <a:off x="762000" y="1752600"/>
            <a:ext cx="711813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2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9650" b="1"/>
          <a:stretch/>
        </p:blipFill>
        <p:spPr bwMode="auto">
          <a:xfrm>
            <a:off x="106363" y="1524000"/>
            <a:ext cx="8961437" cy="44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/>
        </p:nvSpPr>
        <p:spPr bwMode="auto">
          <a:xfrm>
            <a:off x="381000" y="-762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57200" y="9906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#8: Customization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33672"/>
          <a:stretch/>
        </p:blipFill>
        <p:spPr bwMode="auto">
          <a:xfrm>
            <a:off x="762000" y="1752600"/>
            <a:ext cx="562170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87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381000" y="-762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Why</a:t>
            </a: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7200" y="9906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500" dirty="0">
                <a:ea typeface="Gill Sans" pitchFamily="-110" charset="0"/>
                <a:cs typeface="Gill Sans" pitchFamily="-110" charset="0"/>
              </a:rPr>
              <a:t>Reason </a:t>
            </a:r>
            <a:r>
              <a:rPr lang="en-US" sz="2500" dirty="0" smtClean="0">
                <a:ea typeface="Gill Sans" pitchFamily="-110" charset="0"/>
                <a:cs typeface="Gill Sans" pitchFamily="-110" charset="0"/>
              </a:rPr>
              <a:t>#9: Live Mock-Ups</a:t>
            </a:r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1950" b="11321"/>
          <a:stretch/>
        </p:blipFill>
        <p:spPr bwMode="auto">
          <a:xfrm>
            <a:off x="1135182" y="1600200"/>
            <a:ext cx="6790662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8350"/>
            <a:ext cx="803751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57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Download Bootstrap and inline text editor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Install text editor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Extract the bootstrap files in to your project folder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Download example html file and save it as index.html in the project folder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686800" y="6400800"/>
            <a:ext cx="304800" cy="304800"/>
          </a:xfrm>
          <a:prstGeom prst="rect">
            <a:avLst/>
          </a:prstGeom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381000" y="228600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 smtClean="0">
                <a:ea typeface="Gill Sans" pitchFamily="-110" charset="0"/>
                <a:cs typeface="Gill Sans" pitchFamily="-110" charset="0"/>
              </a:rPr>
              <a:t>How</a:t>
            </a:r>
            <a:endParaRPr lang="en-US" sz="5900" dirty="0"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457200" y="1295400"/>
            <a:ext cx="5715000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endParaRPr lang="en-US" sz="2500" dirty="0">
              <a:ea typeface="Gill Sans" pitchFamily="-110" charset="0"/>
              <a:cs typeface="Gill San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96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ChangeArrowheads="1"/>
          </p:cNvSpPr>
          <p:nvPr>
            <p:ph type="title"/>
          </p:nvPr>
        </p:nvSpPr>
        <p:spPr>
          <a:xfrm>
            <a:off x="457201" y="1219200"/>
            <a:ext cx="8229600" cy="4080272"/>
          </a:xfrm>
          <a:ln/>
        </p:spPr>
        <p:txBody>
          <a:bodyPr/>
          <a:lstStyle/>
          <a:p>
            <a:r>
              <a:rPr lang="en-US" sz="7200" dirty="0"/>
              <a:t>Do websites need to look exactly the same in every browser?</a:t>
            </a:r>
          </a:p>
        </p:txBody>
      </p:sp>
      <p:sp>
        <p:nvSpPr>
          <p:cNvPr id="82946" name="Rectangle 2"/>
          <p:cNvSpPr>
            <a:spLocks/>
          </p:cNvSpPr>
          <p:nvPr/>
        </p:nvSpPr>
        <p:spPr bwMode="auto">
          <a:xfrm>
            <a:off x="1066800" y="6343650"/>
            <a:ext cx="8005763" cy="4381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rgbClr val="2E6FFD"/>
                </a:solidFill>
                <a:ea typeface="Gill Sans" pitchFamily="-110" charset="0"/>
                <a:cs typeface="Gill Sans" pitchFamily="-110" charset="0"/>
                <a:hlinkClick r:id="rId2"/>
              </a:rPr>
              <a:t>http://dowebsitesneedtolookexactlythesameineverybrowser.com</a:t>
            </a:r>
            <a:r>
              <a:rPr lang="en-US" sz="1400" dirty="0">
                <a:solidFill>
                  <a:srgbClr val="2E6FFD"/>
                </a:solidFill>
                <a:ea typeface="Gill Sans" pitchFamily="-110" charset="0"/>
                <a:cs typeface="Gill Sans" pitchFamily="-110" charset="0"/>
              </a:rPr>
              <a:t>/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892969" y="544711"/>
            <a:ext cx="7358063" cy="98226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Resources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1295400" y="2071315"/>
            <a:ext cx="3207571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500" u="sng" dirty="0">
                <a:solidFill>
                  <a:srgbClr val="0044FE"/>
                </a:solidFill>
                <a:ea typeface="Gill Sans" pitchFamily="-110" charset="0"/>
                <a:cs typeface="Gill Sans" pitchFamily="-110" charset="0"/>
                <a:hlinkClick r:id="rId2"/>
              </a:rPr>
              <a:t>http://bootswatch.com/</a:t>
            </a:r>
            <a:endParaRPr lang="en-US" sz="2500" u="sng" dirty="0">
              <a:solidFill>
                <a:srgbClr val="0044FE"/>
              </a:solidFill>
              <a:ea typeface="Gill Sans" pitchFamily="-110" charset="0"/>
              <a:cs typeface="Gill Sans" pitchFamily="-110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71751"/>
            <a:ext cx="5143500" cy="40027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Concepts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57400"/>
            <a:ext cx="8042276" cy="4343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Responsive Design</a:t>
            </a:r>
          </a:p>
          <a:p>
            <a:r>
              <a:rPr lang="en-US" sz="5400" dirty="0" smtClean="0"/>
              <a:t>Frameworks</a:t>
            </a:r>
          </a:p>
          <a:p>
            <a:r>
              <a:rPr lang="en-US" sz="5400" dirty="0" smtClean="0"/>
              <a:t>Open Source</a:t>
            </a:r>
            <a:endParaRPr lang="en-US" sz="5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Kathy E Gill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kegill</a:t>
            </a:r>
            <a:endParaRPr lang="en-US" dirty="0" smtClean="0"/>
          </a:p>
          <a:p>
            <a:r>
              <a:rPr lang="en-US" dirty="0" err="1" smtClean="0"/>
              <a:t>Slideshare.net/kegill</a:t>
            </a:r>
            <a:endParaRPr lang="en-US" dirty="0" smtClean="0"/>
          </a:p>
          <a:p>
            <a:r>
              <a:rPr lang="en-US" dirty="0" smtClean="0"/>
              <a:t>Creative Commons License / share-and-share alike / attribution / non-commercial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ChangeArrowheads="1"/>
          </p:cNvSpPr>
          <p:nvPr/>
        </p:nvSpPr>
        <p:spPr bwMode="auto">
          <a:xfrm>
            <a:off x="1035844" y="593824"/>
            <a:ext cx="6965156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sz="5600" i="1" dirty="0"/>
              <a:t>Design is a process for developing solutions that effectively integrate task, context of use, and “user.”</a:t>
            </a:r>
            <a:endParaRPr lang="en-US" sz="5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478" y="762000"/>
            <a:ext cx="7939922" cy="480059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>
            <p:ph type="title"/>
          </p:nvPr>
        </p:nvSpPr>
        <p:spPr>
          <a:xfrm>
            <a:off x="892969" y="1"/>
            <a:ext cx="7358063" cy="838200"/>
          </a:xfrm>
          <a:ln/>
        </p:spPr>
        <p:txBody>
          <a:bodyPr/>
          <a:lstStyle/>
          <a:p>
            <a:r>
              <a:rPr lang="en-US" dirty="0" smtClean="0"/>
              <a:t>State of Today’s Web</a:t>
            </a:r>
            <a:endParaRPr lang="en-US" dirty="0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184547" y="6553200"/>
            <a:ext cx="2482453" cy="2589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300" dirty="0">
                <a:ea typeface="Gill Sans" pitchFamily="-110" charset="0"/>
                <a:cs typeface="Gill Sans" pitchFamily="-110" charset="0"/>
              </a:rPr>
              <a:t>Source: </a:t>
            </a:r>
            <a:r>
              <a:rPr lang="en-US" sz="1300" dirty="0">
                <a:ea typeface="Gill Sans" pitchFamily="-110" charset="0"/>
                <a:cs typeface="Gill Sans" pitchFamily="-110" charset="0"/>
                <a:hlinkClick r:id="rId4"/>
              </a:rPr>
              <a:t>http://bradfrostweb.com</a:t>
            </a:r>
            <a:r>
              <a:rPr lang="en-US" sz="1300" dirty="0">
                <a:ea typeface="Gill Sans" pitchFamily="-110" charset="0"/>
                <a:cs typeface="Gill Sans" pitchFamily="-110" charset="0"/>
              </a:rPr>
              <a:t>/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609600" y="5741789"/>
            <a:ext cx="7391400" cy="11162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300" dirty="0" smtClean="0">
                <a:ea typeface="Gill Sans" pitchFamily="-110" charset="0"/>
                <a:cs typeface="Gill Sans" pitchFamily="-110" charset="0"/>
              </a:rPr>
              <a:t>Source</a:t>
            </a:r>
            <a:r>
              <a:rPr lang="en-US" sz="1300" dirty="0" smtClean="0">
                <a:ea typeface="Gill Sans" pitchFamily="-110" charset="0"/>
                <a:cs typeface="Gill Sans" pitchFamily="-110" charset="0"/>
                <a:hlinkClick r:id="rId3"/>
              </a:rPr>
              <a:t>: http</a:t>
            </a:r>
            <a:r>
              <a:rPr lang="en-US" sz="1300" dirty="0" smtClean="0">
                <a:ea typeface="Gill Sans" pitchFamily="-110" charset="0"/>
                <a:cs typeface="Gill Sans" pitchFamily="-110" charset="0"/>
                <a:hlinkClick r:id="rId3"/>
              </a:rPr>
              <a:t>://www.comscore.com/Insights/Press_Releases/2013/4/comScore_Reports_February_2013_U.S._Smartphone_Subscriber_Market_Share</a:t>
            </a:r>
            <a:endParaRPr lang="en-US" sz="1300" dirty="0"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4388224"/>
          </a:xfrm>
        </p:spPr>
        <p:txBody>
          <a:bodyPr/>
          <a:lstStyle/>
          <a:p>
            <a:pPr marL="214305" indent="-214305">
              <a:lnSpc>
                <a:spcPct val="110000"/>
              </a:lnSpc>
              <a:spcBef>
                <a:spcPts val="1828"/>
              </a:spcBef>
            </a:pPr>
            <a:r>
              <a:rPr lang="en-US" sz="7200" dirty="0" smtClean="0">
                <a:solidFill>
                  <a:srgbClr val="FF0000"/>
                </a:solidFill>
                <a:ea typeface="Gill Sans" pitchFamily="-110" charset="0"/>
                <a:cs typeface="Gill Sans" pitchFamily="-110" charset="0"/>
              </a:rPr>
              <a:t>51% of US mobile phones </a:t>
            </a:r>
            <a:r>
              <a:rPr lang="en-US" sz="7200" dirty="0" smtClean="0">
                <a:solidFill>
                  <a:srgbClr val="FF0000"/>
                </a:solidFill>
                <a:ea typeface="Gill Sans" pitchFamily="-110" charset="0"/>
                <a:cs typeface="Gill Sans" pitchFamily="-110" charset="0"/>
              </a:rPr>
              <a:t>are </a:t>
            </a:r>
            <a:r>
              <a:rPr lang="en-US" sz="7200" dirty="0" err="1" smtClean="0">
                <a:solidFill>
                  <a:srgbClr val="FF0000"/>
                </a:solidFill>
                <a:ea typeface="Gill Sans" pitchFamily="-110" charset="0"/>
                <a:cs typeface="Gill Sans" pitchFamily="-110" charset="0"/>
              </a:rPr>
              <a:t>smartphones</a:t>
            </a:r>
            <a:endParaRPr lang="en-US" sz="7200" dirty="0">
              <a:solidFill>
                <a:srgbClr val="FF0000"/>
              </a:solidFill>
              <a:ea typeface="Gill Sans" pitchFamily="-110" charset="0"/>
              <a:cs typeface="Gill Sans" pitchFamily="-110" charset="0"/>
              <a:hlinkClick r:id="rId4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ChangeArrowheads="1"/>
          </p:cNvSpPr>
          <p:nvPr/>
        </p:nvSpPr>
        <p:spPr bwMode="auto">
          <a:xfrm>
            <a:off x="821531" y="642938"/>
            <a:ext cx="7233047" cy="485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ja-JP" altLang="en-US" sz="3400" dirty="0"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 sz="3400" dirty="0">
                <a:ea typeface="ＭＳ Ｐゴシック" charset="-128"/>
                <a:cs typeface="ＭＳ Ｐゴシック" charset="-128"/>
              </a:rPr>
              <a:t>Anyone who slaps a </a:t>
            </a:r>
            <a:r>
              <a:rPr lang="ja-JP" altLang="en-US" sz="3400" dirty="0">
                <a:ea typeface="ＭＳ Ｐゴシック" charset="-128"/>
                <a:cs typeface="ＭＳ Ｐゴシック" charset="-128"/>
              </a:rPr>
              <a:t>‘</a:t>
            </a:r>
            <a:r>
              <a:rPr lang="en-US" altLang="ja-JP" sz="3400" dirty="0">
                <a:ea typeface="ＭＳ Ｐゴシック" charset="-128"/>
                <a:cs typeface="ＭＳ Ｐゴシック" charset="-128"/>
              </a:rPr>
              <a:t>This page is best viewed with browser X</a:t>
            </a:r>
            <a:r>
              <a:rPr lang="ja-JP" altLang="en-US" sz="3400" dirty="0"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3400" dirty="0">
                <a:ea typeface="ＭＳ Ｐゴシック" charset="-128"/>
                <a:cs typeface="ＭＳ Ｐゴシック" charset="-128"/>
              </a:rPr>
              <a:t> label on a web page appears to be yearning for the bad old days, before the web, when you had very little chance of reading a document written on another computer, another word processor, or another network.</a:t>
            </a:r>
            <a:r>
              <a:rPr lang="ja-JP" altLang="en-US" sz="3400" dirty="0">
                <a:ea typeface="ＭＳ Ｐゴシック" charset="-128"/>
                <a:cs typeface="ＭＳ Ｐゴシック" charset="-128"/>
              </a:rPr>
              <a:t>”</a:t>
            </a:r>
            <a:endParaRPr lang="en-US" altLang="ja-JP" sz="3400" dirty="0">
              <a:ea typeface="ＭＳ Ｐゴシック" charset="-128"/>
              <a:cs typeface="ＭＳ Ｐゴシック" charset="-128"/>
            </a:endParaRPr>
          </a:p>
          <a:p>
            <a:pPr algn="r">
              <a:buFont typeface="Wingdings" pitchFamily="-110" charset="2"/>
              <a:buNone/>
            </a:pPr>
            <a:endParaRPr lang="en-US" sz="1700" dirty="0">
              <a:ea typeface="ＭＳ Ｐゴシック" charset="-128"/>
              <a:cs typeface="ＭＳ Ｐゴシック" charset="-128"/>
            </a:endParaRPr>
          </a:p>
          <a:p>
            <a:pPr algn="r">
              <a:buFont typeface="Wingdings" pitchFamily="-110" charset="2"/>
              <a:buNone/>
            </a:pPr>
            <a:r>
              <a:rPr lang="en-US" sz="2200" dirty="0">
                <a:ea typeface="ＭＳ Ｐゴシック" charset="-128"/>
                <a:cs typeface="ＭＳ Ｐゴシック" charset="-128"/>
              </a:rPr>
              <a:t>Tim Berners-Lee in Technology Review, July 1996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838200" y="2286000"/>
            <a:ext cx="7391400" cy="342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3500" dirty="0" smtClean="0">
                <a:ea typeface="Gill Sans" pitchFamily="-110" charset="0"/>
                <a:cs typeface="Gill Sans" pitchFamily="-110" charset="0"/>
              </a:rPr>
              <a:t>A</a:t>
            </a:r>
            <a:r>
              <a:rPr lang="en-US" sz="3500" dirty="0" smtClean="0">
                <a:ea typeface="Gill Sans" pitchFamily="-110" charset="0"/>
                <a:cs typeface="Gill Sans" pitchFamily="-110" charset="0"/>
              </a:rPr>
              <a:t>n </a:t>
            </a:r>
            <a:r>
              <a:rPr lang="en-US" sz="3500" dirty="0">
                <a:ea typeface="Gill Sans" pitchFamily="-110" charset="0"/>
                <a:cs typeface="Gill Sans" pitchFamily="-110" charset="0"/>
              </a:rPr>
              <a:t>approach to web design</a:t>
            </a:r>
            <a:r>
              <a:rPr lang="en-US" sz="3500" dirty="0" smtClean="0">
                <a:ea typeface="Gill Sans" pitchFamily="-110" charset="0"/>
                <a:cs typeface="Gill Sans" pitchFamily="-110" charset="0"/>
              </a:rPr>
              <a:t> that provides </a:t>
            </a:r>
            <a:r>
              <a:rPr lang="en-US" sz="3500" dirty="0">
                <a:ea typeface="Gill Sans" pitchFamily="-110" charset="0"/>
                <a:cs typeface="Gill Sans" pitchFamily="-110" charset="0"/>
              </a:rPr>
              <a:t>an optimal viewing experience across a wide range of devices.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92969" y="178594"/>
            <a:ext cx="7358063" cy="187880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5900" dirty="0">
                <a:ea typeface="Gill Sans" pitchFamily="-110" charset="0"/>
                <a:cs typeface="Gill Sans" pitchFamily="-110" charset="0"/>
              </a:rPr>
              <a:t>What is </a:t>
            </a:r>
            <a:r>
              <a:rPr lang="en-US" sz="5900" dirty="0" smtClean="0">
                <a:ea typeface="Gill Sans" pitchFamily="-110" charset="0"/>
                <a:cs typeface="Gill Sans" pitchFamily="-110" charset="0"/>
              </a:rPr>
              <a:t>Responsive Web Design?</a:t>
            </a:r>
            <a:endParaRPr lang="en-US" sz="5900" dirty="0">
              <a:ea typeface="Gill Sans" pitchFamily="-110" charset="0"/>
              <a:cs typeface="Gill Sans" pitchFamily="-110" charset="0"/>
            </a:endParaRP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187523" y="6420445"/>
            <a:ext cx="8956477" cy="43755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400" dirty="0">
                <a:ea typeface="Gill Sans" pitchFamily="-110" charset="0"/>
                <a:cs typeface="Gill Sans" pitchFamily="-110" charset="0"/>
                <a:hlinkClick r:id="rId3"/>
              </a:rPr>
              <a:t>http://www.alistapart.com/articles/responsive-web-design/</a:t>
            </a:r>
            <a:endParaRPr lang="en-US" sz="1400" dirty="0">
              <a:ea typeface="Gill Sans" pitchFamily="-110" charset="0"/>
              <a:cs typeface="Gill Sans" pitchFamily="-110" charset="0"/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510</TotalTime>
  <Words>1042</Words>
  <Application>Microsoft Macintosh PowerPoint</Application>
  <PresentationFormat>On-screen Show (4:3)</PresentationFormat>
  <Paragraphs>161</Paragraphs>
  <Slides>40</Slides>
  <Notes>17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Breeze</vt:lpstr>
      <vt:lpstr>Responsive Design and Twitter Bootstrap</vt:lpstr>
      <vt:lpstr>Introductions</vt:lpstr>
      <vt:lpstr>Design</vt:lpstr>
      <vt:lpstr>Concepts</vt:lpstr>
      <vt:lpstr>Slide 5</vt:lpstr>
      <vt:lpstr>State of Today’s Web</vt:lpstr>
      <vt:lpstr>51% of US mobile phones are smartphones</vt:lpstr>
      <vt:lpstr>Slide 8</vt:lpstr>
      <vt:lpstr>Slide 9</vt:lpstr>
      <vt:lpstr>Slide 10</vt:lpstr>
      <vt:lpstr>Slide 11</vt:lpstr>
      <vt:lpstr>Slide 12</vt:lpstr>
      <vt:lpstr>Slide 13</vt:lpstr>
      <vt:lpstr>Grids /  </vt:lpstr>
      <vt:lpstr>Slide 15</vt:lpstr>
      <vt:lpstr>12 column version</vt:lpstr>
      <vt:lpstr>Slide 17</vt:lpstr>
      <vt:lpstr>Slide 18</vt:lpstr>
      <vt:lpstr>Slide 19</vt:lpstr>
      <vt:lpstr>Slide 20</vt:lpstr>
      <vt:lpstr>Frameworks</vt:lpstr>
      <vt:lpstr>Frameworks</vt:lpstr>
      <vt:lpstr>Slide 23</vt:lpstr>
      <vt:lpstr>Slide 24</vt:lpstr>
      <vt:lpstr>Twitter Bootstrap</vt:lpstr>
      <vt:lpstr>Created By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Do websites need to look exactly the same in every browser?</vt:lpstr>
      <vt:lpstr>Slide 39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Bootstrap 101</dc:title>
  <dc:creator>Vivek E Naik</dc:creator>
  <cp:lastModifiedBy>Kathy Gill</cp:lastModifiedBy>
  <cp:revision>27</cp:revision>
  <dcterms:created xsi:type="dcterms:W3CDTF">2013-04-10T16:32:56Z</dcterms:created>
  <dcterms:modified xsi:type="dcterms:W3CDTF">2013-04-10T21:48:37Z</dcterms:modified>
</cp:coreProperties>
</file>