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3BA2-9951-AF4B-A9D9-5F47C5C93522}" type="datetimeFigureOut">
              <a:rPr lang="en-IT" smtClean="0"/>
              <a:t>05/12/24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5AE1-6993-DF41-BBF9-D6C8B8E2D07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660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45AE1-6993-DF41-BBF9-D6C8B8E2D077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526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materials/aimlcs229/cs229-notes3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e.stanford.edu/Course/CS229/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hyperlink" Target="https://see.stanford.edu/materials/aimlcs229/cs229-notes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moke in a blue and pink sky&#10;&#10;Description automatically generated with medium confidence">
            <a:extLst>
              <a:ext uri="{FF2B5EF4-FFF2-40B4-BE49-F238E27FC236}">
                <a16:creationId xmlns:a16="http://schemas.microsoft.com/office/drawing/2014/main" id="{E6666695-F505-960F-A1B1-21450462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14170" r="-1" b="603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6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45" name="Freeform: Shape 6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7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8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F3EB7-D933-63A8-F296-C6CFADA9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IT" sz="5400" dirty="0">
                <a:solidFill>
                  <a:srgbClr val="FFFFFF"/>
                </a:solidFill>
              </a:rPr>
              <a:t>Classification as a QUBO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FBE4-99E9-E728-F3A7-3070C910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IT" sz="2200">
                <a:solidFill>
                  <a:srgbClr val="FFFFFF"/>
                </a:solidFill>
              </a:rPr>
              <a:t>Nurali Bibolat</a:t>
            </a:r>
          </a:p>
        </p:txBody>
      </p:sp>
      <p:grpSp>
        <p:nvGrpSpPr>
          <p:cNvPr id="10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45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8160-EC49-C13C-9C16-98AA5728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02" y="18255"/>
            <a:ext cx="10515600" cy="1325563"/>
          </a:xfrm>
        </p:spPr>
        <p:txBody>
          <a:bodyPr/>
          <a:lstStyle/>
          <a:p>
            <a:r>
              <a:rPr lang="en-IT" u="sng" dirty="0"/>
              <a:t>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C1FA0-CBC8-FFA9-E1F7-6B11BA961997}"/>
              </a:ext>
            </a:extLst>
          </p:cNvPr>
          <p:cNvSpPr txBox="1"/>
          <p:nvPr/>
        </p:nvSpPr>
        <p:spPr>
          <a:xfrm>
            <a:off x="422031" y="1159152"/>
            <a:ext cx="11364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Algorithm with </a:t>
            </a:r>
            <a:r>
              <a:rPr lang="en-GB" dirty="0" err="1"/>
              <a:t>lagrange</a:t>
            </a:r>
            <a:r>
              <a:rPr lang="en-GB" dirty="0"/>
              <a:t> multipliers works best if we use data points with functional margins = 1 during training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At the optimal solution, KKT duality complementary conditions states that 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                occurs only for training data points that have functional margin = 1</a:t>
            </a:r>
          </a:p>
          <a:p>
            <a:pPr lvl="1"/>
            <a:r>
              <a:rPr lang="en-IT" dirty="0"/>
              <a:t>- </a:t>
            </a:r>
            <a:r>
              <a:rPr lang="en-GB" dirty="0"/>
              <a:t>T</a:t>
            </a:r>
            <a:r>
              <a:rPr lang="en-IT" dirty="0"/>
              <a:t>he implementation used data points with functional margins &gt; 0, due to lack of training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F8D1-EF79-52ED-E8A6-2E71F26F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26" y="2044493"/>
            <a:ext cx="787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4F5CB-18E1-267B-6E79-C30D305A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2606121"/>
            <a:ext cx="3398018" cy="2285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2F6E3-FBA7-00B6-9B90-71A9CDA50E39}"/>
              </a:ext>
            </a:extLst>
          </p:cNvPr>
          <p:cNvSpPr txBox="1"/>
          <p:nvPr/>
        </p:nvSpPr>
        <p:spPr>
          <a:xfrm>
            <a:off x="752822" y="4891693"/>
            <a:ext cx="6891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</a:t>
            </a:r>
            <a:r>
              <a:rPr lang="en-IT" dirty="0"/>
              <a:t>eed more training data points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applicable for linearly separable datasets (no intersections)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Non-separable </a:t>
            </a:r>
            <a:r>
              <a:rPr lang="en-US" dirty="0">
                <a:sym typeface="Wingdings" pitchFamily="2" charset="2"/>
              </a:rPr>
              <a:t> reformulate the optimization problem again  new algorithms + Kernels  Support Vector Machines learning in high-dimensional feature space  ???</a:t>
            </a: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D69BD-38B9-8BD1-0E47-D3806B906CBA}"/>
              </a:ext>
            </a:extLst>
          </p:cNvPr>
          <p:cNvSpPr txBox="1"/>
          <p:nvPr/>
        </p:nvSpPr>
        <p:spPr>
          <a:xfrm>
            <a:off x="4813161" y="2803490"/>
            <a:ext cx="7378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- </a:t>
            </a:r>
            <a:r>
              <a:rPr lang="en-GB" dirty="0"/>
              <a:t>T</a:t>
            </a:r>
            <a:r>
              <a:rPr lang="en-IT" dirty="0"/>
              <a:t>he three data points used (                             = 1) are the support vectors</a:t>
            </a:r>
          </a:p>
          <a:p>
            <a:r>
              <a:rPr lang="en-IT" dirty="0"/>
              <a:t> 	- used to create the optimal decision boundary for data points near it</a:t>
            </a:r>
          </a:p>
          <a:p>
            <a:r>
              <a:rPr lang="en-IT" dirty="0"/>
              <a:t>	- QUBO Support Vector implementation would utilize only these datapoints when constructing f(x)</a:t>
            </a:r>
          </a:p>
          <a:p>
            <a:endParaRPr lang="en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053A9-0BC2-DAEB-7FBD-BD8A51962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267" y="2803490"/>
            <a:ext cx="161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66695-F505-960F-A1B1-2145046251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4170" r="-1" b="603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F3EB7-D933-63A8-F296-C6CFADA9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276" y="117793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IT" sz="540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F305B89-55CF-283B-D93C-E02E63B75F45}"/>
              </a:ext>
            </a:extLst>
          </p:cNvPr>
          <p:cNvSpPr txBox="1">
            <a:spLocks/>
          </p:cNvSpPr>
          <p:nvPr/>
        </p:nvSpPr>
        <p:spPr>
          <a:xfrm>
            <a:off x="8954893" y="-834239"/>
            <a:ext cx="3198315" cy="3187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rgbClr val="FFFFFF"/>
                </a:solidFill>
              </a:rPr>
              <a:t>S</a:t>
            </a:r>
            <a:r>
              <a:rPr lang="en-IT" sz="1800" dirty="0">
                <a:solidFill>
                  <a:srgbClr val="FFFFFF"/>
                </a:solidFill>
              </a:rPr>
              <a:t>ource: </a:t>
            </a:r>
            <a:r>
              <a:rPr lang="en-GB" sz="1800" dirty="0">
                <a:solidFill>
                  <a:srgbClr val="FFFFFF"/>
                </a:solidFill>
                <a:hlinkClick r:id="rId3"/>
              </a:rPr>
              <a:t>https://see.stanford.edu/materials/aimlcs229/cs229-notes3.pdf</a:t>
            </a:r>
            <a:endParaRPr lang="en-GB" sz="1800" dirty="0">
              <a:solidFill>
                <a:srgbClr val="FFFFFF"/>
              </a:solidFill>
            </a:endParaRPr>
          </a:p>
          <a:p>
            <a:pPr algn="l"/>
            <a:r>
              <a:rPr lang="en-GB" sz="1800" dirty="0">
                <a:solidFill>
                  <a:srgbClr val="FFFFFF"/>
                </a:solidFill>
                <a:hlinkClick r:id="rId4"/>
              </a:rPr>
              <a:t>https://see.stanford.edu/Course/CS229/37</a:t>
            </a:r>
            <a:endParaRPr lang="en-GB" sz="1800" dirty="0">
              <a:solidFill>
                <a:srgbClr val="FFFFFF"/>
              </a:solidFill>
            </a:endParaRPr>
          </a:p>
          <a:p>
            <a:pPr algn="l"/>
            <a:endParaRPr lang="en-GB" sz="1800" dirty="0">
              <a:solidFill>
                <a:srgbClr val="FFFFFF"/>
              </a:solidFill>
            </a:endParaRPr>
          </a:p>
          <a:p>
            <a:pPr algn="l"/>
            <a:endParaRPr lang="en-IT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80B555-DA1D-ABBA-B625-82894208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IT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FE3B-2334-3AFF-8C3F-AD961BE5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63" y="1826357"/>
            <a:ext cx="4810872" cy="4851270"/>
          </a:xfrm>
        </p:spPr>
        <p:txBody>
          <a:bodyPr>
            <a:normAutofit/>
          </a:bodyPr>
          <a:lstStyle/>
          <a:p>
            <a:pPr lvl="1"/>
            <a:r>
              <a:rPr lang="en-IT" sz="1800" dirty="0"/>
              <a:t>Representing the search for optimal parameters (w, b) to construct the decision boundary </a:t>
            </a:r>
          </a:p>
          <a:p>
            <a:pPr marL="457200" lvl="1" indent="0">
              <a:buNone/>
            </a:pPr>
            <a:endParaRPr lang="en-IT" sz="1800" dirty="0"/>
          </a:p>
          <a:p>
            <a:pPr marL="457200" lvl="1" indent="0">
              <a:buNone/>
            </a:pPr>
            <a:r>
              <a:rPr lang="en-IT" sz="1800" dirty="0"/>
              <a:t> for classifying a linearly separable dataset, as a Quadratic Unconstrained Binary Optimization Problem</a:t>
            </a:r>
          </a:p>
          <a:p>
            <a:pPr marL="457200" lvl="1" indent="0">
              <a:buNone/>
            </a:pPr>
            <a:endParaRPr lang="en-IT" sz="1800" dirty="0"/>
          </a:p>
          <a:p>
            <a:pPr lvl="1"/>
            <a:r>
              <a:rPr lang="en-IT" sz="1800" dirty="0"/>
              <a:t>Use Grover’s Adaptive Search with Phase Encoding algorithm to find t</a:t>
            </a:r>
            <a:r>
              <a:rPr lang="en-GB" sz="1800" dirty="0"/>
              <a:t>he</a:t>
            </a:r>
            <a:r>
              <a:rPr lang="en-IT" sz="1800" dirty="0"/>
              <a:t> bit-string combination that reduces the function value</a:t>
            </a:r>
          </a:p>
          <a:p>
            <a:pPr lvl="2"/>
            <a:r>
              <a:rPr lang="en-GB" sz="1400" dirty="0"/>
              <a:t>F</a:t>
            </a:r>
            <a:r>
              <a:rPr lang="en-IT" sz="1400" dirty="0"/>
              <a:t>ind the relevant constants for finding the optimal (w, b)</a:t>
            </a:r>
          </a:p>
          <a:p>
            <a:pPr marL="457200" lvl="1" indent="0">
              <a:buNone/>
            </a:pPr>
            <a:endParaRPr lang="en-IT" sz="1800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7F481EF-2222-3513-FC11-3517C02D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8" y="2750830"/>
            <a:ext cx="1371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3B4-20F1-BB61-AA02-0BE2AA38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71260"/>
            <a:ext cx="10515600" cy="1325563"/>
          </a:xfrm>
        </p:spPr>
        <p:txBody>
          <a:bodyPr/>
          <a:lstStyle/>
          <a:p>
            <a:r>
              <a:rPr lang="en-IT" u="sng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C46C5-3911-0EE3-573C-96A0AF002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601" y="1976459"/>
            <a:ext cx="23876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8E165-7D8D-3E6C-03DA-DDCEF08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57" y="1455759"/>
            <a:ext cx="431800" cy="165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E2915-C645-B890-2B19-602651C3F1E0}"/>
              </a:ext>
            </a:extLst>
          </p:cNvPr>
          <p:cNvSpPr txBox="1"/>
          <p:nvPr/>
        </p:nvSpPr>
        <p:spPr>
          <a:xfrm>
            <a:off x="900545" y="19119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721FF-14C8-D955-B32B-681A71498980}"/>
              </a:ext>
            </a:extLst>
          </p:cNvPr>
          <p:cNvSpPr txBox="1"/>
          <p:nvPr/>
        </p:nvSpPr>
        <p:spPr>
          <a:xfrm>
            <a:off x="817418" y="310675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1412B-1A12-42A2-E53F-003583C87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56" y="3224461"/>
            <a:ext cx="31496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4A7302-8869-02B2-266C-E1ED1EF17882}"/>
              </a:ext>
            </a:extLst>
          </p:cNvPr>
          <p:cNvSpPr txBox="1"/>
          <p:nvPr/>
        </p:nvSpPr>
        <p:spPr>
          <a:xfrm>
            <a:off x="900545" y="357428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	- either -1 or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F3545-D623-B355-84F9-1BA744E9614B}"/>
              </a:ext>
            </a:extLst>
          </p:cNvPr>
          <p:cNvSpPr txBox="1"/>
          <p:nvPr/>
        </p:nvSpPr>
        <p:spPr>
          <a:xfrm>
            <a:off x="669638" y="4096127"/>
            <a:ext cx="503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- </a:t>
            </a:r>
            <a:r>
              <a:rPr lang="en-GB" dirty="0"/>
              <a:t>A</a:t>
            </a:r>
            <a:r>
              <a:rPr lang="en-IT" dirty="0"/>
              <a:t> classifier function,                    maps input data points to the output data points, by finding the optimal weights and constant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16E3D-9B95-59B7-DA55-604FD53B0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601" y="5162886"/>
            <a:ext cx="3225800" cy="1511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0E23BA-6EC1-E3DB-230D-16730BB7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758" y="4145211"/>
            <a:ext cx="10414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F6717-F5A6-FDC6-4F01-73FC1D1313F5}"/>
              </a:ext>
            </a:extLst>
          </p:cNvPr>
          <p:cNvSpPr txBox="1"/>
          <p:nvPr/>
        </p:nvSpPr>
        <p:spPr>
          <a:xfrm>
            <a:off x="4959927" y="365125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- </a:t>
            </a:r>
            <a:r>
              <a:rPr lang="en-GB" dirty="0"/>
              <a:t>O</a:t>
            </a:r>
            <a:r>
              <a:rPr lang="en-IT" dirty="0"/>
              <a:t>nce the optimal weights and constants are found, a decision boundary is formed: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E55809-B436-36A6-7FB7-A54DDCBF0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27" y="688290"/>
            <a:ext cx="11938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C67D2B-5354-5E81-829D-A449B0710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698" y="1195013"/>
            <a:ext cx="3216229" cy="27257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001416-BD50-1C9A-E582-48307A9CCF2F}"/>
              </a:ext>
            </a:extLst>
          </p:cNvPr>
          <p:cNvSpPr txBox="1"/>
          <p:nvPr/>
        </p:nvSpPr>
        <p:spPr>
          <a:xfrm>
            <a:off x="8389612" y="117934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E1DE8-2AAE-ED80-A806-95A4A9260E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1869" y="1237548"/>
            <a:ext cx="1295400" cy="292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845091-0199-B950-3B3F-473126CB90B2}"/>
              </a:ext>
            </a:extLst>
          </p:cNvPr>
          <p:cNvSpPr txBox="1"/>
          <p:nvPr/>
        </p:nvSpPr>
        <p:spPr>
          <a:xfrm>
            <a:off x="8807500" y="150954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0B4E9F-0158-0734-8199-EE18D0B8B0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4446" y="1561136"/>
            <a:ext cx="2984500" cy="292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7AB53E-5E01-0F02-80A5-23FC73235AB0}"/>
              </a:ext>
            </a:extLst>
          </p:cNvPr>
          <p:cNvSpPr txBox="1"/>
          <p:nvPr/>
        </p:nvSpPr>
        <p:spPr>
          <a:xfrm>
            <a:off x="5386981" y="4091962"/>
            <a:ext cx="23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</a:t>
            </a:r>
            <a:r>
              <a:rPr lang="en-GB" dirty="0"/>
              <a:t>F</a:t>
            </a:r>
            <a:r>
              <a:rPr lang="en-IT" dirty="0"/>
              <a:t>unctional margin: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152EFA-9519-7264-A534-65E828CA0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400" y="4130578"/>
            <a:ext cx="1600200" cy="292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15AB6F-9C52-6B72-9FCF-2B8300D7267F}"/>
              </a:ext>
            </a:extLst>
          </p:cNvPr>
          <p:cNvSpPr txBox="1"/>
          <p:nvPr/>
        </p:nvSpPr>
        <p:spPr>
          <a:xfrm>
            <a:off x="5331689" y="4578185"/>
            <a:ext cx="230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Geometric margin: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1D6B181-FD71-FC0F-5E59-DEAB5B19D5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690" y="4638865"/>
            <a:ext cx="1447800" cy="317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CAE835-33DC-1963-DD69-ACE2FE06F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4446" y="4475411"/>
            <a:ext cx="3117016" cy="18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778-FEE9-F2EB-AE94-254077FB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-151101"/>
            <a:ext cx="10515600" cy="1325563"/>
          </a:xfrm>
        </p:spPr>
        <p:txBody>
          <a:bodyPr/>
          <a:lstStyle/>
          <a:p>
            <a:r>
              <a:rPr lang="en-IT" u="sng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3DCB-E675-BDEF-26A8-9DDA92D7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1174462"/>
            <a:ext cx="10515600" cy="1166957"/>
          </a:xfrm>
        </p:spPr>
        <p:txBody>
          <a:bodyPr/>
          <a:lstStyle/>
          <a:p>
            <a:r>
              <a:rPr lang="en-GB" dirty="0"/>
              <a:t>Largest distance between data points and decision boundary</a:t>
            </a:r>
          </a:p>
          <a:p>
            <a:pPr lvl="1">
              <a:buFontTx/>
              <a:buChar char="-"/>
            </a:pPr>
            <a:r>
              <a:rPr lang="en-GB" dirty="0"/>
              <a:t>Further == more confident in prediction</a:t>
            </a:r>
          </a:p>
          <a:p>
            <a:pPr marL="457200" lvl="1" indent="0">
              <a:buNone/>
            </a:pP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8EF46-93E8-48D2-E3E9-58ADF2E7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" y="2133859"/>
            <a:ext cx="4406901" cy="959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51553-26FB-D38C-5E92-1C701DE3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6" y="3666982"/>
            <a:ext cx="4406901" cy="9593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451779-1AEC-0F92-F100-593A16B4E8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35067" y="3093256"/>
            <a:ext cx="1" cy="5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F2EB864-4A6D-ED0E-C55B-746A25A2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84" y="4819105"/>
            <a:ext cx="106680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5B443-5E5B-B103-6014-417840C1EEC9}"/>
              </a:ext>
            </a:extLst>
          </p:cNvPr>
          <p:cNvSpPr txBox="1"/>
          <p:nvPr/>
        </p:nvSpPr>
        <p:spPr>
          <a:xfrm>
            <a:off x="3609684" y="4830773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(scale w, b)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C2CF56-B4E5-F65B-2227-69E4F81555F7}"/>
              </a:ext>
            </a:extLst>
          </p:cNvPr>
          <p:cNvCxnSpPr>
            <a:stCxn id="6" idx="2"/>
          </p:cNvCxnSpPr>
          <p:nvPr/>
        </p:nvCxnSpPr>
        <p:spPr>
          <a:xfrm>
            <a:off x="2335067" y="4626379"/>
            <a:ext cx="0" cy="7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32FA12-2236-7568-41D2-60EC697A5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8" y="5404499"/>
            <a:ext cx="4406901" cy="9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39-D234-26D5-AE33-243F265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u="sng" dirty="0"/>
              <a:t>Lagrange multipliers + KKT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26210-C3F9-47CF-AF6A-D478BF82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" y="2482273"/>
            <a:ext cx="3786909" cy="946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17698-865F-9F52-6D7C-F06E5B2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09" y="1690688"/>
            <a:ext cx="4522510" cy="1738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54E6A-8ED8-ECC5-EBBB-9285A2D4EB36}"/>
              </a:ext>
            </a:extLst>
          </p:cNvPr>
          <p:cNvSpPr txBox="1"/>
          <p:nvPr/>
        </p:nvSpPr>
        <p:spPr>
          <a:xfrm>
            <a:off x="62642" y="1016824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  <a:r>
              <a:rPr lang="en-IT" dirty="0"/>
              <a:t>iven the following optimization problem: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07E31-782C-1E46-2922-E2A4C9ED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4" y="1492202"/>
            <a:ext cx="3786909" cy="8138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3D8F19-5E02-ADED-886B-50422CCD429A}"/>
              </a:ext>
            </a:extLst>
          </p:cNvPr>
          <p:cNvCxnSpPr>
            <a:stCxn id="11" idx="3"/>
          </p:cNvCxnSpPr>
          <p:nvPr/>
        </p:nvCxnSpPr>
        <p:spPr>
          <a:xfrm>
            <a:off x="4156363" y="1899105"/>
            <a:ext cx="468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C57C8-2882-0F16-C16B-3C0825A18D14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2262909" y="2306008"/>
            <a:ext cx="0" cy="17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41915-9D4A-8585-D8C1-427F0A6F441B}"/>
              </a:ext>
            </a:extLst>
          </p:cNvPr>
          <p:cNvSpPr txBox="1"/>
          <p:nvPr/>
        </p:nvSpPr>
        <p:spPr>
          <a:xfrm>
            <a:off x="586660" y="3829585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Maximize by varying alpha</a:t>
            </a:r>
          </a:p>
          <a:p>
            <a:pPr marL="285750" indent="-285750">
              <a:buFontTx/>
              <a:buChar char="-"/>
            </a:pPr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A9B51F-EFE8-0281-F709-6AA796E7C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54" y="4204421"/>
            <a:ext cx="6870700" cy="990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A74DF7-2029-0F34-DC6A-9C7A8DBFE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54" y="5466517"/>
            <a:ext cx="6870700" cy="11938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76DA2E-EA83-B847-DD44-920BB4CABB42}"/>
              </a:ext>
            </a:extLst>
          </p:cNvPr>
          <p:cNvCxnSpPr>
            <a:stCxn id="4" idx="2"/>
          </p:cNvCxnSpPr>
          <p:nvPr/>
        </p:nvCxnSpPr>
        <p:spPr>
          <a:xfrm>
            <a:off x="2262909" y="3429000"/>
            <a:ext cx="1893454" cy="7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9D8E57-9CFB-F3A3-917D-E2E346A8A682}"/>
              </a:ext>
            </a:extLst>
          </p:cNvPr>
          <p:cNvCxnSpPr>
            <a:stCxn id="6" idx="2"/>
          </p:cNvCxnSpPr>
          <p:nvPr/>
        </p:nvCxnSpPr>
        <p:spPr>
          <a:xfrm flipH="1">
            <a:off x="5146083" y="3429000"/>
            <a:ext cx="1740281" cy="7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A4923D-7B8F-CD91-40AC-35765F1E10FA}"/>
              </a:ext>
            </a:extLst>
          </p:cNvPr>
          <p:cNvSpPr txBox="1"/>
          <p:nvPr/>
        </p:nvSpPr>
        <p:spPr>
          <a:xfrm>
            <a:off x="7852295" y="4152750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IT" dirty="0"/>
              <a:t>inimize: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23B00E-BE4A-049C-DE9F-63B5AAD44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400" y="4517208"/>
            <a:ext cx="2692400" cy="36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73DB85-4B03-CCF1-ED4F-A355EB0FB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154" y="5587886"/>
            <a:ext cx="5825837" cy="100169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FD5D79-F239-32AB-736F-D051A4CCB9EC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7240154" y="4699721"/>
            <a:ext cx="1421246" cy="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375DF-2C0A-B46F-18F8-24CF28028551}"/>
              </a:ext>
            </a:extLst>
          </p:cNvPr>
          <p:cNvCxnSpPr>
            <a:stCxn id="25" idx="2"/>
          </p:cNvCxnSpPr>
          <p:nvPr/>
        </p:nvCxnSpPr>
        <p:spPr>
          <a:xfrm>
            <a:off x="10007600" y="4885508"/>
            <a:ext cx="9236" cy="70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42F69E-A029-1863-7EBA-BA804F7C22F3}"/>
              </a:ext>
            </a:extLst>
          </p:cNvPr>
          <p:cNvSpPr txBox="1"/>
          <p:nvPr/>
        </p:nvSpPr>
        <p:spPr>
          <a:xfrm>
            <a:off x="9254837" y="125234"/>
            <a:ext cx="29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Derivation from:  </a:t>
            </a:r>
            <a:r>
              <a:rPr lang="en-GB" sz="1200" dirty="0">
                <a:hlinkClick r:id="rId9"/>
              </a:rPr>
              <a:t>https://see.stanford.edu/materials/aimlcs229/cs229-notes3.pdf</a:t>
            </a:r>
            <a:endParaRPr lang="en-GB" sz="1200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436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C702-9075-25A7-3E8B-395B2739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u="sng" dirty="0"/>
              <a:t>Converting to a QUBO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81778-2414-12BE-B122-856A6AD5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5" y="1559068"/>
            <a:ext cx="2814207" cy="4221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06326C-A8BE-ABAA-29C9-EE273DF046BC}"/>
              </a:ext>
            </a:extLst>
          </p:cNvPr>
          <p:cNvCxnSpPr>
            <a:stCxn id="4" idx="3"/>
          </p:cNvCxnSpPr>
          <p:nvPr/>
        </p:nvCxnSpPr>
        <p:spPr>
          <a:xfrm>
            <a:off x="3525982" y="1770134"/>
            <a:ext cx="1600200" cy="1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4E9A08-FFD7-0453-F89F-226F5B9E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2" y="1457036"/>
            <a:ext cx="2286000" cy="66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453E5-8932-DC83-AA98-D9494573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3" y="2768600"/>
            <a:ext cx="2286000" cy="660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CF225E-987A-65B4-2C50-71577B78B5AA}"/>
              </a:ext>
            </a:extLst>
          </p:cNvPr>
          <p:cNvCxnSpPr>
            <a:stCxn id="4" idx="2"/>
          </p:cNvCxnSpPr>
          <p:nvPr/>
        </p:nvCxnSpPr>
        <p:spPr>
          <a:xfrm flipH="1">
            <a:off x="2118878" y="1981199"/>
            <a:ext cx="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3D11FC-44B9-7D14-419A-BCF495A68F76}"/>
              </a:ext>
            </a:extLst>
          </p:cNvPr>
          <p:cNvCxnSpPr>
            <a:stCxn id="8" idx="3"/>
          </p:cNvCxnSpPr>
          <p:nvPr/>
        </p:nvCxnSpPr>
        <p:spPr>
          <a:xfrm>
            <a:off x="3053193" y="3098800"/>
            <a:ext cx="196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7123CA-7877-D4DC-5F74-3609FC55E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345" y="2768600"/>
            <a:ext cx="4749800" cy="660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572762-5A77-89CF-5FEC-F34007227901}"/>
              </a:ext>
            </a:extLst>
          </p:cNvPr>
          <p:cNvCxnSpPr>
            <a:stCxn id="7" idx="2"/>
          </p:cNvCxnSpPr>
          <p:nvPr/>
        </p:nvCxnSpPr>
        <p:spPr>
          <a:xfrm>
            <a:off x="6269182" y="2117436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5D2CCA-4346-8435-AB1C-5F771009B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92" y="4080164"/>
            <a:ext cx="4427107" cy="2550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5F8B7F-A23D-F604-3272-73F9FF6352BF}"/>
              </a:ext>
            </a:extLst>
          </p:cNvPr>
          <p:cNvSpPr txBox="1"/>
          <p:nvPr/>
        </p:nvSpPr>
        <p:spPr>
          <a:xfrm>
            <a:off x="309992" y="3592802"/>
            <a:ext cx="256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u="sng" dirty="0"/>
              <a:t>Example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C96A6-F8B4-377D-70E6-614A0A872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182" y="4054467"/>
            <a:ext cx="3949444" cy="25505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C7166E-4522-CA70-A64A-918EF81E7650}"/>
              </a:ext>
            </a:extLst>
          </p:cNvPr>
          <p:cNvSpPr txBox="1"/>
          <p:nvPr/>
        </p:nvSpPr>
        <p:spPr>
          <a:xfrm>
            <a:off x="9282545" y="4170218"/>
            <a:ext cx="290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T" dirty="0"/>
              <a:t>12 + 13 = 25 qubits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</a:t>
            </a:r>
            <a:r>
              <a:rPr lang="en-IT" dirty="0"/>
              <a:t>ranspile(qc, backend) doesn’t work for more than 29</a:t>
            </a:r>
          </a:p>
          <a:p>
            <a:pPr marL="285750" indent="-285750">
              <a:buFontTx/>
              <a:buChar char="-"/>
            </a:pPr>
            <a:r>
              <a:rPr lang="en-GB" dirty="0"/>
              <a:t>S</a:t>
            </a:r>
            <a:r>
              <a:rPr lang="en-IT" dirty="0"/>
              <a:t>ee whether a sensible boundary is constructed </a:t>
            </a:r>
          </a:p>
          <a:p>
            <a:pPr marL="742950" lvl="1" indent="-285750">
              <a:buFontTx/>
              <a:buChar char="-"/>
            </a:pPr>
            <a:r>
              <a:rPr lang="en-IT" dirty="0"/>
              <a:t>(not horizontal)</a:t>
            </a:r>
          </a:p>
        </p:txBody>
      </p:sp>
    </p:spTree>
    <p:extLst>
      <p:ext uri="{BB962C8B-B14F-4D97-AF65-F5344CB8AC3E}">
        <p14:creationId xmlns:p14="http://schemas.microsoft.com/office/powerpoint/2010/main" val="327110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667-6CDD-5CD2-FACD-90A6CB10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-24862"/>
            <a:ext cx="10515600" cy="1325563"/>
          </a:xfrm>
        </p:spPr>
        <p:txBody>
          <a:bodyPr/>
          <a:lstStyle/>
          <a:p>
            <a:r>
              <a:rPr lang="en-IT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1D3-7ED7-4A9C-5EA5-C225FF3B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0265"/>
            <a:ext cx="10515600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Use the Grover's Adaptive Search with Phase Encoding algorithm</a:t>
            </a:r>
          </a:p>
          <a:p>
            <a:pPr marL="0" indent="0">
              <a:buNone/>
            </a:pPr>
            <a:r>
              <a:rPr lang="en-GB" dirty="0"/>
              <a:t>f(x) = </a:t>
            </a:r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5D1BB-F284-F08B-F9CF-F7ED966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48" y="1813487"/>
            <a:ext cx="6202680" cy="1432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8A30-20A0-A7C3-3A73-110766FD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32" y="3304032"/>
            <a:ext cx="2786783" cy="355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35617-65AC-3D60-B5C6-1C4E0A6C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495" y="1813487"/>
            <a:ext cx="3437425" cy="35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2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70EA-5653-8A67-FC4D-7863903A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320E-2297-8781-F8C2-0BCB4EE1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1222375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IT" dirty="0"/>
              <a:t>iven amount of training data points (m) = 4, n = 3 qubits per each alpha (alpha can take max value of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5F573-0771-028D-96C6-D4CE4960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0" y="2405942"/>
            <a:ext cx="6698673" cy="405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D49D7-2D86-FE0A-D8A9-68933A1E9A7C}"/>
              </a:ext>
            </a:extLst>
          </p:cNvPr>
          <p:cNvSpPr txBox="1"/>
          <p:nvPr/>
        </p:nvSpPr>
        <p:spPr>
          <a:xfrm>
            <a:off x="7689273" y="2250986"/>
            <a:ext cx="4239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for each y_init, the algorithm takes about 3-3.5 minutes to output the x, f(x),                    , and r</a:t>
            </a:r>
          </a:p>
          <a:p>
            <a:pPr lvl="1"/>
            <a:r>
              <a:rPr lang="en-IT" dirty="0"/>
              <a:t>      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BBD15-EFF2-1514-5F61-553FF2BA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13" y="2851150"/>
            <a:ext cx="9525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83939-6E4D-306F-793B-6893CE84BDF0}"/>
              </a:ext>
            </a:extLst>
          </p:cNvPr>
          <p:cNvSpPr txBox="1"/>
          <p:nvPr/>
        </p:nvSpPr>
        <p:spPr>
          <a:xfrm>
            <a:off x="7689272" y="3516223"/>
            <a:ext cx="4239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Calculated x and f(x) from y_init =  -778 to -708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Chose x = 100000010010 for which f(x) is very low relative to all other f(x), and satisfies other conditions</a:t>
            </a:r>
            <a:endParaRPr lang="en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E9AB9-13E1-32B1-50A7-11E463231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04" y="5461681"/>
            <a:ext cx="1663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53D6-436D-59BC-2222-9AEC1A57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5" y="-244475"/>
            <a:ext cx="10515600" cy="1325563"/>
          </a:xfrm>
        </p:spPr>
        <p:txBody>
          <a:bodyPr/>
          <a:lstStyle/>
          <a:p>
            <a:r>
              <a:rPr lang="en-IT" u="sng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62ECD-9F0C-2D0A-14E7-BA285971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" y="1302795"/>
            <a:ext cx="7772400" cy="425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F35E3-6D2B-6579-426F-A96909E4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45" y="100411"/>
            <a:ext cx="4117385" cy="305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835FB-BE90-2E66-0C8B-EB41A097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9" y="3429000"/>
            <a:ext cx="3815675" cy="30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595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412438"/>
      </a:dk2>
      <a:lt2>
        <a:srgbClr val="E2E8E4"/>
      </a:lt2>
      <a:accent1>
        <a:srgbClr val="B13B8E"/>
      </a:accent1>
      <a:accent2>
        <a:srgbClr val="B54DC3"/>
      </a:accent2>
      <a:accent3>
        <a:srgbClr val="C34D6F"/>
      </a:accent3>
      <a:accent4>
        <a:srgbClr val="42B13B"/>
      </a:accent4>
      <a:accent5>
        <a:srgbClr val="48B870"/>
      </a:accent5>
      <a:accent6>
        <a:srgbClr val="3BB196"/>
      </a:accent6>
      <a:hlink>
        <a:srgbClr val="31944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522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Posterama</vt:lpstr>
      <vt:lpstr>ExploreVTI</vt:lpstr>
      <vt:lpstr>Classification as a QUBO problem</vt:lpstr>
      <vt:lpstr>Introduction</vt:lpstr>
      <vt:lpstr>Classification</vt:lpstr>
      <vt:lpstr>Optimization problem</vt:lpstr>
      <vt:lpstr>Lagrange multipliers + KKT</vt:lpstr>
      <vt:lpstr>Converting to a QUBO problem</vt:lpstr>
      <vt:lpstr>Example</vt:lpstr>
      <vt:lpstr>Example</vt:lpstr>
      <vt:lpstr>Results</vt:lpstr>
      <vt:lpstr>Errors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as a QUBO problem</dc:title>
  <dc:creator>Bibolat, Nurali</dc:creator>
  <cp:lastModifiedBy>Bibolat, Nurali</cp:lastModifiedBy>
  <cp:revision>5</cp:revision>
  <dcterms:created xsi:type="dcterms:W3CDTF">2024-12-02T22:46:56Z</dcterms:created>
  <dcterms:modified xsi:type="dcterms:W3CDTF">2024-12-06T01:07:52Z</dcterms:modified>
</cp:coreProperties>
</file>