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82" r:id="rId6"/>
    <p:sldId id="267" r:id="rId7"/>
    <p:sldId id="262" r:id="rId8"/>
    <p:sldId id="283" r:id="rId9"/>
    <p:sldId id="284" r:id="rId10"/>
    <p:sldId id="285" r:id="rId11"/>
    <p:sldId id="286" r:id="rId12"/>
    <p:sldId id="287" r:id="rId13"/>
    <p:sldId id="268" r:id="rId14"/>
    <p:sldId id="288" r:id="rId15"/>
    <p:sldId id="275" r:id="rId16"/>
    <p:sldId id="289" r:id="rId17"/>
    <p:sldId id="274" r:id="rId18"/>
    <p:sldId id="290" r:id="rId19"/>
    <p:sldId id="291" r:id="rId20"/>
    <p:sldId id="292" r:id="rId21"/>
    <p:sldId id="280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5CD"/>
    <a:srgbClr val="EB4337"/>
    <a:srgbClr val="7344B3"/>
    <a:srgbClr val="D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3732B-553A-4692-9CB9-8A426DE5E7AA}">
  <a:tblStyle styleId="{5CE3732B-553A-4692-9CB9-8A426DE5E7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182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530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23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85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9f2f57a7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9f2f57a7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6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23b99945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23b99945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957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4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737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55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881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2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://bit.ly/2Tynxth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31968" b="38759"/>
          <a:stretch/>
        </p:blipFill>
        <p:spPr>
          <a:xfrm>
            <a:off x="6427600" y="2695400"/>
            <a:ext cx="2716401" cy="244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925" y="3569625"/>
            <a:ext cx="1134650" cy="11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1168575" y="1031250"/>
            <a:ext cx="6806700" cy="30810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8375" y="630000"/>
            <a:ext cx="870700" cy="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l="18099" t="28505"/>
          <a:stretch/>
        </p:blipFill>
        <p:spPr>
          <a:xfrm>
            <a:off x="0" y="0"/>
            <a:ext cx="2092075" cy="18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80825" y="1469850"/>
            <a:ext cx="6182400" cy="18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307550" y="319786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 rotWithShape="1">
          <a:blip r:embed="rId2">
            <a:alphaModFix/>
          </a:blip>
          <a:srcRect l="41268" t="-5" r="-2218" b="42105"/>
          <a:stretch/>
        </p:blipFill>
        <p:spPr>
          <a:xfrm rot="10800000">
            <a:off x="6723075" y="0"/>
            <a:ext cx="2420923" cy="229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1665600" y="265850"/>
            <a:ext cx="5812800" cy="46119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475" y="927925"/>
            <a:ext cx="750575" cy="7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 txBox="1"/>
          <p:nvPr/>
        </p:nvSpPr>
        <p:spPr>
          <a:xfrm>
            <a:off x="2212650" y="3449750"/>
            <a:ext cx="47187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 rotWithShape="1">
          <a:blip r:embed="rId2">
            <a:alphaModFix/>
          </a:blip>
          <a:srcRect l="41268" t="-5" r="-2218" b="42105"/>
          <a:stretch/>
        </p:blipFill>
        <p:spPr>
          <a:xfrm>
            <a:off x="0" y="2843750"/>
            <a:ext cx="2420923" cy="229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7275" y="3357625"/>
            <a:ext cx="909050" cy="9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>
            <a:spLocks noGrp="1"/>
          </p:cNvSpPr>
          <p:nvPr>
            <p:ph type="subTitle" idx="1"/>
          </p:nvPr>
        </p:nvSpPr>
        <p:spPr>
          <a:xfrm>
            <a:off x="2854650" y="1163950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5"/>
          <p:cNvPicPr preferRelativeResize="0"/>
          <p:nvPr/>
        </p:nvPicPr>
        <p:blipFill rotWithShape="1">
          <a:blip r:embed="rId2">
            <a:alphaModFix/>
          </a:blip>
          <a:srcRect l="-5041" t="41961" r="43480" b="-10081"/>
          <a:stretch/>
        </p:blipFill>
        <p:spPr>
          <a:xfrm rot="10800000">
            <a:off x="0" y="2957000"/>
            <a:ext cx="1976076" cy="218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 rotWithShape="1">
          <a:blip r:embed="rId2">
            <a:alphaModFix/>
          </a:blip>
          <a:srcRect l="-5041" t="41961" r="43480" b="-10081"/>
          <a:stretch/>
        </p:blipFill>
        <p:spPr>
          <a:xfrm rot="10800000" flipH="1">
            <a:off x="7167925" y="2957000"/>
            <a:ext cx="1976076" cy="218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 rotWithShape="1">
          <a:blip r:embed="rId2">
            <a:alphaModFix/>
          </a:blip>
          <a:srcRect l="-5041" t="41961" r="43480" b="-10081"/>
          <a:stretch/>
        </p:blipFill>
        <p:spPr>
          <a:xfrm>
            <a:off x="8287226" y="0"/>
            <a:ext cx="856775" cy="948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 rotWithShape="1">
          <a:blip r:embed="rId2">
            <a:alphaModFix/>
          </a:blip>
          <a:srcRect l="-5041" t="41961" r="43480" b="-10081"/>
          <a:stretch/>
        </p:blipFill>
        <p:spPr>
          <a:xfrm flipH="1">
            <a:off x="0" y="0"/>
            <a:ext cx="856765" cy="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113" y="281713"/>
            <a:ext cx="766226" cy="76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t="62289"/>
          <a:stretch/>
        </p:blipFill>
        <p:spPr>
          <a:xfrm>
            <a:off x="6160524" y="0"/>
            <a:ext cx="2565650" cy="96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 rotWithShape="1">
          <a:blip r:embed="rId4">
            <a:alphaModFix/>
          </a:blip>
          <a:srcRect b="57917"/>
          <a:stretch/>
        </p:blipFill>
        <p:spPr>
          <a:xfrm>
            <a:off x="417825" y="4063200"/>
            <a:ext cx="2565655" cy="108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1875" y="3913800"/>
            <a:ext cx="948000" cy="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2">
            <a:alphaModFix/>
          </a:blip>
          <a:srcRect b="63948"/>
          <a:stretch/>
        </p:blipFill>
        <p:spPr>
          <a:xfrm>
            <a:off x="2479925" y="3635050"/>
            <a:ext cx="4184175" cy="15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/>
          <p:cNvPicPr preferRelativeResize="0"/>
          <p:nvPr/>
        </p:nvPicPr>
        <p:blipFill rotWithShape="1">
          <a:blip r:embed="rId3">
            <a:alphaModFix/>
          </a:blip>
          <a:srcRect l="-5041" t="41961" r="43480" b="-10081"/>
          <a:stretch/>
        </p:blipFill>
        <p:spPr>
          <a:xfrm>
            <a:off x="7780725" y="0"/>
            <a:ext cx="1363274" cy="150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l="-5041" t="41961" r="43480" b="-10081"/>
          <a:stretch/>
        </p:blipFill>
        <p:spPr>
          <a:xfrm flipH="1">
            <a:off x="-2" y="0"/>
            <a:ext cx="1363281" cy="150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950050" y="3176075"/>
            <a:ext cx="33300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61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l="-3951" t="47447" r="28256" b="-6462"/>
          <a:stretch/>
        </p:blipFill>
        <p:spPr>
          <a:xfrm>
            <a:off x="5192500" y="0"/>
            <a:ext cx="3951501" cy="30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l="38018" t="33028" r="-19918" b="-11762"/>
          <a:stretch/>
        </p:blipFill>
        <p:spPr>
          <a:xfrm rot="-5400000">
            <a:off x="-40450" y="3091876"/>
            <a:ext cx="2092075" cy="201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t="69047"/>
          <a:stretch/>
        </p:blipFill>
        <p:spPr>
          <a:xfrm>
            <a:off x="665175" y="0"/>
            <a:ext cx="3245201" cy="10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390900" y="3642287"/>
            <a:ext cx="1104550" cy="11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295050" y="3982125"/>
            <a:ext cx="681875" cy="6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70525" y="2326050"/>
            <a:ext cx="399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070525" y="1513025"/>
            <a:ext cx="39936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70525" y="3236700"/>
            <a:ext cx="3993600" cy="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 r="47148"/>
          <a:stretch/>
        </p:blipFill>
        <p:spPr>
          <a:xfrm>
            <a:off x="6554175" y="121625"/>
            <a:ext cx="2589825" cy="49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7"/>
          <p:cNvPicPr preferRelativeResize="0"/>
          <p:nvPr/>
        </p:nvPicPr>
        <p:blipFill rotWithShape="1">
          <a:blip r:embed="rId3">
            <a:alphaModFix/>
          </a:blip>
          <a:srcRect l="36061" t="41731"/>
          <a:stretch/>
        </p:blipFill>
        <p:spPr>
          <a:xfrm>
            <a:off x="0" y="0"/>
            <a:ext cx="1433225" cy="13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>
            <a:alphaModFix amt="78000"/>
          </a:blip>
          <a:stretch>
            <a:fillRect/>
          </a:stretch>
        </p:blipFill>
        <p:spPr>
          <a:xfrm>
            <a:off x="5432450" y="488075"/>
            <a:ext cx="823775" cy="8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4294800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055200" y="162140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2524800" y="692700"/>
            <a:ext cx="688450" cy="68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 l="-9114" t="28852" r="58619" b="-32823"/>
          <a:stretch/>
        </p:blipFill>
        <p:spPr>
          <a:xfrm>
            <a:off x="6646100" y="0"/>
            <a:ext cx="2497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l="-9114" t="32127" r="58619" b="-36098"/>
          <a:stretch/>
        </p:blipFill>
        <p:spPr>
          <a:xfrm rot="10800000">
            <a:off x="0" y="0"/>
            <a:ext cx="2497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266800" y="1348553"/>
            <a:ext cx="46104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1633300" y="2313950"/>
            <a:ext cx="58776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27662" r="28663"/>
          <a:stretch/>
        </p:blipFill>
        <p:spPr>
          <a:xfrm>
            <a:off x="7593850" y="0"/>
            <a:ext cx="1550149" cy="157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225" y="294500"/>
            <a:ext cx="930700" cy="9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1"/>
          <p:cNvSpPr/>
          <p:nvPr/>
        </p:nvSpPr>
        <p:spPr>
          <a:xfrm>
            <a:off x="700550" y="647275"/>
            <a:ext cx="7723500" cy="38661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2">
            <a:alphaModFix/>
          </a:blip>
          <a:srcRect l="32885" b="50275"/>
          <a:stretch/>
        </p:blipFill>
        <p:spPr>
          <a:xfrm>
            <a:off x="0" y="3870449"/>
            <a:ext cx="1718226" cy="12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000" y="4165000"/>
            <a:ext cx="699750" cy="6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11750"/>
            <a:ext cx="65760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1284000" y="323465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374725" y="2425049"/>
            <a:ext cx="574962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l="28504" t="47151" r="-22269" b="-7247"/>
          <a:stretch/>
        </p:blipFill>
        <p:spPr>
          <a:xfrm>
            <a:off x="0" y="0"/>
            <a:ext cx="2092075" cy="13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3"/>
          <p:cNvPicPr preferRelativeResize="0"/>
          <p:nvPr/>
        </p:nvPicPr>
        <p:blipFill rotWithShape="1">
          <a:blip r:embed="rId4">
            <a:alphaModFix/>
          </a:blip>
          <a:srcRect l="55216" t="-32128" r="-4777" b="-32128"/>
          <a:stretch/>
        </p:blipFill>
        <p:spPr>
          <a:xfrm rot="-5400000">
            <a:off x="4145924" y="2874500"/>
            <a:ext cx="1051825" cy="34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4786500" y="1453625"/>
            <a:ext cx="3637500" cy="1406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720000" y="3123025"/>
            <a:ext cx="3637500" cy="1406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/>
          <p:nvPr/>
        </p:nvSpPr>
        <p:spPr>
          <a:xfrm>
            <a:off x="4786500" y="3123025"/>
            <a:ext cx="3637500" cy="1406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720000" y="1453625"/>
            <a:ext cx="3637500" cy="14064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l="28504" t="47151" r="-22269" b="-7247"/>
          <a:stretch/>
        </p:blipFill>
        <p:spPr>
          <a:xfrm flipH="1">
            <a:off x="7051925" y="0"/>
            <a:ext cx="2092075" cy="1340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2000" y="4320175"/>
            <a:ext cx="57496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/>
          </p:nvPr>
        </p:nvSpPr>
        <p:spPr>
          <a:xfrm>
            <a:off x="1828950" y="16568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828950" y="20584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5895450" y="16568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4"/>
          </p:nvPr>
        </p:nvSpPr>
        <p:spPr>
          <a:xfrm>
            <a:off x="5895450" y="20584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/>
          </p:nvPr>
        </p:nvSpPr>
        <p:spPr>
          <a:xfrm>
            <a:off x="1828950" y="33262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6"/>
          </p:nvPr>
        </p:nvSpPr>
        <p:spPr>
          <a:xfrm>
            <a:off x="1828950" y="37278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/>
          </p:nvPr>
        </p:nvSpPr>
        <p:spPr>
          <a:xfrm>
            <a:off x="5895450" y="33262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5895450" y="37278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 hasCustomPrompt="1"/>
          </p:nvPr>
        </p:nvSpPr>
        <p:spPr>
          <a:xfrm>
            <a:off x="815250" y="16568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1750" y="16568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4" hasCustomPrompt="1"/>
          </p:nvPr>
        </p:nvSpPr>
        <p:spPr>
          <a:xfrm>
            <a:off x="815250" y="33262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 hasCustomPrompt="1"/>
          </p:nvPr>
        </p:nvSpPr>
        <p:spPr>
          <a:xfrm>
            <a:off x="4881750" y="33262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2">
            <a:alphaModFix/>
          </a:blip>
          <a:srcRect l="32885" b="50275"/>
          <a:stretch/>
        </p:blipFill>
        <p:spPr>
          <a:xfrm>
            <a:off x="0" y="3909373"/>
            <a:ext cx="1665701" cy="1234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l="32885" b="50275"/>
          <a:stretch/>
        </p:blipFill>
        <p:spPr>
          <a:xfrm rot="10800000">
            <a:off x="7478299" y="0"/>
            <a:ext cx="1665701" cy="12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0425" y="35249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710275" y="1282975"/>
            <a:ext cx="7704000" cy="35598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l="-5041" t="41961" r="43480" b="-10081"/>
          <a:stretch/>
        </p:blipFill>
        <p:spPr>
          <a:xfrm flipH="1">
            <a:off x="-1" y="0"/>
            <a:ext cx="1150671" cy="12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650" y="2985638"/>
            <a:ext cx="572700" cy="57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l="-5041" t="41961" r="43480" b="-10081"/>
          <a:stretch/>
        </p:blipFill>
        <p:spPr>
          <a:xfrm>
            <a:off x="7993324" y="0"/>
            <a:ext cx="1150671" cy="12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2"/>
          </p:nvPr>
        </p:nvSpPr>
        <p:spPr>
          <a:xfrm>
            <a:off x="963550" y="2007463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"/>
          </p:nvPr>
        </p:nvSpPr>
        <p:spPr>
          <a:xfrm>
            <a:off x="963550" y="2397488"/>
            <a:ext cx="226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 idx="3"/>
          </p:nvPr>
        </p:nvSpPr>
        <p:spPr>
          <a:xfrm>
            <a:off x="3441300" y="2007463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4"/>
          </p:nvPr>
        </p:nvSpPr>
        <p:spPr>
          <a:xfrm>
            <a:off x="3441300" y="2397488"/>
            <a:ext cx="226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title" idx="5"/>
          </p:nvPr>
        </p:nvSpPr>
        <p:spPr>
          <a:xfrm>
            <a:off x="963550" y="3616575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6"/>
          </p:nvPr>
        </p:nvSpPr>
        <p:spPr>
          <a:xfrm>
            <a:off x="963550" y="4006600"/>
            <a:ext cx="226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 idx="7"/>
          </p:nvPr>
        </p:nvSpPr>
        <p:spPr>
          <a:xfrm>
            <a:off x="3441300" y="3616575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8"/>
          </p:nvPr>
        </p:nvSpPr>
        <p:spPr>
          <a:xfrm>
            <a:off x="3441300" y="4006600"/>
            <a:ext cx="226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9"/>
          </p:nvPr>
        </p:nvSpPr>
        <p:spPr>
          <a:xfrm>
            <a:off x="5919062" y="2007463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13"/>
          </p:nvPr>
        </p:nvSpPr>
        <p:spPr>
          <a:xfrm>
            <a:off x="5919062" y="2397488"/>
            <a:ext cx="226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14"/>
          </p:nvPr>
        </p:nvSpPr>
        <p:spPr>
          <a:xfrm>
            <a:off x="5919062" y="3616575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15"/>
          </p:nvPr>
        </p:nvSpPr>
        <p:spPr>
          <a:xfrm>
            <a:off x="5919062" y="4006600"/>
            <a:ext cx="2261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3" r:id="rId8"/>
    <p:sldLayoutId id="2147483668" r:id="rId9"/>
    <p:sldLayoutId id="2147483670" r:id="rId10"/>
    <p:sldLayoutId id="2147483671" r:id="rId11"/>
    <p:sldLayoutId id="2147483672" r:id="rId12"/>
    <p:sldLayoutId id="2147483673" r:id="rId13"/>
    <p:sldLayoutId id="214748367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ctrTitle"/>
          </p:nvPr>
        </p:nvSpPr>
        <p:spPr>
          <a:xfrm>
            <a:off x="-304825" y="1732986"/>
            <a:ext cx="9753550" cy="18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0" dirty="0"/>
              <a:t>Office Software Suite</a:t>
            </a:r>
            <a:br>
              <a:rPr lang="en" b="0" dirty="0"/>
            </a:br>
            <a:r>
              <a:rPr lang="en" sz="5000" dirty="0"/>
              <a:t>Apache OpenOffice</a:t>
            </a:r>
            <a:endParaRPr sz="5000" dirty="0"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1"/>
          </p:nvPr>
        </p:nvSpPr>
        <p:spPr>
          <a:xfrm>
            <a:off x="2119323" y="3410514"/>
            <a:ext cx="490525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Nuran Tarlan | General Purpose Software Packages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For Profit </a:t>
            </a:r>
            <a:r>
              <a:rPr lang="en" b="0" dirty="0"/>
              <a:t>| NFP</a:t>
            </a:r>
            <a:endParaRPr b="0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519606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More than ever, </a:t>
            </a:r>
            <a:r>
              <a:rPr lang="en-US" b="1" dirty="0">
                <a:solidFill>
                  <a:schemeClr val="dk1"/>
                </a:solidFill>
              </a:rPr>
              <a:t>NFP</a:t>
            </a:r>
            <a:r>
              <a:rPr lang="en-US" dirty="0">
                <a:solidFill>
                  <a:schemeClr val="dk1"/>
                </a:solidFill>
              </a:rPr>
              <a:t>s need to be able to compete for attention in a </a:t>
            </a:r>
            <a:r>
              <a:rPr lang="en-US" b="1" dirty="0">
                <a:solidFill>
                  <a:schemeClr val="dk1"/>
                </a:solidFill>
              </a:rPr>
              <a:t>crowded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marketplace</a:t>
            </a:r>
            <a:r>
              <a:rPr lang="en-US" dirty="0">
                <a:solidFill>
                  <a:schemeClr val="dk1"/>
                </a:solidFill>
              </a:rPr>
              <a:t>. With Apache OpenOffice, NFPs have access to essential office software which is every bit as good as the expensive commercial tools used by those for whom </a:t>
            </a:r>
            <a:r>
              <a:rPr lang="en-US" b="1" dirty="0">
                <a:solidFill>
                  <a:schemeClr val="dk1"/>
                </a:solidFill>
              </a:rPr>
              <a:t>money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is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no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object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Developed over twenty years, OpenOffice is a </a:t>
            </a:r>
            <a:r>
              <a:rPr lang="en-US" b="1" dirty="0">
                <a:solidFill>
                  <a:schemeClr val="dk1"/>
                </a:solidFill>
              </a:rPr>
              <a:t>mature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stable</a:t>
            </a:r>
            <a:r>
              <a:rPr lang="en-US" b="1" dirty="0"/>
              <a:t> </a:t>
            </a:r>
            <a:r>
              <a:rPr lang="en-US" dirty="0">
                <a:solidFill>
                  <a:schemeClr val="dk1"/>
                </a:solidFill>
              </a:rPr>
              <a:t>product</a:t>
            </a:r>
            <a:r>
              <a:rPr lang="en-US" dirty="0"/>
              <a:t> that’s</a:t>
            </a:r>
            <a:r>
              <a:rPr lang="en-US" dirty="0">
                <a:solidFill>
                  <a:schemeClr val="dk1"/>
                </a:solidFill>
              </a:rPr>
              <a:t> guaranteeing </a:t>
            </a:r>
            <a:r>
              <a:rPr lang="en-US" b="1" dirty="0">
                <a:solidFill>
                  <a:schemeClr val="dk1"/>
                </a:solidFill>
              </a:rPr>
              <a:t>trouble-free</a:t>
            </a:r>
            <a:r>
              <a:rPr lang="en-US" dirty="0">
                <a:solidFill>
                  <a:schemeClr val="dk1"/>
                </a:solidFill>
              </a:rPr>
              <a:t> usage.</a:t>
            </a:r>
          </a:p>
        </p:txBody>
      </p:sp>
    </p:spTree>
    <p:extLst>
      <p:ext uri="{BB962C8B-B14F-4D97-AF65-F5344CB8AC3E}">
        <p14:creationId xmlns:p14="http://schemas.microsoft.com/office/powerpoint/2010/main" val="262833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Businesses</a:t>
            </a:r>
            <a:endParaRPr b="0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519606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Although it’s the </a:t>
            </a:r>
            <a:r>
              <a:rPr lang="en-US" b="1" dirty="0">
                <a:solidFill>
                  <a:schemeClr val="dk1"/>
                </a:solidFill>
              </a:rPr>
              <a:t>big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name</a:t>
            </a:r>
            <a:r>
              <a:rPr lang="en-US" dirty="0">
                <a:solidFill>
                  <a:schemeClr val="dk1"/>
                </a:solidFill>
              </a:rPr>
              <a:t> software companies that capture the </a:t>
            </a:r>
            <a:r>
              <a:rPr lang="en-US" b="1" dirty="0">
                <a:solidFill>
                  <a:schemeClr val="dk1"/>
                </a:solidFill>
              </a:rPr>
              <a:t>headlines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shipping</a:t>
            </a:r>
            <a:r>
              <a:rPr lang="en-US" dirty="0">
                <a:solidFill>
                  <a:schemeClr val="dk1"/>
                </a:solidFill>
              </a:rPr>
              <a:t> the box is only a small part of the equation. For the </a:t>
            </a:r>
            <a:r>
              <a:rPr lang="en-US" b="1" dirty="0">
                <a:solidFill>
                  <a:schemeClr val="dk1"/>
                </a:solidFill>
              </a:rPr>
              <a:t>majority</a:t>
            </a:r>
            <a:r>
              <a:rPr lang="en-US" dirty="0">
                <a:solidFill>
                  <a:schemeClr val="dk1"/>
                </a:solidFill>
              </a:rPr>
              <a:t> of users, it’s other people who provide the value add: the people running training </a:t>
            </a:r>
            <a:r>
              <a:rPr lang="en-US" b="1" dirty="0">
                <a:solidFill>
                  <a:schemeClr val="dk1"/>
                </a:solidFill>
              </a:rPr>
              <a:t>courses</a:t>
            </a:r>
            <a:r>
              <a:rPr lang="en-US" dirty="0">
                <a:solidFill>
                  <a:schemeClr val="dk1"/>
                </a:solidFill>
              </a:rPr>
              <a:t>, writing </a:t>
            </a:r>
            <a:r>
              <a:rPr lang="en-US" b="1" dirty="0">
                <a:solidFill>
                  <a:schemeClr val="dk1"/>
                </a:solidFill>
              </a:rPr>
              <a:t>user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guides</a:t>
            </a:r>
            <a:r>
              <a:rPr lang="en-US" dirty="0">
                <a:solidFill>
                  <a:schemeClr val="dk1"/>
                </a:solidFill>
              </a:rPr>
              <a:t>, providing </a:t>
            </a:r>
            <a:r>
              <a:rPr lang="en-US" b="1" dirty="0">
                <a:solidFill>
                  <a:schemeClr val="dk1"/>
                </a:solidFill>
              </a:rPr>
              <a:t>support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integrating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systems</a:t>
            </a:r>
            <a:r>
              <a:rPr lang="en-US" dirty="0">
                <a:solidFill>
                  <a:schemeClr val="dk1"/>
                </a:solidFill>
              </a:rPr>
              <a:t>, providing </a:t>
            </a:r>
            <a:r>
              <a:rPr lang="en-US" b="1" dirty="0">
                <a:solidFill>
                  <a:schemeClr val="dk1"/>
                </a:solidFill>
              </a:rPr>
              <a:t>niche-market</a:t>
            </a:r>
            <a:r>
              <a:rPr lang="en-US" dirty="0">
                <a:solidFill>
                  <a:schemeClr val="dk1"/>
                </a:solidFill>
              </a:rPr>
              <a:t> add-ons…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For all of these businesses, Apache OpenOffice provides an </a:t>
            </a:r>
            <a:r>
              <a:rPr lang="en-US" b="1" dirty="0">
                <a:solidFill>
                  <a:schemeClr val="dk1"/>
                </a:solidFill>
              </a:rPr>
              <a:t>unbeatable</a:t>
            </a:r>
            <a:r>
              <a:rPr lang="en-US" dirty="0">
                <a:solidFill>
                  <a:schemeClr val="dk1"/>
                </a:solidFill>
              </a:rPr>
              <a:t> value proposition. </a:t>
            </a:r>
          </a:p>
        </p:txBody>
      </p:sp>
    </p:spTree>
    <p:extLst>
      <p:ext uri="{BB962C8B-B14F-4D97-AF65-F5344CB8AC3E}">
        <p14:creationId xmlns:p14="http://schemas.microsoft.com/office/powerpoint/2010/main" val="390116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Free/Open-Source Software</a:t>
            </a:r>
            <a:endParaRPr b="0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689727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Free/Open-Source Software (</a:t>
            </a:r>
            <a:r>
              <a:rPr lang="en-US" b="1" dirty="0">
                <a:solidFill>
                  <a:schemeClr val="dk1"/>
                </a:solidFill>
              </a:rPr>
              <a:t>F/OSS</a:t>
            </a:r>
            <a:r>
              <a:rPr lang="en-US" dirty="0">
                <a:solidFill>
                  <a:schemeClr val="dk1"/>
                </a:solidFill>
              </a:rPr>
              <a:t>) proponents are turning to Apache OpenOffice both as </a:t>
            </a:r>
            <a:r>
              <a:rPr lang="en-US" b="1" dirty="0">
                <a:solidFill>
                  <a:schemeClr val="dk1"/>
                </a:solidFill>
              </a:rPr>
              <a:t>end-users</a:t>
            </a:r>
            <a:r>
              <a:rPr lang="en-US" dirty="0">
                <a:solidFill>
                  <a:schemeClr val="dk1"/>
                </a:solidFill>
              </a:rPr>
              <a:t> and as </a:t>
            </a:r>
            <a:r>
              <a:rPr lang="en-US" b="1" dirty="0">
                <a:solidFill>
                  <a:schemeClr val="dk1"/>
                </a:solidFill>
              </a:rPr>
              <a:t>contributors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Apache OpenOffice is the must-have </a:t>
            </a:r>
            <a:r>
              <a:rPr lang="en-US" b="1" dirty="0">
                <a:solidFill>
                  <a:schemeClr val="dk1"/>
                </a:solidFill>
              </a:rPr>
              <a:t>desktop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application</a:t>
            </a:r>
            <a:r>
              <a:rPr lang="en-US" dirty="0">
                <a:solidFill>
                  <a:schemeClr val="dk1"/>
                </a:solidFill>
              </a:rPr>
              <a:t> that tens of millions of people are using - an open-source tool that your </a:t>
            </a:r>
            <a:r>
              <a:rPr lang="en-US" b="1" dirty="0">
                <a:solidFill>
                  <a:schemeClr val="dk1"/>
                </a:solidFill>
              </a:rPr>
              <a:t>family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friends</a:t>
            </a:r>
            <a:r>
              <a:rPr lang="en-US" dirty="0">
                <a:solidFill>
                  <a:schemeClr val="dk1"/>
                </a:solidFill>
              </a:rPr>
              <a:t>, and </a:t>
            </a:r>
            <a:r>
              <a:rPr lang="en-US" b="1" dirty="0">
                <a:solidFill>
                  <a:schemeClr val="dk1"/>
                </a:solidFill>
              </a:rPr>
              <a:t>neighbors</a:t>
            </a:r>
            <a:r>
              <a:rPr lang="en-US" dirty="0">
                <a:solidFill>
                  <a:schemeClr val="dk1"/>
                </a:solidFill>
              </a:rPr>
              <a:t> will appreciate.</a:t>
            </a:r>
          </a:p>
        </p:txBody>
      </p:sp>
    </p:spTree>
    <p:extLst>
      <p:ext uri="{BB962C8B-B14F-4D97-AF65-F5344CB8AC3E}">
        <p14:creationId xmlns:p14="http://schemas.microsoft.com/office/powerpoint/2010/main" val="4516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>
            <a:spLocks noGrp="1"/>
          </p:cNvSpPr>
          <p:nvPr>
            <p:ph type="title"/>
          </p:nvPr>
        </p:nvSpPr>
        <p:spPr>
          <a:xfrm>
            <a:off x="552893" y="2057666"/>
            <a:ext cx="8038214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/>
              <a:t>10,000,000</a:t>
            </a:r>
            <a:endParaRPr sz="10000" dirty="0"/>
          </a:p>
        </p:txBody>
      </p: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>
            <a:off x="1284000" y="3363612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EB4337"/>
                </a:solidFill>
              </a:rPr>
              <a:t>users</a:t>
            </a:r>
            <a:endParaRPr sz="4000" b="1" dirty="0">
              <a:solidFill>
                <a:srgbClr val="EB4337"/>
              </a:solidFill>
            </a:endParaRPr>
          </a:p>
        </p:txBody>
      </p:sp>
      <p:sp>
        <p:nvSpPr>
          <p:cNvPr id="4" name="Google Shape;452;p43">
            <a:extLst>
              <a:ext uri="{FF2B5EF4-FFF2-40B4-BE49-F238E27FC236}">
                <a16:creationId xmlns:a16="http://schemas.microsoft.com/office/drawing/2014/main" id="{AE0270B2-6A36-4F7E-9DC9-12B63D5485BE}"/>
              </a:ext>
            </a:extLst>
          </p:cNvPr>
          <p:cNvSpPr txBox="1">
            <a:spLocks/>
          </p:cNvSpPr>
          <p:nvPr/>
        </p:nvSpPr>
        <p:spPr>
          <a:xfrm>
            <a:off x="1284000" y="1361217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more than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695175" y="1236750"/>
            <a:ext cx="4524600" cy="29049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925550" y="1517976"/>
            <a:ext cx="399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 </a:t>
            </a:r>
            <a:br>
              <a:rPr lang="en" dirty="0"/>
            </a:br>
            <a:r>
              <a:rPr lang="en" dirty="0"/>
              <a:t>of </a:t>
            </a:r>
            <a:br>
              <a:rPr lang="en" dirty="0"/>
            </a:br>
            <a:r>
              <a:rPr lang="en" dirty="0"/>
              <a:t>the Suite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2"/>
          </p:nvPr>
        </p:nvSpPr>
        <p:spPr>
          <a:xfrm>
            <a:off x="3955492" y="1632450"/>
            <a:ext cx="39936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/>
          <a:srcRect t="52" b="52"/>
          <a:stretch/>
        </p:blipFill>
        <p:spPr>
          <a:xfrm>
            <a:off x="5475900" y="1236750"/>
            <a:ext cx="2907900" cy="2904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75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"/>
          <p:cNvSpPr/>
          <p:nvPr/>
        </p:nvSpPr>
        <p:spPr>
          <a:xfrm>
            <a:off x="4791900" y="2661200"/>
            <a:ext cx="3627600" cy="15093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90DBD">
              <a:alpha val="519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50"/>
          <p:cNvPicPr preferRelativeResize="0"/>
          <p:nvPr/>
        </p:nvPicPr>
        <p:blipFill rotWithShape="1">
          <a:blip r:embed="rId3">
            <a:alphaModFix/>
          </a:blip>
          <a:srcRect r="34015" b="48877"/>
          <a:stretch/>
        </p:blipFill>
        <p:spPr>
          <a:xfrm>
            <a:off x="7071000" y="3548150"/>
            <a:ext cx="2072875" cy="160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0"/>
          <p:cNvPicPr preferRelativeResize="0"/>
          <p:nvPr/>
        </p:nvPicPr>
        <p:blipFill rotWithShape="1">
          <a:blip r:embed="rId4">
            <a:alphaModFix/>
          </a:blip>
          <a:srcRect l="39054" t="39584"/>
          <a:stretch/>
        </p:blipFill>
        <p:spPr>
          <a:xfrm>
            <a:off x="0" y="0"/>
            <a:ext cx="1883099" cy="186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6CFBEA48-297A-49CD-B512-D45639A80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07972"/>
            <a:ext cx="9144000" cy="2927555"/>
          </a:xfrm>
          <a:prstGeom prst="rect">
            <a:avLst/>
          </a:prstGeom>
        </p:spPr>
      </p:pic>
      <p:sp>
        <p:nvSpPr>
          <p:cNvPr id="11" name="Google Shape;544;p49">
            <a:extLst>
              <a:ext uri="{FF2B5EF4-FFF2-40B4-BE49-F238E27FC236}">
                <a16:creationId xmlns:a16="http://schemas.microsoft.com/office/drawing/2014/main" id="{5F5860E0-4573-4081-A428-192F021CC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8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695175" y="1236750"/>
            <a:ext cx="4524600" cy="29049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925549" y="1517976"/>
            <a:ext cx="4355287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</a:t>
            </a:r>
            <a:br>
              <a:rPr lang="en" dirty="0"/>
            </a:br>
            <a:r>
              <a:rPr lang="en" dirty="0"/>
              <a:t>of </a:t>
            </a:r>
            <a:br>
              <a:rPr lang="en" dirty="0"/>
            </a:br>
            <a:r>
              <a:rPr lang="en" dirty="0"/>
              <a:t>the Suite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2"/>
          </p:nvPr>
        </p:nvSpPr>
        <p:spPr>
          <a:xfrm>
            <a:off x="3927138" y="2453180"/>
            <a:ext cx="39936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/>
          <a:srcRect t="52" b="52"/>
          <a:stretch/>
        </p:blipFill>
        <p:spPr>
          <a:xfrm>
            <a:off x="5475900" y="1236750"/>
            <a:ext cx="2907900" cy="2904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03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/>
          <p:nvPr/>
        </p:nvSpPr>
        <p:spPr>
          <a:xfrm>
            <a:off x="3210600" y="3474450"/>
            <a:ext cx="2722800" cy="1400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9"/>
          <p:cNvSpPr/>
          <p:nvPr/>
        </p:nvSpPr>
        <p:spPr>
          <a:xfrm>
            <a:off x="4937175" y="1160975"/>
            <a:ext cx="2722800" cy="1400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9"/>
          <p:cNvSpPr/>
          <p:nvPr/>
        </p:nvSpPr>
        <p:spPr>
          <a:xfrm>
            <a:off x="1644363" y="1160975"/>
            <a:ext cx="2722800" cy="14007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9"/>
          <p:cNvSpPr txBox="1">
            <a:spLocks noGrp="1"/>
          </p:cNvSpPr>
          <p:nvPr>
            <p:ph type="title"/>
          </p:nvPr>
        </p:nvSpPr>
        <p:spPr>
          <a:xfrm>
            <a:off x="720000" y="268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545" name="Google Shape;545;p49"/>
          <p:cNvSpPr txBox="1"/>
          <p:nvPr/>
        </p:nvSpPr>
        <p:spPr>
          <a:xfrm>
            <a:off x="1644363" y="1597475"/>
            <a:ext cx="2722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Great Software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7" name="Google Shape;547;p49"/>
          <p:cNvSpPr txBox="1"/>
          <p:nvPr/>
        </p:nvSpPr>
        <p:spPr>
          <a:xfrm>
            <a:off x="3347550" y="3910650"/>
            <a:ext cx="244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free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9" name="Google Shape;549;p49"/>
          <p:cNvSpPr txBox="1"/>
          <p:nvPr/>
        </p:nvSpPr>
        <p:spPr>
          <a:xfrm>
            <a:off x="5074125" y="1597475"/>
            <a:ext cx="2448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Easy to use</a:t>
            </a:r>
            <a:endParaRPr sz="25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1" name="Google Shape;551;p49"/>
          <p:cNvCxnSpPr>
            <a:stCxn id="552" idx="6"/>
            <a:endCxn id="553" idx="2"/>
          </p:cNvCxnSpPr>
          <p:nvPr/>
        </p:nvCxnSpPr>
        <p:spPr>
          <a:xfrm>
            <a:off x="3356613" y="3036300"/>
            <a:ext cx="864600" cy="4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2" name="Google Shape;552;p49"/>
          <p:cNvSpPr/>
          <p:nvPr/>
        </p:nvSpPr>
        <p:spPr>
          <a:xfrm>
            <a:off x="2654913" y="2685450"/>
            <a:ext cx="701700" cy="701700"/>
          </a:xfrm>
          <a:prstGeom prst="ellipse">
            <a:avLst/>
          </a:prstGeom>
          <a:solidFill>
            <a:srgbClr val="FFFFFF">
              <a:alpha val="2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49"/>
          <p:cNvSpPr/>
          <p:nvPr/>
        </p:nvSpPr>
        <p:spPr>
          <a:xfrm>
            <a:off x="4221150" y="2689900"/>
            <a:ext cx="701700" cy="701700"/>
          </a:xfrm>
          <a:prstGeom prst="ellipse">
            <a:avLst/>
          </a:prstGeom>
          <a:solidFill>
            <a:srgbClr val="FFFFFF">
              <a:alpha val="2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49"/>
          <p:cNvSpPr/>
          <p:nvPr/>
        </p:nvSpPr>
        <p:spPr>
          <a:xfrm>
            <a:off x="5947738" y="2689900"/>
            <a:ext cx="701700" cy="701700"/>
          </a:xfrm>
          <a:prstGeom prst="ellipse">
            <a:avLst/>
          </a:prstGeom>
          <a:solidFill>
            <a:srgbClr val="FFFFFF">
              <a:alpha val="2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9" name="Google Shape;559;p49"/>
          <p:cNvCxnSpPr>
            <a:stCxn id="553" idx="6"/>
            <a:endCxn id="555" idx="2"/>
          </p:cNvCxnSpPr>
          <p:nvPr/>
        </p:nvCxnSpPr>
        <p:spPr>
          <a:xfrm>
            <a:off x="4922850" y="3040750"/>
            <a:ext cx="102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Great Software</a:t>
            </a:r>
            <a:endParaRPr b="0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57450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Apache OpenOffice is the result of over </a:t>
            </a:r>
            <a:r>
              <a:rPr lang="en-US" b="1" dirty="0">
                <a:solidFill>
                  <a:schemeClr val="dk1"/>
                </a:solidFill>
              </a:rPr>
              <a:t>twenty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years</a:t>
            </a:r>
            <a:r>
              <a:rPr lang="en-US" dirty="0">
                <a:solidFill>
                  <a:schemeClr val="dk1"/>
                </a:solidFill>
              </a:rPr>
              <a:t>’ </a:t>
            </a:r>
            <a:r>
              <a:rPr lang="en-US" b="1" dirty="0">
                <a:solidFill>
                  <a:schemeClr val="dk1"/>
                </a:solidFill>
              </a:rPr>
              <a:t>software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engineering</a:t>
            </a:r>
            <a:r>
              <a:rPr lang="en-US" dirty="0">
                <a:solidFill>
                  <a:schemeClr val="dk1"/>
                </a:solidFill>
              </a:rPr>
              <a:t>. Designed from the start as a single piece of software, it has a </a:t>
            </a:r>
            <a:r>
              <a:rPr lang="en-US" b="1" dirty="0">
                <a:solidFill>
                  <a:schemeClr val="dk1"/>
                </a:solidFill>
              </a:rPr>
              <a:t>consistency</a:t>
            </a:r>
            <a:r>
              <a:rPr lang="en-US" dirty="0">
                <a:solidFill>
                  <a:schemeClr val="dk1"/>
                </a:solidFill>
              </a:rPr>
              <a:t> other products cannot match.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 completely open development process means that anyone can </a:t>
            </a:r>
            <a:r>
              <a:rPr lang="en-US" b="1" dirty="0">
                <a:solidFill>
                  <a:schemeClr val="dk1"/>
                </a:solidFill>
              </a:rPr>
              <a:t>report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bugs</a:t>
            </a:r>
            <a:r>
              <a:rPr lang="en-US" dirty="0">
                <a:solidFill>
                  <a:schemeClr val="dk1"/>
                </a:solidFill>
              </a:rPr>
              <a:t>, request </a:t>
            </a:r>
            <a:r>
              <a:rPr lang="en-US" b="1" dirty="0">
                <a:solidFill>
                  <a:schemeClr val="dk1"/>
                </a:solidFill>
              </a:rPr>
              <a:t>new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features</a:t>
            </a:r>
            <a:r>
              <a:rPr lang="en-US" dirty="0">
                <a:solidFill>
                  <a:schemeClr val="dk1"/>
                </a:solidFill>
              </a:rPr>
              <a:t>, or </a:t>
            </a:r>
            <a:r>
              <a:rPr lang="en-US" b="1" dirty="0">
                <a:solidFill>
                  <a:schemeClr val="dk1"/>
                </a:solidFill>
              </a:rPr>
              <a:t>enhance</a:t>
            </a:r>
            <a:r>
              <a:rPr lang="en-US" dirty="0">
                <a:solidFill>
                  <a:schemeClr val="dk1"/>
                </a:solidFill>
              </a:rPr>
              <a:t> the </a:t>
            </a:r>
            <a:r>
              <a:rPr lang="en-US" b="1" dirty="0">
                <a:solidFill>
                  <a:schemeClr val="dk1"/>
                </a:solidFill>
              </a:rPr>
              <a:t>software</a:t>
            </a:r>
            <a:r>
              <a:rPr lang="en-US" dirty="0">
                <a:solidFill>
                  <a:schemeClr val="dk1"/>
                </a:solidFill>
              </a:rPr>
              <a:t>. The result: Apache OpenOffice does everything you want your office software to do, the way you want it to.</a:t>
            </a:r>
          </a:p>
        </p:txBody>
      </p:sp>
    </p:spTree>
    <p:extLst>
      <p:ext uri="{BB962C8B-B14F-4D97-AF65-F5344CB8AC3E}">
        <p14:creationId xmlns:p14="http://schemas.microsoft.com/office/powerpoint/2010/main" val="2202833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free</a:t>
            </a:r>
            <a:endParaRPr b="0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57450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Best of all, Apache OpenOffice can be downloaded and used entirely </a:t>
            </a:r>
            <a:r>
              <a:rPr lang="en-US" b="1" dirty="0">
                <a:solidFill>
                  <a:schemeClr val="dk1"/>
                </a:solidFill>
              </a:rPr>
              <a:t>free</a:t>
            </a:r>
            <a:r>
              <a:rPr lang="en-US" dirty="0">
                <a:solidFill>
                  <a:schemeClr val="dk1"/>
                </a:solidFill>
              </a:rPr>
              <a:t> of </a:t>
            </a:r>
            <a:r>
              <a:rPr lang="en-US" b="1" dirty="0">
                <a:solidFill>
                  <a:schemeClr val="dk1"/>
                </a:solidFill>
              </a:rPr>
              <a:t>any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license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fees</a:t>
            </a:r>
            <a:r>
              <a:rPr lang="en-US" dirty="0">
                <a:solidFill>
                  <a:schemeClr val="dk1"/>
                </a:solidFill>
              </a:rPr>
              <a:t>. Like all Apache Software Foundation software, Apache OpenOffice is </a:t>
            </a:r>
            <a:r>
              <a:rPr lang="en-US" b="1" dirty="0">
                <a:solidFill>
                  <a:schemeClr val="dk1"/>
                </a:solidFill>
              </a:rPr>
              <a:t>free</a:t>
            </a:r>
            <a:r>
              <a:rPr lang="en-US" dirty="0">
                <a:solidFill>
                  <a:schemeClr val="dk1"/>
                </a:solidFill>
              </a:rPr>
              <a:t> to use.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Apache OpenOffice is released under the </a:t>
            </a:r>
            <a:r>
              <a:rPr lang="en-US" b="1" dirty="0">
                <a:solidFill>
                  <a:schemeClr val="dk1"/>
                </a:solidFill>
              </a:rPr>
              <a:t>Apache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2.0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License</a:t>
            </a:r>
            <a:r>
              <a:rPr lang="en-US" dirty="0">
                <a:solidFill>
                  <a:schemeClr val="dk1"/>
                </a:solidFill>
              </a:rPr>
              <a:t>. This means you may use it for </a:t>
            </a:r>
            <a:r>
              <a:rPr lang="en-US" b="1" dirty="0">
                <a:solidFill>
                  <a:schemeClr val="dk1"/>
                </a:solidFill>
              </a:rPr>
              <a:t>any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purpose</a:t>
            </a:r>
            <a:r>
              <a:rPr lang="en-US" dirty="0">
                <a:solidFill>
                  <a:schemeClr val="dk1"/>
                </a:solidFill>
              </a:rPr>
              <a:t> - </a:t>
            </a:r>
            <a:r>
              <a:rPr lang="en-US" b="1" dirty="0">
                <a:solidFill>
                  <a:schemeClr val="dk1"/>
                </a:solidFill>
              </a:rPr>
              <a:t>domestic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commercial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educational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public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administration</a:t>
            </a:r>
            <a:r>
              <a:rPr lang="en-US" dirty="0">
                <a:solidFill>
                  <a:schemeClr val="dk1"/>
                </a:solidFill>
              </a:rPr>
              <a:t>. You may install it on as many computers as you like. </a:t>
            </a:r>
          </a:p>
        </p:txBody>
      </p:sp>
    </p:spTree>
    <p:extLst>
      <p:ext uri="{BB962C8B-B14F-4D97-AF65-F5344CB8AC3E}">
        <p14:creationId xmlns:p14="http://schemas.microsoft.com/office/powerpoint/2010/main" val="48727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Table of</a:t>
            </a:r>
            <a:r>
              <a:rPr lang="en"/>
              <a:t> contents</a:t>
            </a:r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title" idx="2"/>
          </p:nvPr>
        </p:nvSpPr>
        <p:spPr>
          <a:xfrm>
            <a:off x="1828950" y="16568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1828950" y="20584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give definition for the OpenOffice Suite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 idx="3"/>
          </p:nvPr>
        </p:nvSpPr>
        <p:spPr>
          <a:xfrm>
            <a:off x="5895450" y="16568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Products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subTitle" idx="4"/>
          </p:nvPr>
        </p:nvSpPr>
        <p:spPr>
          <a:xfrm>
            <a:off x="5895450" y="20584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see some products of OpenOffice Suite provide for the users</a:t>
            </a:r>
            <a:endParaRPr dirty="0"/>
          </a:p>
        </p:txBody>
      </p:sp>
      <p:sp>
        <p:nvSpPr>
          <p:cNvPr id="259" name="Google Shape;259;p33"/>
          <p:cNvSpPr txBox="1">
            <a:spLocks noGrp="1"/>
          </p:cNvSpPr>
          <p:nvPr>
            <p:ph type="title" idx="5"/>
          </p:nvPr>
        </p:nvSpPr>
        <p:spPr>
          <a:xfrm>
            <a:off x="1828949" y="3326250"/>
            <a:ext cx="2580017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to use?</a:t>
            </a:r>
            <a:endParaRPr dirty="0"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6"/>
          </p:nvPr>
        </p:nvSpPr>
        <p:spPr>
          <a:xfrm>
            <a:off x="1828950" y="37278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learn where is OpenOffice currently used and can be used?</a:t>
            </a:r>
            <a:endParaRPr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7"/>
          </p:nvPr>
        </p:nvSpPr>
        <p:spPr>
          <a:xfrm>
            <a:off x="5895450" y="3326250"/>
            <a:ext cx="2433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use it?</a:t>
            </a:r>
            <a:endParaRPr dirty="0"/>
          </a:p>
        </p:txBody>
      </p:sp>
      <p:sp>
        <p:nvSpPr>
          <p:cNvPr id="262" name="Google Shape;262;p33"/>
          <p:cNvSpPr txBox="1">
            <a:spLocks noGrp="1"/>
          </p:cNvSpPr>
          <p:nvPr>
            <p:ph type="subTitle" idx="8"/>
          </p:nvPr>
        </p:nvSpPr>
        <p:spPr>
          <a:xfrm>
            <a:off x="5895450" y="3727825"/>
            <a:ext cx="2433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explore OpenOffice Suite’s advantages</a:t>
            </a:r>
            <a:endParaRPr dirty="0"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9"/>
          </p:nvPr>
        </p:nvSpPr>
        <p:spPr>
          <a:xfrm>
            <a:off x="815250" y="16568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13"/>
          </p:nvPr>
        </p:nvSpPr>
        <p:spPr>
          <a:xfrm>
            <a:off x="4881750" y="16568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14"/>
          </p:nvPr>
        </p:nvSpPr>
        <p:spPr>
          <a:xfrm>
            <a:off x="815250" y="33262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5"/>
          </p:nvPr>
        </p:nvSpPr>
        <p:spPr>
          <a:xfrm>
            <a:off x="4881750" y="3326250"/>
            <a:ext cx="1013700" cy="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Easy to use</a:t>
            </a:r>
            <a:endParaRPr b="0"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57450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Apache OpenOffice is easy to learn, and if you’re already using another office software package, you’ll take to OpenOffice </a:t>
            </a:r>
            <a:r>
              <a:rPr lang="en-US" b="1" dirty="0">
                <a:solidFill>
                  <a:schemeClr val="dk1"/>
                </a:solidFill>
              </a:rPr>
              <a:t>straight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away</a:t>
            </a:r>
            <a:r>
              <a:rPr lang="en-US" dirty="0">
                <a:solidFill>
                  <a:schemeClr val="dk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Their </a:t>
            </a:r>
            <a:r>
              <a:rPr lang="en-US" b="1" dirty="0">
                <a:solidFill>
                  <a:schemeClr val="dk1"/>
                </a:solidFill>
              </a:rPr>
              <a:t>world-wide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native-language</a:t>
            </a:r>
            <a:r>
              <a:rPr lang="en-US" dirty="0">
                <a:solidFill>
                  <a:schemeClr val="dk1"/>
                </a:solidFill>
              </a:rPr>
              <a:t> community means that OpenOffice is probably available and supported in your </a:t>
            </a:r>
            <a:r>
              <a:rPr lang="en-US" b="1" dirty="0">
                <a:solidFill>
                  <a:schemeClr val="dk1"/>
                </a:solidFill>
              </a:rPr>
              <a:t>own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language</a:t>
            </a:r>
            <a:r>
              <a:rPr lang="en-US" dirty="0">
                <a:solidFill>
                  <a:schemeClr val="dk1"/>
                </a:solidFill>
              </a:rPr>
              <a:t>. And if you already have files from another office package - OpenOffice will probably read them with </a:t>
            </a:r>
            <a:r>
              <a:rPr lang="en-US" b="1" dirty="0">
                <a:solidFill>
                  <a:schemeClr val="dk1"/>
                </a:solidFill>
              </a:rPr>
              <a:t>no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difficulty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2106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"/>
          <p:cNvSpPr txBox="1">
            <a:spLocks noGrp="1"/>
          </p:cNvSpPr>
          <p:nvPr>
            <p:ph type="subTitle" idx="1"/>
          </p:nvPr>
        </p:nvSpPr>
        <p:spPr>
          <a:xfrm>
            <a:off x="2854600" y="209961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for your attention and time took for the speech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58" name="Google Shape;658;p55"/>
          <p:cNvSpPr txBox="1"/>
          <p:nvPr/>
        </p:nvSpPr>
        <p:spPr>
          <a:xfrm>
            <a:off x="2486350" y="4229075"/>
            <a:ext cx="41712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55"/>
          <p:cNvSpPr txBox="1">
            <a:spLocks noGrp="1"/>
          </p:cNvSpPr>
          <p:nvPr>
            <p:ph type="title"/>
          </p:nvPr>
        </p:nvSpPr>
        <p:spPr>
          <a:xfrm>
            <a:off x="719950" y="1388701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FFEE1-6EBF-40C7-BE17-2E4414730237}"/>
              </a:ext>
            </a:extLst>
          </p:cNvPr>
          <p:cNvSpPr/>
          <p:nvPr/>
        </p:nvSpPr>
        <p:spPr>
          <a:xfrm>
            <a:off x="2486350" y="3444949"/>
            <a:ext cx="4304310" cy="1218826"/>
          </a:xfrm>
          <a:prstGeom prst="rect">
            <a:avLst/>
          </a:prstGeom>
          <a:solidFill>
            <a:srgbClr val="734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344B3"/>
              </a:solidFill>
            </a:endParaRPr>
          </a:p>
        </p:txBody>
      </p:sp>
      <p:sp>
        <p:nvSpPr>
          <p:cNvPr id="17" name="Google Shape;657;p55">
            <a:extLst>
              <a:ext uri="{FF2B5EF4-FFF2-40B4-BE49-F238E27FC236}">
                <a16:creationId xmlns:a16="http://schemas.microsoft.com/office/drawing/2014/main" id="{561E049E-6AD6-48F2-8528-0AEEB69E1401}"/>
              </a:ext>
            </a:extLst>
          </p:cNvPr>
          <p:cNvSpPr txBox="1">
            <a:spLocks/>
          </p:cNvSpPr>
          <p:nvPr/>
        </p:nvSpPr>
        <p:spPr>
          <a:xfrm>
            <a:off x="2854600" y="3252634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lt1"/>
              </a:buClr>
              <a:buSzPts val="1100"/>
              <a:buFont typeface="Arial"/>
              <a:buNone/>
            </a:pPr>
            <a:r>
              <a:rPr lang="en-US" dirty="0"/>
              <a:t>Contact: nuran.terlan@mail.ru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695175" y="1236750"/>
            <a:ext cx="4524600" cy="29049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925550" y="1517976"/>
            <a:ext cx="399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dirty="0">
                <a:solidFill>
                  <a:srgbClr val="EB4337"/>
                </a:solidFill>
              </a:rPr>
              <a:t>Apache </a:t>
            </a:r>
            <a:r>
              <a:rPr lang="en" dirty="0"/>
              <a:t>OpenOffice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2"/>
          </p:nvPr>
        </p:nvSpPr>
        <p:spPr>
          <a:xfrm>
            <a:off x="3955492" y="1632450"/>
            <a:ext cx="39936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/>
          <a:srcRect t="52" b="52"/>
          <a:stretch/>
        </p:blipFill>
        <p:spPr>
          <a:xfrm>
            <a:off x="5475900" y="1236750"/>
            <a:ext cx="2907900" cy="2904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1106725" y="813275"/>
            <a:ext cx="6930600" cy="35169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5602600" y="3941625"/>
            <a:ext cx="922375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>
            <a:spLocks noGrp="1"/>
          </p:cNvSpPr>
          <p:nvPr>
            <p:ph type="subTitle" idx="1"/>
          </p:nvPr>
        </p:nvSpPr>
        <p:spPr>
          <a:xfrm>
            <a:off x="1633200" y="1135625"/>
            <a:ext cx="58776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solidFill>
                  <a:srgbClr val="EB4337"/>
                </a:solidFill>
              </a:rPr>
              <a:t>Apache</a:t>
            </a:r>
            <a:r>
              <a:rPr lang="en-US" sz="1600" b="1" dirty="0"/>
              <a:t> OpenOffice</a:t>
            </a:r>
            <a:r>
              <a:rPr lang="en-US" sz="1600" dirty="0"/>
              <a:t> is the leading </a:t>
            </a:r>
            <a:r>
              <a:rPr lang="en-US" sz="1600" b="1" dirty="0"/>
              <a:t>open-source office software suite</a:t>
            </a:r>
            <a:r>
              <a:rPr lang="en-US" sz="1600" dirty="0"/>
              <a:t> for </a:t>
            </a:r>
            <a:r>
              <a:rPr lang="en-US" sz="1600" b="1" dirty="0"/>
              <a:t>word processing</a:t>
            </a:r>
            <a:r>
              <a:rPr lang="en-US" sz="1600" dirty="0"/>
              <a:t>, </a:t>
            </a:r>
            <a:r>
              <a:rPr lang="en-US" sz="1600" b="1" dirty="0"/>
              <a:t>spreadsheets</a:t>
            </a:r>
            <a:r>
              <a:rPr lang="en-US" sz="1600" dirty="0"/>
              <a:t>, </a:t>
            </a:r>
            <a:r>
              <a:rPr lang="en-US" sz="1600" b="1" dirty="0"/>
              <a:t>presentations</a:t>
            </a:r>
            <a:r>
              <a:rPr lang="en-US" sz="1600" dirty="0"/>
              <a:t>, </a:t>
            </a:r>
            <a:r>
              <a:rPr lang="en-US" sz="1600" b="1" dirty="0"/>
              <a:t>graphics</a:t>
            </a:r>
            <a:r>
              <a:rPr lang="en-US" sz="1600" dirty="0"/>
              <a:t>, </a:t>
            </a:r>
            <a:r>
              <a:rPr lang="en-US" sz="1600" b="1" dirty="0"/>
              <a:t>databases</a:t>
            </a:r>
            <a:r>
              <a:rPr lang="en-US" sz="1600" dirty="0"/>
              <a:t> and more.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It is available in many languages and works on all common computers. It stores all your data in an </a:t>
            </a:r>
            <a:r>
              <a:rPr lang="en-US" sz="1600" b="1" dirty="0"/>
              <a:t>international</a:t>
            </a:r>
            <a:r>
              <a:rPr lang="en-US" sz="1600" dirty="0"/>
              <a:t> </a:t>
            </a:r>
            <a:r>
              <a:rPr lang="en-US" sz="1600" b="1" dirty="0"/>
              <a:t>open</a:t>
            </a:r>
            <a:r>
              <a:rPr lang="en-US" sz="1600" dirty="0"/>
              <a:t> </a:t>
            </a:r>
            <a:r>
              <a:rPr lang="en-US" sz="1600" b="1" dirty="0"/>
              <a:t>standard</a:t>
            </a:r>
            <a:r>
              <a:rPr lang="en-US" sz="1600" dirty="0"/>
              <a:t> format and can also read and write files from other common office software packages.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It can be downloaded and used </a:t>
            </a:r>
            <a:r>
              <a:rPr lang="en-US" sz="1600" b="1" dirty="0"/>
              <a:t>completely free </a:t>
            </a:r>
            <a:r>
              <a:rPr lang="en-US" sz="1600" dirty="0"/>
              <a:t>of charge for </a:t>
            </a:r>
            <a:r>
              <a:rPr lang="en-US" sz="1600" b="1" dirty="0"/>
              <a:t>any purpose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695175" y="1236750"/>
            <a:ext cx="4524600" cy="29049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925550" y="1517976"/>
            <a:ext cx="399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</a:t>
            </a:r>
            <a:br>
              <a:rPr lang="en" dirty="0"/>
            </a:br>
            <a:r>
              <a:rPr lang="en" dirty="0"/>
              <a:t>can we use?</a:t>
            </a:r>
            <a:endParaRPr dirty="0"/>
          </a:p>
        </p:txBody>
      </p:sp>
      <p:sp>
        <p:nvSpPr>
          <p:cNvPr id="273" name="Google Shape;273;p34"/>
          <p:cNvSpPr txBox="1">
            <a:spLocks noGrp="1"/>
          </p:cNvSpPr>
          <p:nvPr>
            <p:ph type="title" idx="2"/>
          </p:nvPr>
        </p:nvSpPr>
        <p:spPr>
          <a:xfrm>
            <a:off x="3955492" y="1632450"/>
            <a:ext cx="39936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/>
          <a:srcRect t="52" b="52"/>
          <a:stretch/>
        </p:blipFill>
        <p:spPr>
          <a:xfrm>
            <a:off x="5475900" y="1236750"/>
            <a:ext cx="2907900" cy="29049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489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2"/>
          <p:cNvSpPr txBox="1">
            <a:spLocks noGrp="1"/>
          </p:cNvSpPr>
          <p:nvPr>
            <p:ph type="title" idx="9"/>
          </p:nvPr>
        </p:nvSpPr>
        <p:spPr>
          <a:xfrm>
            <a:off x="5781850" y="2156319"/>
            <a:ext cx="274847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Businesses</a:t>
            </a:r>
            <a:endParaRPr dirty="0"/>
          </a:p>
        </p:txBody>
      </p:sp>
      <p:sp>
        <p:nvSpPr>
          <p:cNvPr id="401" name="Google Shape;401;p42"/>
          <p:cNvSpPr txBox="1">
            <a:spLocks noGrp="1"/>
          </p:cNvSpPr>
          <p:nvPr>
            <p:ph type="title" idx="14"/>
          </p:nvPr>
        </p:nvSpPr>
        <p:spPr>
          <a:xfrm>
            <a:off x="5781850" y="3765431"/>
            <a:ext cx="2748476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 for profits</a:t>
            </a:r>
            <a:endParaRPr dirty="0"/>
          </a:p>
        </p:txBody>
      </p:sp>
      <p:sp>
        <p:nvSpPr>
          <p:cNvPr id="402" name="Google Shape;40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Areas</a:t>
            </a:r>
            <a:endParaRPr dirty="0"/>
          </a:p>
        </p:txBody>
      </p:sp>
      <p:sp>
        <p:nvSpPr>
          <p:cNvPr id="403" name="Google Shape;403;p42"/>
          <p:cNvSpPr txBox="1">
            <a:spLocks noGrp="1"/>
          </p:cNvSpPr>
          <p:nvPr>
            <p:ph type="title" idx="2"/>
          </p:nvPr>
        </p:nvSpPr>
        <p:spPr>
          <a:xfrm>
            <a:off x="970379" y="2156319"/>
            <a:ext cx="246039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Governments</a:t>
            </a:r>
            <a:endParaRPr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title" idx="3"/>
          </p:nvPr>
        </p:nvSpPr>
        <p:spPr>
          <a:xfrm>
            <a:off x="3547626" y="2156319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</a:t>
            </a:r>
            <a:endParaRPr dirty="0"/>
          </a:p>
        </p:txBody>
      </p:sp>
      <p:sp>
        <p:nvSpPr>
          <p:cNvPr id="407" name="Google Shape;407;p42"/>
          <p:cNvSpPr txBox="1">
            <a:spLocks noGrp="1"/>
          </p:cNvSpPr>
          <p:nvPr>
            <p:ph type="title" idx="5"/>
          </p:nvPr>
        </p:nvSpPr>
        <p:spPr>
          <a:xfrm>
            <a:off x="658491" y="3765431"/>
            <a:ext cx="308417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F/OSS advocates</a:t>
            </a:r>
            <a:endParaRPr dirty="0"/>
          </a:p>
        </p:txBody>
      </p:sp>
      <p:sp>
        <p:nvSpPr>
          <p:cNvPr id="409" name="Google Shape;409;p42"/>
          <p:cNvSpPr txBox="1">
            <a:spLocks noGrp="1"/>
          </p:cNvSpPr>
          <p:nvPr>
            <p:ph type="title" idx="7"/>
          </p:nvPr>
        </p:nvSpPr>
        <p:spPr>
          <a:xfrm>
            <a:off x="3547626" y="3765431"/>
            <a:ext cx="226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Businesses</a:t>
            </a:r>
            <a:endParaRPr dirty="0"/>
          </a:p>
        </p:txBody>
      </p:sp>
      <p:grpSp>
        <p:nvGrpSpPr>
          <p:cNvPr id="411" name="Google Shape;411;p42"/>
          <p:cNvGrpSpPr/>
          <p:nvPr/>
        </p:nvGrpSpPr>
        <p:grpSpPr>
          <a:xfrm>
            <a:off x="6964985" y="1783209"/>
            <a:ext cx="382207" cy="382786"/>
            <a:chOff x="4164638" y="1977750"/>
            <a:chExt cx="379550" cy="380125"/>
          </a:xfrm>
        </p:grpSpPr>
        <p:sp>
          <p:nvSpPr>
            <p:cNvPr id="412" name="Google Shape;412;p42"/>
            <p:cNvSpPr/>
            <p:nvPr/>
          </p:nvSpPr>
          <p:spPr>
            <a:xfrm>
              <a:off x="4343238" y="20224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4387588" y="20224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4298588" y="20224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4343238" y="215695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4387588" y="215695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4298588" y="215695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4343238" y="22903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387588" y="22903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4298588" y="2290300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4164638" y="1977750"/>
              <a:ext cx="379550" cy="380125"/>
            </a:xfrm>
            <a:custGeom>
              <a:avLst/>
              <a:gdLst/>
              <a:ahLst/>
              <a:cxnLst/>
              <a:rect l="l" t="t" r="r" b="b"/>
              <a:pathLst>
                <a:path w="15182" h="15205" extrusionOk="0">
                  <a:moveTo>
                    <a:pt x="14288" y="893"/>
                  </a:moveTo>
                  <a:lnTo>
                    <a:pt x="14288" y="3596"/>
                  </a:lnTo>
                  <a:lnTo>
                    <a:pt x="4466" y="3596"/>
                  </a:lnTo>
                  <a:lnTo>
                    <a:pt x="4466" y="893"/>
                  </a:lnTo>
                  <a:close/>
                  <a:moveTo>
                    <a:pt x="14288" y="6275"/>
                  </a:moveTo>
                  <a:lnTo>
                    <a:pt x="14288" y="8942"/>
                  </a:lnTo>
                  <a:lnTo>
                    <a:pt x="4466" y="8942"/>
                  </a:lnTo>
                  <a:lnTo>
                    <a:pt x="4466" y="6275"/>
                  </a:lnTo>
                  <a:close/>
                  <a:moveTo>
                    <a:pt x="14288" y="11621"/>
                  </a:moveTo>
                  <a:lnTo>
                    <a:pt x="14288" y="14312"/>
                  </a:lnTo>
                  <a:lnTo>
                    <a:pt x="4466" y="14312"/>
                  </a:lnTo>
                  <a:lnTo>
                    <a:pt x="4466" y="11621"/>
                  </a:lnTo>
                  <a:close/>
                  <a:moveTo>
                    <a:pt x="3597" y="1"/>
                  </a:moveTo>
                  <a:lnTo>
                    <a:pt x="3597" y="1786"/>
                  </a:lnTo>
                  <a:lnTo>
                    <a:pt x="1" y="1786"/>
                  </a:lnTo>
                  <a:lnTo>
                    <a:pt x="1" y="13383"/>
                  </a:lnTo>
                  <a:lnTo>
                    <a:pt x="3597" y="13383"/>
                  </a:lnTo>
                  <a:lnTo>
                    <a:pt x="3597" y="15205"/>
                  </a:lnTo>
                  <a:lnTo>
                    <a:pt x="15181" y="15205"/>
                  </a:lnTo>
                  <a:lnTo>
                    <a:pt x="15181" y="10716"/>
                  </a:lnTo>
                  <a:lnTo>
                    <a:pt x="3597" y="10716"/>
                  </a:lnTo>
                  <a:lnTo>
                    <a:pt x="3597" y="12502"/>
                  </a:lnTo>
                  <a:lnTo>
                    <a:pt x="894" y="12502"/>
                  </a:lnTo>
                  <a:lnTo>
                    <a:pt x="894" y="8061"/>
                  </a:lnTo>
                  <a:lnTo>
                    <a:pt x="3597" y="8061"/>
                  </a:lnTo>
                  <a:lnTo>
                    <a:pt x="3597" y="9847"/>
                  </a:lnTo>
                  <a:lnTo>
                    <a:pt x="15181" y="9847"/>
                  </a:lnTo>
                  <a:lnTo>
                    <a:pt x="15181" y="5394"/>
                  </a:lnTo>
                  <a:lnTo>
                    <a:pt x="3597" y="5394"/>
                  </a:lnTo>
                  <a:lnTo>
                    <a:pt x="3597" y="7180"/>
                  </a:lnTo>
                  <a:lnTo>
                    <a:pt x="894" y="7180"/>
                  </a:lnTo>
                  <a:lnTo>
                    <a:pt x="894" y="2703"/>
                  </a:lnTo>
                  <a:lnTo>
                    <a:pt x="3597" y="2703"/>
                  </a:lnTo>
                  <a:lnTo>
                    <a:pt x="3597" y="4513"/>
                  </a:lnTo>
                  <a:lnTo>
                    <a:pt x="15181" y="4513"/>
                  </a:lnTo>
                  <a:lnTo>
                    <a:pt x="15181" y="4489"/>
                  </a:lnTo>
                  <a:lnTo>
                    <a:pt x="15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4454563" y="2022400"/>
              <a:ext cx="45275" cy="22350"/>
            </a:xfrm>
            <a:custGeom>
              <a:avLst/>
              <a:gdLst/>
              <a:ahLst/>
              <a:cxnLst/>
              <a:rect l="l" t="t" r="r" b="b"/>
              <a:pathLst>
                <a:path w="1811" h="894" extrusionOk="0">
                  <a:moveTo>
                    <a:pt x="1" y="0"/>
                  </a:moveTo>
                  <a:lnTo>
                    <a:pt x="1" y="893"/>
                  </a:lnTo>
                  <a:lnTo>
                    <a:pt x="1810" y="893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4454563" y="2156950"/>
              <a:ext cx="45275" cy="22350"/>
            </a:xfrm>
            <a:custGeom>
              <a:avLst/>
              <a:gdLst/>
              <a:ahLst/>
              <a:cxnLst/>
              <a:rect l="l" t="t" r="r" b="b"/>
              <a:pathLst>
                <a:path w="1811" h="894" extrusionOk="0">
                  <a:moveTo>
                    <a:pt x="1" y="0"/>
                  </a:moveTo>
                  <a:lnTo>
                    <a:pt x="1" y="893"/>
                  </a:lnTo>
                  <a:lnTo>
                    <a:pt x="1810" y="893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4454563" y="2290300"/>
              <a:ext cx="45275" cy="22350"/>
            </a:xfrm>
            <a:custGeom>
              <a:avLst/>
              <a:gdLst/>
              <a:ahLst/>
              <a:cxnLst/>
              <a:rect l="l" t="t" r="r" b="b"/>
              <a:pathLst>
                <a:path w="1811" h="894" extrusionOk="0">
                  <a:moveTo>
                    <a:pt x="1" y="0"/>
                  </a:moveTo>
                  <a:lnTo>
                    <a:pt x="1" y="893"/>
                  </a:lnTo>
                  <a:lnTo>
                    <a:pt x="1810" y="893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" name="Google Shape;425;p42"/>
          <p:cNvGrpSpPr/>
          <p:nvPr/>
        </p:nvGrpSpPr>
        <p:grpSpPr>
          <a:xfrm>
            <a:off x="1982746" y="1783208"/>
            <a:ext cx="435659" cy="382787"/>
            <a:chOff x="3446413" y="1978350"/>
            <a:chExt cx="379825" cy="333700"/>
          </a:xfrm>
        </p:grpSpPr>
        <p:sp>
          <p:nvSpPr>
            <p:cNvPr id="426" name="Google Shape;426;p42"/>
            <p:cNvSpPr/>
            <p:nvPr/>
          </p:nvSpPr>
          <p:spPr>
            <a:xfrm>
              <a:off x="3446413" y="1978350"/>
              <a:ext cx="379825" cy="333700"/>
            </a:xfrm>
            <a:custGeom>
              <a:avLst/>
              <a:gdLst/>
              <a:ahLst/>
              <a:cxnLst/>
              <a:rect l="l" t="t" r="r" b="b"/>
              <a:pathLst>
                <a:path w="15193" h="13348" extrusionOk="0">
                  <a:moveTo>
                    <a:pt x="14299" y="869"/>
                  </a:moveTo>
                  <a:lnTo>
                    <a:pt x="14299" y="8882"/>
                  </a:lnTo>
                  <a:lnTo>
                    <a:pt x="893" y="8882"/>
                  </a:lnTo>
                  <a:lnTo>
                    <a:pt x="893" y="869"/>
                  </a:lnTo>
                  <a:close/>
                  <a:moveTo>
                    <a:pt x="14299" y="9775"/>
                  </a:moveTo>
                  <a:lnTo>
                    <a:pt x="14299" y="10668"/>
                  </a:lnTo>
                  <a:lnTo>
                    <a:pt x="893" y="10668"/>
                  </a:lnTo>
                  <a:lnTo>
                    <a:pt x="893" y="9775"/>
                  </a:lnTo>
                  <a:close/>
                  <a:moveTo>
                    <a:pt x="8049" y="11549"/>
                  </a:moveTo>
                  <a:lnTo>
                    <a:pt x="8049" y="12442"/>
                  </a:lnTo>
                  <a:lnTo>
                    <a:pt x="7156" y="12442"/>
                  </a:lnTo>
                  <a:lnTo>
                    <a:pt x="7156" y="11549"/>
                  </a:lnTo>
                  <a:close/>
                  <a:moveTo>
                    <a:pt x="0" y="0"/>
                  </a:moveTo>
                  <a:lnTo>
                    <a:pt x="0" y="11561"/>
                  </a:lnTo>
                  <a:lnTo>
                    <a:pt x="6263" y="11561"/>
                  </a:lnTo>
                  <a:lnTo>
                    <a:pt x="6263" y="12454"/>
                  </a:lnTo>
                  <a:lnTo>
                    <a:pt x="4477" y="12454"/>
                  </a:lnTo>
                  <a:lnTo>
                    <a:pt x="4477" y="13347"/>
                  </a:lnTo>
                  <a:lnTo>
                    <a:pt x="10716" y="13347"/>
                  </a:lnTo>
                  <a:lnTo>
                    <a:pt x="10716" y="12454"/>
                  </a:lnTo>
                  <a:lnTo>
                    <a:pt x="8930" y="12454"/>
                  </a:lnTo>
                  <a:lnTo>
                    <a:pt x="8930" y="11561"/>
                  </a:lnTo>
                  <a:lnTo>
                    <a:pt x="15192" y="11561"/>
                  </a:lnTo>
                  <a:lnTo>
                    <a:pt x="15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3558613" y="2022400"/>
              <a:ext cx="155700" cy="155700"/>
            </a:xfrm>
            <a:custGeom>
              <a:avLst/>
              <a:gdLst/>
              <a:ahLst/>
              <a:cxnLst/>
              <a:rect l="l" t="t" r="r" b="b"/>
              <a:pathLst>
                <a:path w="6228" h="6228" extrusionOk="0">
                  <a:moveTo>
                    <a:pt x="2025" y="1167"/>
                  </a:moveTo>
                  <a:lnTo>
                    <a:pt x="2025" y="1167"/>
                  </a:lnTo>
                  <a:cubicBezTo>
                    <a:pt x="1894" y="1620"/>
                    <a:pt x="1822" y="2132"/>
                    <a:pt x="1787" y="2667"/>
                  </a:cubicBezTo>
                  <a:lnTo>
                    <a:pt x="929" y="2667"/>
                  </a:lnTo>
                  <a:cubicBezTo>
                    <a:pt x="1060" y="2036"/>
                    <a:pt x="1465" y="1477"/>
                    <a:pt x="2025" y="1167"/>
                  </a:cubicBezTo>
                  <a:close/>
                  <a:moveTo>
                    <a:pt x="3108" y="929"/>
                  </a:moveTo>
                  <a:cubicBezTo>
                    <a:pt x="3263" y="1108"/>
                    <a:pt x="3489" y="1703"/>
                    <a:pt x="3549" y="2667"/>
                  </a:cubicBezTo>
                  <a:lnTo>
                    <a:pt x="2680" y="2667"/>
                  </a:lnTo>
                  <a:cubicBezTo>
                    <a:pt x="2739" y="1703"/>
                    <a:pt x="2965" y="1108"/>
                    <a:pt x="3108" y="929"/>
                  </a:cubicBezTo>
                  <a:close/>
                  <a:moveTo>
                    <a:pt x="4204" y="1167"/>
                  </a:moveTo>
                  <a:lnTo>
                    <a:pt x="4204" y="1167"/>
                  </a:lnTo>
                  <a:cubicBezTo>
                    <a:pt x="4763" y="1477"/>
                    <a:pt x="5168" y="2013"/>
                    <a:pt x="5299" y="2667"/>
                  </a:cubicBezTo>
                  <a:lnTo>
                    <a:pt x="4442" y="2667"/>
                  </a:lnTo>
                  <a:cubicBezTo>
                    <a:pt x="4406" y="2132"/>
                    <a:pt x="4335" y="1620"/>
                    <a:pt x="4204" y="1167"/>
                  </a:cubicBezTo>
                  <a:close/>
                  <a:moveTo>
                    <a:pt x="1787" y="3560"/>
                  </a:moveTo>
                  <a:cubicBezTo>
                    <a:pt x="1822" y="4096"/>
                    <a:pt x="1894" y="4620"/>
                    <a:pt x="2025" y="5072"/>
                  </a:cubicBezTo>
                  <a:cubicBezTo>
                    <a:pt x="1477" y="4751"/>
                    <a:pt x="1060" y="4203"/>
                    <a:pt x="929" y="3560"/>
                  </a:cubicBezTo>
                  <a:close/>
                  <a:moveTo>
                    <a:pt x="5287" y="3560"/>
                  </a:moveTo>
                  <a:cubicBezTo>
                    <a:pt x="5156" y="4203"/>
                    <a:pt x="4751" y="4751"/>
                    <a:pt x="4180" y="5072"/>
                  </a:cubicBezTo>
                  <a:cubicBezTo>
                    <a:pt x="4323" y="4632"/>
                    <a:pt x="4406" y="4096"/>
                    <a:pt x="4418" y="3560"/>
                  </a:cubicBezTo>
                  <a:close/>
                  <a:moveTo>
                    <a:pt x="3549" y="3560"/>
                  </a:moveTo>
                  <a:cubicBezTo>
                    <a:pt x="3489" y="4537"/>
                    <a:pt x="3251" y="5132"/>
                    <a:pt x="3108" y="5311"/>
                  </a:cubicBezTo>
                  <a:cubicBezTo>
                    <a:pt x="2965" y="5132"/>
                    <a:pt x="2739" y="4537"/>
                    <a:pt x="2680" y="3560"/>
                  </a:cubicBezTo>
                  <a:close/>
                  <a:moveTo>
                    <a:pt x="3108" y="0"/>
                  </a:moveTo>
                  <a:cubicBezTo>
                    <a:pt x="1406" y="0"/>
                    <a:pt x="1" y="1405"/>
                    <a:pt x="1" y="3120"/>
                  </a:cubicBezTo>
                  <a:cubicBezTo>
                    <a:pt x="1" y="4822"/>
                    <a:pt x="1406" y="6227"/>
                    <a:pt x="3108" y="6227"/>
                  </a:cubicBezTo>
                  <a:cubicBezTo>
                    <a:pt x="4823" y="6227"/>
                    <a:pt x="6228" y="4822"/>
                    <a:pt x="6228" y="3120"/>
                  </a:cubicBezTo>
                  <a:cubicBezTo>
                    <a:pt x="6228" y="1405"/>
                    <a:pt x="4823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42"/>
          <p:cNvGrpSpPr/>
          <p:nvPr/>
        </p:nvGrpSpPr>
        <p:grpSpPr>
          <a:xfrm>
            <a:off x="4460496" y="1783242"/>
            <a:ext cx="435659" cy="382721"/>
            <a:chOff x="3446413" y="2695400"/>
            <a:chExt cx="379825" cy="333700"/>
          </a:xfrm>
        </p:grpSpPr>
        <p:sp>
          <p:nvSpPr>
            <p:cNvPr id="429" name="Google Shape;429;p42"/>
            <p:cNvSpPr/>
            <p:nvPr/>
          </p:nvSpPr>
          <p:spPr>
            <a:xfrm>
              <a:off x="3446413" y="2695400"/>
              <a:ext cx="379825" cy="333700"/>
            </a:xfrm>
            <a:custGeom>
              <a:avLst/>
              <a:gdLst/>
              <a:ahLst/>
              <a:cxnLst/>
              <a:rect l="l" t="t" r="r" b="b"/>
              <a:pathLst>
                <a:path w="15193" h="13348" extrusionOk="0">
                  <a:moveTo>
                    <a:pt x="9823" y="870"/>
                  </a:moveTo>
                  <a:lnTo>
                    <a:pt x="9823" y="1763"/>
                  </a:lnTo>
                  <a:lnTo>
                    <a:pt x="893" y="1763"/>
                  </a:lnTo>
                  <a:lnTo>
                    <a:pt x="893" y="870"/>
                  </a:lnTo>
                  <a:close/>
                  <a:moveTo>
                    <a:pt x="14299" y="870"/>
                  </a:moveTo>
                  <a:lnTo>
                    <a:pt x="14299" y="1763"/>
                  </a:lnTo>
                  <a:lnTo>
                    <a:pt x="10716" y="1763"/>
                  </a:lnTo>
                  <a:lnTo>
                    <a:pt x="10716" y="870"/>
                  </a:lnTo>
                  <a:close/>
                  <a:moveTo>
                    <a:pt x="14299" y="2656"/>
                  </a:moveTo>
                  <a:lnTo>
                    <a:pt x="14299" y="12454"/>
                  </a:lnTo>
                  <a:lnTo>
                    <a:pt x="893" y="12454"/>
                  </a:lnTo>
                  <a:lnTo>
                    <a:pt x="893" y="2656"/>
                  </a:lnTo>
                  <a:close/>
                  <a:moveTo>
                    <a:pt x="0" y="0"/>
                  </a:moveTo>
                  <a:lnTo>
                    <a:pt x="0" y="13347"/>
                  </a:lnTo>
                  <a:lnTo>
                    <a:pt x="15192" y="13347"/>
                  </a:lnTo>
                  <a:lnTo>
                    <a:pt x="15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3558613" y="2806425"/>
              <a:ext cx="155700" cy="155700"/>
            </a:xfrm>
            <a:custGeom>
              <a:avLst/>
              <a:gdLst/>
              <a:ahLst/>
              <a:cxnLst/>
              <a:rect l="l" t="t" r="r" b="b"/>
              <a:pathLst>
                <a:path w="6228" h="6228" extrusionOk="0">
                  <a:moveTo>
                    <a:pt x="2025" y="1167"/>
                  </a:moveTo>
                  <a:lnTo>
                    <a:pt x="2025" y="1167"/>
                  </a:lnTo>
                  <a:cubicBezTo>
                    <a:pt x="1894" y="1596"/>
                    <a:pt x="1799" y="2132"/>
                    <a:pt x="1787" y="2667"/>
                  </a:cubicBezTo>
                  <a:lnTo>
                    <a:pt x="929" y="2667"/>
                  </a:lnTo>
                  <a:cubicBezTo>
                    <a:pt x="1060" y="2024"/>
                    <a:pt x="1477" y="1477"/>
                    <a:pt x="2025" y="1167"/>
                  </a:cubicBezTo>
                  <a:close/>
                  <a:moveTo>
                    <a:pt x="3108" y="929"/>
                  </a:moveTo>
                  <a:cubicBezTo>
                    <a:pt x="3263" y="1108"/>
                    <a:pt x="3489" y="1703"/>
                    <a:pt x="3549" y="2667"/>
                  </a:cubicBezTo>
                  <a:lnTo>
                    <a:pt x="2680" y="2667"/>
                  </a:lnTo>
                  <a:cubicBezTo>
                    <a:pt x="2727" y="1703"/>
                    <a:pt x="2965" y="1108"/>
                    <a:pt x="3108" y="929"/>
                  </a:cubicBezTo>
                  <a:close/>
                  <a:moveTo>
                    <a:pt x="4204" y="1167"/>
                  </a:moveTo>
                  <a:lnTo>
                    <a:pt x="4204" y="1167"/>
                  </a:lnTo>
                  <a:cubicBezTo>
                    <a:pt x="4763" y="1477"/>
                    <a:pt x="5168" y="2013"/>
                    <a:pt x="5299" y="2667"/>
                  </a:cubicBezTo>
                  <a:lnTo>
                    <a:pt x="4442" y="2667"/>
                  </a:lnTo>
                  <a:cubicBezTo>
                    <a:pt x="4406" y="2132"/>
                    <a:pt x="4335" y="1608"/>
                    <a:pt x="4204" y="1167"/>
                  </a:cubicBezTo>
                  <a:close/>
                  <a:moveTo>
                    <a:pt x="1787" y="3560"/>
                  </a:moveTo>
                  <a:cubicBezTo>
                    <a:pt x="1822" y="4096"/>
                    <a:pt x="1894" y="4620"/>
                    <a:pt x="2025" y="5061"/>
                  </a:cubicBezTo>
                  <a:cubicBezTo>
                    <a:pt x="1477" y="4751"/>
                    <a:pt x="1060" y="4203"/>
                    <a:pt x="929" y="3560"/>
                  </a:cubicBezTo>
                  <a:close/>
                  <a:moveTo>
                    <a:pt x="5287" y="3560"/>
                  </a:moveTo>
                  <a:cubicBezTo>
                    <a:pt x="5156" y="4203"/>
                    <a:pt x="4751" y="4751"/>
                    <a:pt x="4180" y="5061"/>
                  </a:cubicBezTo>
                  <a:cubicBezTo>
                    <a:pt x="4323" y="4632"/>
                    <a:pt x="4406" y="4096"/>
                    <a:pt x="4418" y="3560"/>
                  </a:cubicBezTo>
                  <a:close/>
                  <a:moveTo>
                    <a:pt x="3549" y="3560"/>
                  </a:moveTo>
                  <a:cubicBezTo>
                    <a:pt x="3489" y="4525"/>
                    <a:pt x="3251" y="5120"/>
                    <a:pt x="3108" y="5299"/>
                  </a:cubicBezTo>
                  <a:cubicBezTo>
                    <a:pt x="2965" y="5120"/>
                    <a:pt x="2739" y="4525"/>
                    <a:pt x="2680" y="3560"/>
                  </a:cubicBezTo>
                  <a:close/>
                  <a:moveTo>
                    <a:pt x="3108" y="0"/>
                  </a:moveTo>
                  <a:cubicBezTo>
                    <a:pt x="1406" y="0"/>
                    <a:pt x="1" y="1405"/>
                    <a:pt x="1" y="3120"/>
                  </a:cubicBezTo>
                  <a:cubicBezTo>
                    <a:pt x="1" y="4822"/>
                    <a:pt x="1406" y="6227"/>
                    <a:pt x="3108" y="6227"/>
                  </a:cubicBezTo>
                  <a:cubicBezTo>
                    <a:pt x="4823" y="6227"/>
                    <a:pt x="6228" y="4822"/>
                    <a:pt x="6228" y="3120"/>
                  </a:cubicBezTo>
                  <a:cubicBezTo>
                    <a:pt x="6228" y="1405"/>
                    <a:pt x="4823" y="0"/>
                    <a:pt x="3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42"/>
          <p:cNvGrpSpPr/>
          <p:nvPr/>
        </p:nvGrpSpPr>
        <p:grpSpPr>
          <a:xfrm>
            <a:off x="4487217" y="3395050"/>
            <a:ext cx="382218" cy="382482"/>
            <a:chOff x="6175913" y="2695100"/>
            <a:chExt cx="379825" cy="380125"/>
          </a:xfrm>
        </p:grpSpPr>
        <p:sp>
          <p:nvSpPr>
            <p:cNvPr id="432" name="Google Shape;432;p42"/>
            <p:cNvSpPr/>
            <p:nvPr/>
          </p:nvSpPr>
          <p:spPr>
            <a:xfrm>
              <a:off x="6443813" y="2985025"/>
              <a:ext cx="22325" cy="22350"/>
            </a:xfrm>
            <a:custGeom>
              <a:avLst/>
              <a:gdLst/>
              <a:ahLst/>
              <a:cxnLst/>
              <a:rect l="l" t="t" r="r" b="b"/>
              <a:pathLst>
                <a:path w="893" h="894" extrusionOk="0">
                  <a:moveTo>
                    <a:pt x="0" y="0"/>
                  </a:moveTo>
                  <a:lnTo>
                    <a:pt x="0" y="893"/>
                  </a:lnTo>
                  <a:lnTo>
                    <a:pt x="893" y="893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6399163" y="298502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0" y="0"/>
                  </a:moveTo>
                  <a:lnTo>
                    <a:pt x="0" y="893"/>
                  </a:lnTo>
                  <a:lnTo>
                    <a:pt x="893" y="893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6175913" y="2695100"/>
              <a:ext cx="379825" cy="380125"/>
            </a:xfrm>
            <a:custGeom>
              <a:avLst/>
              <a:gdLst/>
              <a:ahLst/>
              <a:cxnLst/>
              <a:rect l="l" t="t" r="r" b="b"/>
              <a:pathLst>
                <a:path w="15193" h="15205" extrusionOk="0">
                  <a:moveTo>
                    <a:pt x="11585" y="882"/>
                  </a:moveTo>
                  <a:lnTo>
                    <a:pt x="11585" y="7156"/>
                  </a:lnTo>
                  <a:lnTo>
                    <a:pt x="3584" y="7156"/>
                  </a:lnTo>
                  <a:lnTo>
                    <a:pt x="3584" y="882"/>
                  </a:lnTo>
                  <a:close/>
                  <a:moveTo>
                    <a:pt x="12478" y="10716"/>
                  </a:moveTo>
                  <a:lnTo>
                    <a:pt x="12478" y="14312"/>
                  </a:lnTo>
                  <a:lnTo>
                    <a:pt x="2691" y="14312"/>
                  </a:lnTo>
                  <a:lnTo>
                    <a:pt x="2691" y="10716"/>
                  </a:lnTo>
                  <a:close/>
                  <a:moveTo>
                    <a:pt x="14312" y="6275"/>
                  </a:moveTo>
                  <a:lnTo>
                    <a:pt x="14312" y="14312"/>
                  </a:lnTo>
                  <a:lnTo>
                    <a:pt x="13371" y="14312"/>
                  </a:lnTo>
                  <a:lnTo>
                    <a:pt x="13371" y="9823"/>
                  </a:lnTo>
                  <a:lnTo>
                    <a:pt x="1810" y="9823"/>
                  </a:lnTo>
                  <a:lnTo>
                    <a:pt x="1810" y="14312"/>
                  </a:lnTo>
                  <a:lnTo>
                    <a:pt x="893" y="14312"/>
                  </a:lnTo>
                  <a:lnTo>
                    <a:pt x="893" y="6275"/>
                  </a:lnTo>
                  <a:lnTo>
                    <a:pt x="2703" y="6275"/>
                  </a:lnTo>
                  <a:lnTo>
                    <a:pt x="2703" y="8061"/>
                  </a:lnTo>
                  <a:lnTo>
                    <a:pt x="12502" y="8061"/>
                  </a:lnTo>
                  <a:lnTo>
                    <a:pt x="12502" y="6275"/>
                  </a:lnTo>
                  <a:close/>
                  <a:moveTo>
                    <a:pt x="2691" y="1"/>
                  </a:moveTo>
                  <a:lnTo>
                    <a:pt x="2691" y="5382"/>
                  </a:lnTo>
                  <a:lnTo>
                    <a:pt x="0" y="5382"/>
                  </a:lnTo>
                  <a:lnTo>
                    <a:pt x="0" y="15205"/>
                  </a:lnTo>
                  <a:lnTo>
                    <a:pt x="15193" y="15205"/>
                  </a:lnTo>
                  <a:lnTo>
                    <a:pt x="15193" y="5382"/>
                  </a:lnTo>
                  <a:lnTo>
                    <a:pt x="12478" y="5382"/>
                  </a:lnTo>
                  <a:lnTo>
                    <a:pt x="1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6287838" y="2740350"/>
              <a:ext cx="155975" cy="22350"/>
            </a:xfrm>
            <a:custGeom>
              <a:avLst/>
              <a:gdLst/>
              <a:ahLst/>
              <a:cxnLst/>
              <a:rect l="l" t="t" r="r" b="b"/>
              <a:pathLst>
                <a:path w="6239" h="894" extrusionOk="0">
                  <a:moveTo>
                    <a:pt x="0" y="0"/>
                  </a:moveTo>
                  <a:lnTo>
                    <a:pt x="0" y="893"/>
                  </a:lnTo>
                  <a:lnTo>
                    <a:pt x="6239" y="893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6287838" y="2785000"/>
              <a:ext cx="155975" cy="22350"/>
            </a:xfrm>
            <a:custGeom>
              <a:avLst/>
              <a:gdLst/>
              <a:ahLst/>
              <a:cxnLst/>
              <a:rect l="l" t="t" r="r" b="b"/>
              <a:pathLst>
                <a:path w="6239" h="894" extrusionOk="0">
                  <a:moveTo>
                    <a:pt x="0" y="0"/>
                  </a:moveTo>
                  <a:lnTo>
                    <a:pt x="0" y="893"/>
                  </a:lnTo>
                  <a:lnTo>
                    <a:pt x="6239" y="893"/>
                  </a:lnTo>
                  <a:lnTo>
                    <a:pt x="6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6287838" y="2829650"/>
              <a:ext cx="88725" cy="22350"/>
            </a:xfrm>
            <a:custGeom>
              <a:avLst/>
              <a:gdLst/>
              <a:ahLst/>
              <a:cxnLst/>
              <a:rect l="l" t="t" r="r" b="b"/>
              <a:pathLst>
                <a:path w="3549" h="894" extrusionOk="0">
                  <a:moveTo>
                    <a:pt x="0" y="0"/>
                  </a:moveTo>
                  <a:lnTo>
                    <a:pt x="0" y="893"/>
                  </a:lnTo>
                  <a:lnTo>
                    <a:pt x="3548" y="893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42"/>
          <p:cNvGrpSpPr/>
          <p:nvPr/>
        </p:nvGrpSpPr>
        <p:grpSpPr>
          <a:xfrm>
            <a:off x="2009467" y="3395320"/>
            <a:ext cx="382218" cy="381941"/>
            <a:chOff x="2794838" y="3420775"/>
            <a:chExt cx="379825" cy="379550"/>
          </a:xfrm>
        </p:grpSpPr>
        <p:sp>
          <p:nvSpPr>
            <p:cNvPr id="439" name="Google Shape;439;p42"/>
            <p:cNvSpPr/>
            <p:nvPr/>
          </p:nvSpPr>
          <p:spPr>
            <a:xfrm>
              <a:off x="2884713" y="360027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2929088" y="3600275"/>
              <a:ext cx="22325" cy="22350"/>
            </a:xfrm>
            <a:custGeom>
              <a:avLst/>
              <a:gdLst/>
              <a:ahLst/>
              <a:cxnLst/>
              <a:rect l="l" t="t" r="r" b="b"/>
              <a:pathLst>
                <a:path w="893" h="894" extrusionOk="0">
                  <a:moveTo>
                    <a:pt x="0" y="0"/>
                  </a:moveTo>
                  <a:lnTo>
                    <a:pt x="0" y="893"/>
                  </a:lnTo>
                  <a:lnTo>
                    <a:pt x="893" y="893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2973713" y="3600275"/>
              <a:ext cx="22350" cy="22350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1" y="0"/>
                  </a:moveTo>
                  <a:lnTo>
                    <a:pt x="1" y="893"/>
                  </a:lnTo>
                  <a:lnTo>
                    <a:pt x="894" y="893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2794838" y="3420775"/>
              <a:ext cx="379825" cy="379550"/>
            </a:xfrm>
            <a:custGeom>
              <a:avLst/>
              <a:gdLst/>
              <a:ahLst/>
              <a:cxnLst/>
              <a:rect l="l" t="t" r="r" b="b"/>
              <a:pathLst>
                <a:path w="15193" h="15182" extrusionOk="0">
                  <a:moveTo>
                    <a:pt x="3763" y="882"/>
                  </a:moveTo>
                  <a:lnTo>
                    <a:pt x="4656" y="2668"/>
                  </a:lnTo>
                  <a:lnTo>
                    <a:pt x="12502" y="2668"/>
                  </a:lnTo>
                  <a:lnTo>
                    <a:pt x="12502" y="5383"/>
                  </a:lnTo>
                  <a:lnTo>
                    <a:pt x="6989" y="5383"/>
                  </a:lnTo>
                  <a:lnTo>
                    <a:pt x="6096" y="3597"/>
                  </a:lnTo>
                  <a:lnTo>
                    <a:pt x="1810" y="3597"/>
                  </a:lnTo>
                  <a:lnTo>
                    <a:pt x="1810" y="10728"/>
                  </a:lnTo>
                  <a:lnTo>
                    <a:pt x="893" y="10728"/>
                  </a:lnTo>
                  <a:lnTo>
                    <a:pt x="893" y="882"/>
                  </a:lnTo>
                  <a:close/>
                  <a:moveTo>
                    <a:pt x="5549" y="4513"/>
                  </a:moveTo>
                  <a:lnTo>
                    <a:pt x="6442" y="6299"/>
                  </a:lnTo>
                  <a:lnTo>
                    <a:pt x="14312" y="6299"/>
                  </a:lnTo>
                  <a:lnTo>
                    <a:pt x="14312" y="14300"/>
                  </a:lnTo>
                  <a:lnTo>
                    <a:pt x="2727" y="14300"/>
                  </a:lnTo>
                  <a:lnTo>
                    <a:pt x="2727" y="4513"/>
                  </a:lnTo>
                  <a:close/>
                  <a:moveTo>
                    <a:pt x="0" y="1"/>
                  </a:moveTo>
                  <a:lnTo>
                    <a:pt x="0" y="11621"/>
                  </a:lnTo>
                  <a:lnTo>
                    <a:pt x="1810" y="11621"/>
                  </a:lnTo>
                  <a:lnTo>
                    <a:pt x="1810" y="15181"/>
                  </a:lnTo>
                  <a:lnTo>
                    <a:pt x="15193" y="15181"/>
                  </a:lnTo>
                  <a:lnTo>
                    <a:pt x="15193" y="5394"/>
                  </a:lnTo>
                  <a:lnTo>
                    <a:pt x="13395" y="5394"/>
                  </a:lnTo>
                  <a:lnTo>
                    <a:pt x="13395" y="1787"/>
                  </a:lnTo>
                  <a:lnTo>
                    <a:pt x="5203" y="1787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2879963" y="3648200"/>
              <a:ext cx="68475" cy="104500"/>
            </a:xfrm>
            <a:custGeom>
              <a:avLst/>
              <a:gdLst/>
              <a:ahLst/>
              <a:cxnLst/>
              <a:rect l="l" t="t" r="r" b="b"/>
              <a:pathLst>
                <a:path w="2739" h="4180" extrusionOk="0">
                  <a:moveTo>
                    <a:pt x="2096" y="0"/>
                  </a:moveTo>
                  <a:lnTo>
                    <a:pt x="0" y="2084"/>
                  </a:lnTo>
                  <a:lnTo>
                    <a:pt x="2096" y="4179"/>
                  </a:lnTo>
                  <a:lnTo>
                    <a:pt x="2739" y="3560"/>
                  </a:lnTo>
                  <a:lnTo>
                    <a:pt x="1263" y="2084"/>
                  </a:lnTo>
                  <a:lnTo>
                    <a:pt x="2739" y="619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3065988" y="3648200"/>
              <a:ext cx="68200" cy="104500"/>
            </a:xfrm>
            <a:custGeom>
              <a:avLst/>
              <a:gdLst/>
              <a:ahLst/>
              <a:cxnLst/>
              <a:rect l="l" t="t" r="r" b="b"/>
              <a:pathLst>
                <a:path w="2728" h="4180" extrusionOk="0">
                  <a:moveTo>
                    <a:pt x="620" y="0"/>
                  </a:moveTo>
                  <a:lnTo>
                    <a:pt x="1" y="619"/>
                  </a:lnTo>
                  <a:lnTo>
                    <a:pt x="1477" y="2084"/>
                  </a:lnTo>
                  <a:lnTo>
                    <a:pt x="1" y="3560"/>
                  </a:lnTo>
                  <a:lnTo>
                    <a:pt x="620" y="4179"/>
                  </a:lnTo>
                  <a:lnTo>
                    <a:pt x="2727" y="2084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2974613" y="3650875"/>
              <a:ext cx="64325" cy="98850"/>
            </a:xfrm>
            <a:custGeom>
              <a:avLst/>
              <a:gdLst/>
              <a:ahLst/>
              <a:cxnLst/>
              <a:rect l="l" t="t" r="r" b="b"/>
              <a:pathLst>
                <a:path w="2573" h="3954" extrusionOk="0">
                  <a:moveTo>
                    <a:pt x="1775" y="0"/>
                  </a:moveTo>
                  <a:lnTo>
                    <a:pt x="1" y="3560"/>
                  </a:lnTo>
                  <a:lnTo>
                    <a:pt x="798" y="3953"/>
                  </a:lnTo>
                  <a:lnTo>
                    <a:pt x="2572" y="405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6" name="Google Shape;446;p42"/>
          <p:cNvSpPr/>
          <p:nvPr/>
        </p:nvSpPr>
        <p:spPr>
          <a:xfrm>
            <a:off x="6964979" y="3395314"/>
            <a:ext cx="382218" cy="381954"/>
          </a:xfrm>
          <a:custGeom>
            <a:avLst/>
            <a:gdLst/>
            <a:ahLst/>
            <a:cxnLst/>
            <a:rect l="l" t="t" r="r" b="b"/>
            <a:pathLst>
              <a:path w="15193" h="15181" extrusionOk="0">
                <a:moveTo>
                  <a:pt x="9418" y="1155"/>
                </a:moveTo>
                <a:lnTo>
                  <a:pt x="9418" y="1155"/>
                </a:lnTo>
                <a:cubicBezTo>
                  <a:pt x="9359" y="2334"/>
                  <a:pt x="10347" y="3048"/>
                  <a:pt x="11299" y="3715"/>
                </a:cubicBezTo>
                <a:cubicBezTo>
                  <a:pt x="11883" y="4120"/>
                  <a:pt x="12490" y="4549"/>
                  <a:pt x="12490" y="4941"/>
                </a:cubicBezTo>
                <a:cubicBezTo>
                  <a:pt x="12490" y="5180"/>
                  <a:pt x="12299" y="5596"/>
                  <a:pt x="11371" y="6263"/>
                </a:cubicBezTo>
                <a:lnTo>
                  <a:pt x="8680" y="6263"/>
                </a:lnTo>
                <a:cubicBezTo>
                  <a:pt x="7513" y="5834"/>
                  <a:pt x="7025" y="5144"/>
                  <a:pt x="7192" y="4179"/>
                </a:cubicBezTo>
                <a:cubicBezTo>
                  <a:pt x="7382" y="3036"/>
                  <a:pt x="8466" y="1751"/>
                  <a:pt x="9418" y="1155"/>
                </a:cubicBezTo>
                <a:close/>
                <a:moveTo>
                  <a:pt x="4477" y="7156"/>
                </a:moveTo>
                <a:lnTo>
                  <a:pt x="4477" y="8942"/>
                </a:lnTo>
                <a:lnTo>
                  <a:pt x="893" y="8942"/>
                </a:lnTo>
                <a:lnTo>
                  <a:pt x="893" y="7156"/>
                </a:lnTo>
                <a:close/>
                <a:moveTo>
                  <a:pt x="9823" y="7156"/>
                </a:moveTo>
                <a:lnTo>
                  <a:pt x="9823" y="8942"/>
                </a:lnTo>
                <a:lnTo>
                  <a:pt x="5370" y="8942"/>
                </a:lnTo>
                <a:lnTo>
                  <a:pt x="5370" y="7156"/>
                </a:lnTo>
                <a:close/>
                <a:moveTo>
                  <a:pt x="14300" y="7156"/>
                </a:moveTo>
                <a:lnTo>
                  <a:pt x="14300" y="8942"/>
                </a:lnTo>
                <a:lnTo>
                  <a:pt x="10716" y="8942"/>
                </a:lnTo>
                <a:lnTo>
                  <a:pt x="10716" y="7156"/>
                </a:lnTo>
                <a:close/>
                <a:moveTo>
                  <a:pt x="14300" y="9823"/>
                </a:moveTo>
                <a:lnTo>
                  <a:pt x="14300" y="11609"/>
                </a:lnTo>
                <a:lnTo>
                  <a:pt x="13383" y="11609"/>
                </a:lnTo>
                <a:lnTo>
                  <a:pt x="13383" y="9823"/>
                </a:lnTo>
                <a:close/>
                <a:moveTo>
                  <a:pt x="1822" y="9835"/>
                </a:moveTo>
                <a:lnTo>
                  <a:pt x="1822" y="11621"/>
                </a:lnTo>
                <a:lnTo>
                  <a:pt x="893" y="11621"/>
                </a:lnTo>
                <a:lnTo>
                  <a:pt x="893" y="9835"/>
                </a:lnTo>
                <a:close/>
                <a:moveTo>
                  <a:pt x="7156" y="9835"/>
                </a:moveTo>
                <a:lnTo>
                  <a:pt x="7156" y="11621"/>
                </a:lnTo>
                <a:lnTo>
                  <a:pt x="2703" y="11621"/>
                </a:lnTo>
                <a:lnTo>
                  <a:pt x="2703" y="9835"/>
                </a:lnTo>
                <a:close/>
                <a:moveTo>
                  <a:pt x="12502" y="9835"/>
                </a:moveTo>
                <a:lnTo>
                  <a:pt x="12502" y="11621"/>
                </a:lnTo>
                <a:lnTo>
                  <a:pt x="8049" y="11621"/>
                </a:lnTo>
                <a:lnTo>
                  <a:pt x="8049" y="9835"/>
                </a:lnTo>
                <a:close/>
                <a:moveTo>
                  <a:pt x="4477" y="12490"/>
                </a:moveTo>
                <a:lnTo>
                  <a:pt x="4477" y="14312"/>
                </a:lnTo>
                <a:lnTo>
                  <a:pt x="893" y="14312"/>
                </a:lnTo>
                <a:lnTo>
                  <a:pt x="893" y="12490"/>
                </a:lnTo>
                <a:close/>
                <a:moveTo>
                  <a:pt x="9823" y="12490"/>
                </a:moveTo>
                <a:lnTo>
                  <a:pt x="9823" y="14312"/>
                </a:lnTo>
                <a:lnTo>
                  <a:pt x="5370" y="14312"/>
                </a:lnTo>
                <a:lnTo>
                  <a:pt x="5370" y="12490"/>
                </a:lnTo>
                <a:close/>
                <a:moveTo>
                  <a:pt x="14300" y="12490"/>
                </a:moveTo>
                <a:lnTo>
                  <a:pt x="14300" y="14312"/>
                </a:lnTo>
                <a:lnTo>
                  <a:pt x="10716" y="14312"/>
                </a:lnTo>
                <a:lnTo>
                  <a:pt x="10716" y="12490"/>
                </a:lnTo>
                <a:close/>
                <a:moveTo>
                  <a:pt x="10061" y="0"/>
                </a:moveTo>
                <a:cubicBezTo>
                  <a:pt x="8918" y="0"/>
                  <a:pt x="6656" y="2036"/>
                  <a:pt x="6311" y="4013"/>
                </a:cubicBezTo>
                <a:cubicBezTo>
                  <a:pt x="6203" y="4596"/>
                  <a:pt x="6227" y="5489"/>
                  <a:pt x="6989" y="6251"/>
                </a:cubicBezTo>
                <a:lnTo>
                  <a:pt x="0" y="6251"/>
                </a:lnTo>
                <a:lnTo>
                  <a:pt x="0" y="15181"/>
                </a:lnTo>
                <a:lnTo>
                  <a:pt x="15193" y="15181"/>
                </a:lnTo>
                <a:lnTo>
                  <a:pt x="15193" y="6251"/>
                </a:lnTo>
                <a:lnTo>
                  <a:pt x="12752" y="6251"/>
                </a:lnTo>
                <a:cubicBezTo>
                  <a:pt x="13196" y="5791"/>
                  <a:pt x="13395" y="5366"/>
                  <a:pt x="13383" y="4918"/>
                </a:cubicBezTo>
                <a:cubicBezTo>
                  <a:pt x="13383" y="4060"/>
                  <a:pt x="12573" y="3513"/>
                  <a:pt x="11799" y="2977"/>
                </a:cubicBezTo>
                <a:cubicBezTo>
                  <a:pt x="10656" y="2179"/>
                  <a:pt x="9990" y="1643"/>
                  <a:pt x="10466" y="631"/>
                </a:cubicBezTo>
                <a:lnTo>
                  <a:pt x="107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 administrations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55200" y="162140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Public administrations and people working at all levels of government (</a:t>
            </a:r>
            <a:r>
              <a:rPr lang="en-US" b="1" dirty="0">
                <a:solidFill>
                  <a:schemeClr val="dk1"/>
                </a:solidFill>
              </a:rPr>
              <a:t>local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b="1" dirty="0">
                <a:solidFill>
                  <a:schemeClr val="dk1"/>
                </a:solidFill>
              </a:rPr>
              <a:t>federal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b="1" dirty="0">
                <a:solidFill>
                  <a:schemeClr val="dk1"/>
                </a:solidFill>
              </a:rPr>
              <a:t>regional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b="1" dirty="0">
                <a:solidFill>
                  <a:schemeClr val="dk1"/>
                </a:solidFill>
              </a:rPr>
              <a:t>national</a:t>
            </a:r>
            <a:r>
              <a:rPr lang="en-US" dirty="0">
                <a:solidFill>
                  <a:schemeClr val="dk1"/>
                </a:solidFill>
              </a:rPr>
              <a:t>, etc.) find </a:t>
            </a:r>
            <a:r>
              <a:rPr lang="en-US" b="1" dirty="0">
                <a:solidFill>
                  <a:schemeClr val="dk1"/>
                </a:solidFill>
              </a:rPr>
              <a:t>Apache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OpenOffice</a:t>
            </a:r>
            <a:r>
              <a:rPr lang="en-US" dirty="0">
                <a:solidFill>
                  <a:schemeClr val="dk1"/>
                </a:solidFill>
              </a:rPr>
              <a:t> is their </a:t>
            </a:r>
            <a:r>
              <a:rPr lang="en-US" b="1" dirty="0">
                <a:solidFill>
                  <a:schemeClr val="dk1"/>
                </a:solidFill>
              </a:rPr>
              <a:t>ideal</a:t>
            </a:r>
            <a:r>
              <a:rPr lang="en-US" dirty="0">
                <a:solidFill>
                  <a:schemeClr val="dk1"/>
                </a:solidFill>
              </a:rPr>
              <a:t> software solution.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 combination of a flexible </a:t>
            </a:r>
            <a:r>
              <a:rPr lang="en-US" b="1" dirty="0">
                <a:solidFill>
                  <a:schemeClr val="dk1"/>
                </a:solidFill>
              </a:rPr>
              <a:t>word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processor</a:t>
            </a:r>
            <a:r>
              <a:rPr lang="en-US" dirty="0">
                <a:solidFill>
                  <a:schemeClr val="dk1"/>
                </a:solidFill>
              </a:rPr>
              <a:t>, a powerful </a:t>
            </a:r>
            <a:r>
              <a:rPr lang="en-US" b="1" dirty="0">
                <a:solidFill>
                  <a:schemeClr val="dk1"/>
                </a:solidFill>
              </a:rPr>
              <a:t>spreadsheet</a:t>
            </a:r>
            <a:r>
              <a:rPr lang="en-US" dirty="0">
                <a:solidFill>
                  <a:schemeClr val="dk1"/>
                </a:solidFill>
              </a:rPr>
              <a:t>, dynamic </a:t>
            </a:r>
            <a:r>
              <a:rPr lang="en-US" b="1" dirty="0">
                <a:solidFill>
                  <a:schemeClr val="dk1"/>
                </a:solidFill>
              </a:rPr>
              <a:t>graphics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b="1" dirty="0">
                <a:solidFill>
                  <a:schemeClr val="dk1"/>
                </a:solidFill>
              </a:rPr>
              <a:t>database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access</a:t>
            </a:r>
            <a:r>
              <a:rPr lang="en-US" dirty="0">
                <a:solidFill>
                  <a:schemeClr val="dk1"/>
                </a:solidFill>
              </a:rPr>
              <a:t> and more meets all the everyday needs of a typical busy office worker.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Education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57450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Apache OpenOffice forms an ideal teaching platform for core </a:t>
            </a:r>
            <a:r>
              <a:rPr lang="en-US" b="1" dirty="0">
                <a:solidFill>
                  <a:schemeClr val="dk1"/>
                </a:solidFill>
              </a:rPr>
              <a:t>computer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literacy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skills</a:t>
            </a:r>
            <a:r>
              <a:rPr lang="en-US" dirty="0">
                <a:solidFill>
                  <a:schemeClr val="dk1"/>
                </a:solidFill>
              </a:rPr>
              <a:t>, without tying students to commercial products.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The </a:t>
            </a:r>
            <a:r>
              <a:rPr lang="en-US" b="1" dirty="0">
                <a:solidFill>
                  <a:schemeClr val="dk1"/>
                </a:solidFill>
              </a:rPr>
              <a:t>free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software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license</a:t>
            </a:r>
            <a:r>
              <a:rPr lang="en-US" dirty="0">
                <a:solidFill>
                  <a:schemeClr val="dk1"/>
                </a:solidFill>
              </a:rPr>
              <a:t> means students can be given copies of software to use at home - perfectly legally - a useful ‘added value’. For </a:t>
            </a:r>
            <a:r>
              <a:rPr lang="en-US" b="1" dirty="0">
                <a:solidFill>
                  <a:schemeClr val="dk1"/>
                </a:solidFill>
              </a:rPr>
              <a:t>IT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students</a:t>
            </a:r>
            <a:r>
              <a:rPr lang="en-US" dirty="0">
                <a:solidFill>
                  <a:schemeClr val="dk1"/>
                </a:solidFill>
              </a:rPr>
              <a:t>, OpenOffice’s component based software is also an ideal platform for developing IT skills and understanding </a:t>
            </a:r>
            <a:r>
              <a:rPr lang="en-US" b="1" dirty="0">
                <a:solidFill>
                  <a:schemeClr val="dk1"/>
                </a:solidFill>
              </a:rPr>
              <a:t>real-life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software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engineering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7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>
            <a:off x="734575" y="1394650"/>
            <a:ext cx="5466000" cy="2860500"/>
          </a:xfrm>
          <a:prstGeom prst="roundRect">
            <a:avLst>
              <a:gd name="adj" fmla="val 6018"/>
            </a:avLst>
          </a:prstGeom>
          <a:solidFill>
            <a:srgbClr val="FFFFFF">
              <a:alpha val="23210"/>
            </a:srgbClr>
          </a:solidFill>
          <a:ln>
            <a:noFill/>
          </a:ln>
          <a:effectLst>
            <a:outerShdw blurRad="57150" dist="57150" dir="7560000" algn="bl" rotWithShape="0">
              <a:srgbClr val="000000">
                <a:alpha val="6499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6" name="Google Shape;3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99" y="4007989"/>
            <a:ext cx="594251" cy="5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7"/>
          <p:cNvSpPr txBox="1">
            <a:spLocks noGrp="1"/>
          </p:cNvSpPr>
          <p:nvPr>
            <p:ph type="title"/>
          </p:nvPr>
        </p:nvSpPr>
        <p:spPr>
          <a:xfrm>
            <a:off x="723250" y="474813"/>
            <a:ext cx="8193922" cy="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Enterprises</a:t>
            </a:r>
            <a:endParaRPr dirty="0"/>
          </a:p>
        </p:txBody>
      </p:sp>
      <p:sp>
        <p:nvSpPr>
          <p:cNvPr id="308" name="Google Shape;308;p37"/>
          <p:cNvSpPr txBox="1">
            <a:spLocks noGrp="1"/>
          </p:cNvSpPr>
          <p:nvPr>
            <p:ph type="subTitle" idx="1"/>
          </p:nvPr>
        </p:nvSpPr>
        <p:spPr>
          <a:xfrm>
            <a:off x="1007275" y="1754350"/>
            <a:ext cx="4920600" cy="2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Enterprises from </a:t>
            </a:r>
            <a:r>
              <a:rPr lang="en-US" b="1" dirty="0">
                <a:solidFill>
                  <a:schemeClr val="dk1"/>
                </a:solidFill>
              </a:rPr>
              <a:t>corner-shops</a:t>
            </a:r>
            <a:r>
              <a:rPr lang="en-US" dirty="0">
                <a:solidFill>
                  <a:schemeClr val="dk1"/>
                </a:solidFill>
              </a:rPr>
              <a:t> to </a:t>
            </a:r>
            <a:r>
              <a:rPr lang="en-US" b="1" dirty="0">
                <a:solidFill>
                  <a:schemeClr val="dk1"/>
                </a:solidFill>
              </a:rPr>
              <a:t>corporate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giants</a:t>
            </a:r>
            <a:r>
              <a:rPr lang="en-US" dirty="0">
                <a:solidFill>
                  <a:schemeClr val="dk1"/>
                </a:solidFill>
              </a:rPr>
              <a:t> are turning to Apache OpenOffice to </a:t>
            </a:r>
            <a:r>
              <a:rPr lang="en-US" b="1" dirty="0">
                <a:solidFill>
                  <a:schemeClr val="dk1"/>
                </a:solidFill>
              </a:rPr>
              <a:t>power</a:t>
            </a:r>
            <a:r>
              <a:rPr lang="en-US" dirty="0">
                <a:solidFill>
                  <a:schemeClr val="dk1"/>
                </a:solidFill>
              </a:rPr>
              <a:t> their </a:t>
            </a:r>
            <a:r>
              <a:rPr lang="en-US" b="1" dirty="0">
                <a:solidFill>
                  <a:schemeClr val="dk1"/>
                </a:solidFill>
              </a:rPr>
              <a:t>businesses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For small businesses, IT is a hassle and an expense. Apache OpenOffice is simply the easiest and cheapest way of providing the essential software tools required to </a:t>
            </a:r>
            <a:r>
              <a:rPr lang="en-US" b="1" dirty="0">
                <a:solidFill>
                  <a:schemeClr val="dk1"/>
                </a:solidFill>
              </a:rPr>
              <a:t>support</a:t>
            </a:r>
            <a:r>
              <a:rPr lang="en-US" dirty="0">
                <a:solidFill>
                  <a:schemeClr val="dk1"/>
                </a:solidFill>
              </a:rPr>
              <a:t> a </a:t>
            </a:r>
            <a:r>
              <a:rPr lang="en-US" b="1" dirty="0">
                <a:solidFill>
                  <a:schemeClr val="dk1"/>
                </a:solidFill>
              </a:rPr>
              <a:t>growing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business</a:t>
            </a:r>
            <a:r>
              <a:rPr lang="en-US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025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et Browser Project Proposal by Slidesgo">
  <a:themeElements>
    <a:clrScheme name="Simple Light">
      <a:dk1>
        <a:srgbClr val="FFFFFF"/>
      </a:dk1>
      <a:lt1>
        <a:srgbClr val="590DBD"/>
      </a:lt1>
      <a:dk2>
        <a:srgbClr val="3A0C87"/>
      </a:dk2>
      <a:lt2>
        <a:srgbClr val="D714F2"/>
      </a:lt2>
      <a:accent1>
        <a:srgbClr val="FD1364"/>
      </a:accent1>
      <a:accent2>
        <a:srgbClr val="FD7F1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828</Words>
  <Application>Microsoft Office PowerPoint</Application>
  <PresentationFormat>On-screen Show (16:9)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Open Sans</vt:lpstr>
      <vt:lpstr>Montserrat</vt:lpstr>
      <vt:lpstr>Arial</vt:lpstr>
      <vt:lpstr>Poppins</vt:lpstr>
      <vt:lpstr>Internet Browser Project Proposal by Slidesgo</vt:lpstr>
      <vt:lpstr>Office Software Suite Apache OpenOffice</vt:lpstr>
      <vt:lpstr>Table of contents</vt:lpstr>
      <vt:lpstr>What is Apache OpenOffice</vt:lpstr>
      <vt:lpstr>PowerPoint Presentation</vt:lpstr>
      <vt:lpstr>Where  can we use?</vt:lpstr>
      <vt:lpstr>IT Businesses</vt:lpstr>
      <vt:lpstr>Public administrations</vt:lpstr>
      <vt:lpstr>Education</vt:lpstr>
      <vt:lpstr>Enterprises</vt:lpstr>
      <vt:lpstr>Not For Profit | NFP</vt:lpstr>
      <vt:lpstr>IT Businesses</vt:lpstr>
      <vt:lpstr>Free/Open-Source Software</vt:lpstr>
      <vt:lpstr>10,000,000</vt:lpstr>
      <vt:lpstr>Products  of  the Suite</vt:lpstr>
      <vt:lpstr>Products</vt:lpstr>
      <vt:lpstr>Advantages  of  the Suite</vt:lpstr>
      <vt:lpstr>Advantages</vt:lpstr>
      <vt:lpstr>Great Software</vt:lpstr>
      <vt:lpstr>It’s free</vt:lpstr>
      <vt:lpstr>Easy to use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Software Suite Apache OpenOffice</dc:title>
  <cp:lastModifiedBy>Nuran Tərlan</cp:lastModifiedBy>
  <cp:revision>2</cp:revision>
  <dcterms:modified xsi:type="dcterms:W3CDTF">2021-12-23T21:37:20Z</dcterms:modified>
</cp:coreProperties>
</file>