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72" r:id="rId5"/>
    <p:sldId id="271" r:id="rId6"/>
    <p:sldId id="258" r:id="rId7"/>
    <p:sldId id="273" r:id="rId8"/>
    <p:sldId id="261" r:id="rId9"/>
    <p:sldId id="274" r:id="rId10"/>
    <p:sldId id="267" r:id="rId11"/>
    <p:sldId id="262" r:id="rId12"/>
    <p:sldId id="263" r:id="rId13"/>
    <p:sldId id="280" r:id="rId14"/>
    <p:sldId id="281" r:id="rId15"/>
    <p:sldId id="265" r:id="rId16"/>
    <p:sldId id="266" r:id="rId17"/>
    <p:sldId id="275" r:id="rId18"/>
    <p:sldId id="269" r:id="rId19"/>
    <p:sldId id="276" r:id="rId20"/>
    <p:sldId id="270" r:id="rId21"/>
    <p:sldId id="278" r:id="rId22"/>
    <p:sldId id="259" r:id="rId23"/>
  </p:sldIdLst>
  <p:sldSz cx="9144000" cy="5143500" type="screen16x9"/>
  <p:notesSz cx="9144000" cy="5143500"/>
  <p:embeddedFontLst>
    <p:embeddedFont>
      <p:font typeface="Arial Rounded MT Bold" panose="020F0704030504030204" pitchFamily="34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Noto Sans Thai" panose="020B0604020202020204" charset="-34"/>
      <p:regular r:id="rId30"/>
      <p:bold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Nunito Sans" pitchFamily="2" charset="0"/>
      <p:regular r:id="rId36"/>
      <p:bold r:id="rId37"/>
      <p:italic r:id="rId38"/>
      <p:boldItalic r:id="rId39"/>
    </p:embeddedFont>
    <p:embeddedFont>
      <p:font typeface="Nunito Sans Black" pitchFamily="2" charset="0"/>
      <p:bold r:id="rId40"/>
      <p:boldItalic r:id="rId41"/>
    </p:embeddedFont>
    <p:embeddedFont>
      <p:font typeface="Red Hat Display Black" panose="020B0604020202020204" charset="0"/>
      <p:bold r:id="rId42"/>
      <p:boldItalic r:id="rId43"/>
    </p:embeddedFont>
    <p:embeddedFont>
      <p:font typeface="Red Hat Display Medium" panose="020B0604020202020204" charset="0"/>
      <p:regular r:id="rId44"/>
      <p:bold r:id="rId45"/>
      <p:italic r:id="rId46"/>
      <p:boldItalic r:id="rId47"/>
    </p:embeddedFont>
    <p:embeddedFont>
      <p:font typeface="Rockwell" panose="02060603020205020403" pitchFamily="18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Trebuchet MS" panose="020B0603020202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coOkEjfnXxwex5gCOXtbk2q3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>
        <p:scale>
          <a:sx n="100" d="100"/>
          <a:sy n="100" d="100"/>
        </p:scale>
        <p:origin x="516" y="-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font" Target="fonts/font3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font" Target="fonts/font32.fntdata"/><Relationship Id="rId8" Type="http://schemas.openxmlformats.org/officeDocument/2006/relationships/slide" Target="slides/slide7.xml"/><Relationship Id="rId51" Type="http://schemas.openxmlformats.org/officeDocument/2006/relationships/font" Target="fonts/font2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font" Target="fonts/font33.fntdata"/><Relationship Id="rId10" Type="http://schemas.openxmlformats.org/officeDocument/2006/relationships/slide" Target="slides/slide9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95dd2b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695dd2bff1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127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30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87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55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80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591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437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05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405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893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473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563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5dd2bff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695dd2bff1_0_53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5dd2bf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695dd2bff1_0_1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717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152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85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d5ecbc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70d5ecbce6_0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Brazilian E-Commerce Public Dataset by Olist (kaggle.com)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167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578e9ef05_4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a578e9ef05_4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a578e9ef05_4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 new Logo">
  <p:cSld name="standard  new Log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d87405f5_2_21"/>
          <p:cNvSpPr txBox="1">
            <a:spLocks noGrp="1"/>
          </p:cNvSpPr>
          <p:nvPr>
            <p:ph type="title"/>
          </p:nvPr>
        </p:nvSpPr>
        <p:spPr>
          <a:xfrm>
            <a:off x="826323" y="177326"/>
            <a:ext cx="4261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702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4" name="Google Shape;64;g2a5d87405f5_2_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276" y="231418"/>
            <a:ext cx="770814" cy="291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g2a5d87405f5_2_21"/>
          <p:cNvGrpSpPr/>
          <p:nvPr/>
        </p:nvGrpSpPr>
        <p:grpSpPr>
          <a:xfrm>
            <a:off x="-6724" y="-95362"/>
            <a:ext cx="711978" cy="874926"/>
            <a:chOff x="-8966" y="-127155"/>
            <a:chExt cx="1110730" cy="1364940"/>
          </a:xfrm>
        </p:grpSpPr>
        <p:pic>
          <p:nvPicPr>
            <p:cNvPr id="66" name="Google Shape;66;g2a5d87405f5_2_21"/>
            <p:cNvPicPr preferRelativeResize="0"/>
            <p:nvPr/>
          </p:nvPicPr>
          <p:blipFill rotWithShape="1">
            <a:blip r:embed="rId3">
              <a:alphaModFix/>
            </a:blip>
            <a:srcRect l="38498" t="22964"/>
            <a:stretch/>
          </p:blipFill>
          <p:spPr>
            <a:xfrm>
              <a:off x="-8966" y="-127155"/>
              <a:ext cx="1110730" cy="1364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g2a5d87405f5_2_21"/>
            <p:cNvSpPr/>
            <p:nvPr/>
          </p:nvSpPr>
          <p:spPr>
            <a:xfrm>
              <a:off x="0" y="1"/>
              <a:ext cx="968188" cy="1110628"/>
            </a:xfrm>
            <a:custGeom>
              <a:avLst/>
              <a:gdLst/>
              <a:ahLst/>
              <a:cxnLst/>
              <a:rect l="l" t="t" r="r" b="b"/>
              <a:pathLst>
                <a:path w="968188" h="1110628" extrusionOk="0">
                  <a:moveTo>
                    <a:pt x="0" y="0"/>
                  </a:moveTo>
                  <a:lnTo>
                    <a:pt x="877042" y="0"/>
                  </a:lnTo>
                  <a:lnTo>
                    <a:pt x="908659" y="58250"/>
                  </a:lnTo>
                  <a:cubicBezTo>
                    <a:pt x="946991" y="148878"/>
                    <a:pt x="968188" y="248519"/>
                    <a:pt x="968188" y="353110"/>
                  </a:cubicBezTo>
                  <a:cubicBezTo>
                    <a:pt x="968188" y="771476"/>
                    <a:pt x="629036" y="1110628"/>
                    <a:pt x="210670" y="1110628"/>
                  </a:cubicBezTo>
                  <a:cubicBezTo>
                    <a:pt x="158374" y="1110628"/>
                    <a:pt x="107316" y="1105329"/>
                    <a:pt x="58004" y="1095238"/>
                  </a:cubicBezTo>
                  <a:lnTo>
                    <a:pt x="0" y="107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29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2a5d87405f5_2_21"/>
            <p:cNvSpPr/>
            <p:nvPr/>
          </p:nvSpPr>
          <p:spPr>
            <a:xfrm>
              <a:off x="0" y="-2230"/>
              <a:ext cx="968191" cy="944544"/>
            </a:xfrm>
            <a:custGeom>
              <a:avLst/>
              <a:gdLst/>
              <a:ahLst/>
              <a:cxnLst/>
              <a:rect l="l" t="t" r="r" b="b"/>
              <a:pathLst>
                <a:path w="968191" h="944544" extrusionOk="0">
                  <a:moveTo>
                    <a:pt x="945623" y="0"/>
                  </a:moveTo>
                  <a:cubicBezTo>
                    <a:pt x="955544" y="49143"/>
                    <a:pt x="968017" y="127733"/>
                    <a:pt x="968188" y="187026"/>
                  </a:cubicBezTo>
                  <a:cubicBezTo>
                    <a:pt x="969395" y="605390"/>
                    <a:pt x="629036" y="944544"/>
                    <a:pt x="210670" y="944544"/>
                  </a:cubicBezTo>
                  <a:cubicBezTo>
                    <a:pt x="158374" y="944544"/>
                    <a:pt x="107316" y="939245"/>
                    <a:pt x="58004" y="929154"/>
                  </a:cubicBezTo>
                  <a:lnTo>
                    <a:pt x="0" y="911149"/>
                  </a:ln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2a5d87405f5_2_21"/>
            <p:cNvSpPr/>
            <p:nvPr/>
          </p:nvSpPr>
          <p:spPr>
            <a:xfrm>
              <a:off x="298704" y="580810"/>
              <a:ext cx="185400" cy="18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" name="Google Shape;70;g2a5d87405f5_2_21"/>
          <p:cNvCxnSpPr/>
          <p:nvPr/>
        </p:nvCxnSpPr>
        <p:spPr>
          <a:xfrm>
            <a:off x="431180" y="746625"/>
            <a:ext cx="6415800" cy="0"/>
          </a:xfrm>
          <a:prstGeom prst="straightConnector1">
            <a:avLst/>
          </a:prstGeom>
          <a:noFill/>
          <a:ln w="19050" cap="rnd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d87405f5_2_34"/>
          <p:cNvSpPr txBox="1">
            <a:spLocks noGrp="1"/>
          </p:cNvSpPr>
          <p:nvPr>
            <p:ph type="ctrTitle"/>
          </p:nvPr>
        </p:nvSpPr>
        <p:spPr>
          <a:xfrm>
            <a:off x="399415" y="303529"/>
            <a:ext cx="83451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a5d87405f5_2_3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a5d87405f5_2_3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2a5d87405f5_2_3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g2a5d87405f5_2_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d87405f5_2_40"/>
          <p:cNvSpPr/>
          <p:nvPr/>
        </p:nvSpPr>
        <p:spPr>
          <a:xfrm>
            <a:off x="0" y="0"/>
            <a:ext cx="2522220" cy="281940"/>
          </a:xfrm>
          <a:custGeom>
            <a:avLst/>
            <a:gdLst/>
            <a:ahLst/>
            <a:cxnLst/>
            <a:rect l="l" t="t" r="r" b="b"/>
            <a:pathLst>
              <a:path w="2522220" h="281940" extrusionOk="0">
                <a:moveTo>
                  <a:pt x="0" y="281939"/>
                </a:moveTo>
                <a:lnTo>
                  <a:pt x="2522220" y="281939"/>
                </a:lnTo>
                <a:lnTo>
                  <a:pt x="252222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a5d87405f5_2_40"/>
          <p:cNvSpPr/>
          <p:nvPr/>
        </p:nvSpPr>
        <p:spPr>
          <a:xfrm>
            <a:off x="0" y="0"/>
            <a:ext cx="2522220" cy="281940"/>
          </a:xfrm>
          <a:custGeom>
            <a:avLst/>
            <a:gdLst/>
            <a:ahLst/>
            <a:cxnLst/>
            <a:rect l="l" t="t" r="r" b="b"/>
            <a:pathLst>
              <a:path w="2522220" h="281940" extrusionOk="0">
                <a:moveTo>
                  <a:pt x="0" y="281939"/>
                </a:moveTo>
                <a:lnTo>
                  <a:pt x="2522220" y="281939"/>
                </a:lnTo>
                <a:lnTo>
                  <a:pt x="2522220" y="0"/>
                </a:lnTo>
              </a:path>
              <a:path w="2522220" h="281940" extrusionOk="0">
                <a:moveTo>
                  <a:pt x="0" y="0"/>
                </a:moveTo>
                <a:lnTo>
                  <a:pt x="0" y="281939"/>
                </a:lnTo>
              </a:path>
            </a:pathLst>
          </a:custGeom>
          <a:noFill/>
          <a:ln w="12700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a5d87405f5_2_40"/>
          <p:cNvSpPr/>
          <p:nvPr/>
        </p:nvSpPr>
        <p:spPr>
          <a:xfrm>
            <a:off x="6621780" y="4842509"/>
            <a:ext cx="2522220" cy="300989"/>
          </a:xfrm>
          <a:custGeom>
            <a:avLst/>
            <a:gdLst/>
            <a:ahLst/>
            <a:cxnLst/>
            <a:rect l="l" t="t" r="r" b="b"/>
            <a:pathLst>
              <a:path w="2522220" h="300989" extrusionOk="0">
                <a:moveTo>
                  <a:pt x="2522220" y="0"/>
                </a:moveTo>
                <a:lnTo>
                  <a:pt x="0" y="0"/>
                </a:lnTo>
                <a:lnTo>
                  <a:pt x="0" y="300989"/>
                </a:lnTo>
                <a:lnTo>
                  <a:pt x="2522220" y="300989"/>
                </a:lnTo>
                <a:lnTo>
                  <a:pt x="2522220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a5d87405f5_2_40"/>
          <p:cNvSpPr/>
          <p:nvPr/>
        </p:nvSpPr>
        <p:spPr>
          <a:xfrm>
            <a:off x="6621780" y="4842509"/>
            <a:ext cx="2522220" cy="300989"/>
          </a:xfrm>
          <a:custGeom>
            <a:avLst/>
            <a:gdLst/>
            <a:ahLst/>
            <a:cxnLst/>
            <a:rect l="l" t="t" r="r" b="b"/>
            <a:pathLst>
              <a:path w="2522220" h="300989" extrusionOk="0">
                <a:moveTo>
                  <a:pt x="0" y="300989"/>
                </a:moveTo>
                <a:lnTo>
                  <a:pt x="2522220" y="300989"/>
                </a:lnTo>
                <a:lnTo>
                  <a:pt x="2522220" y="0"/>
                </a:lnTo>
                <a:lnTo>
                  <a:pt x="0" y="0"/>
                </a:lnTo>
                <a:lnTo>
                  <a:pt x="0" y="300989"/>
                </a:lnTo>
                <a:close/>
              </a:path>
            </a:pathLst>
          </a:custGeom>
          <a:noFill/>
          <a:ln w="12700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a5d87405f5_2_4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2a5d87405f5_2_4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g2a5d87405f5_2_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d87405f5_2_48"/>
          <p:cNvSpPr/>
          <p:nvPr/>
        </p:nvSpPr>
        <p:spPr>
          <a:xfrm>
            <a:off x="6621780" y="4842509"/>
            <a:ext cx="2522219" cy="300990"/>
          </a:xfrm>
          <a:custGeom>
            <a:avLst/>
            <a:gdLst/>
            <a:ahLst/>
            <a:cxnLst/>
            <a:rect l="l" t="t" r="r" b="b"/>
            <a:pathLst>
              <a:path w="3362959" h="401320" extrusionOk="0">
                <a:moveTo>
                  <a:pt x="3362959" y="0"/>
                </a:moveTo>
                <a:lnTo>
                  <a:pt x="0" y="0"/>
                </a:lnTo>
                <a:lnTo>
                  <a:pt x="0" y="401320"/>
                </a:lnTo>
                <a:lnTo>
                  <a:pt x="3362959" y="401320"/>
                </a:lnTo>
                <a:lnTo>
                  <a:pt x="3362959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a5d87405f5_2_48"/>
          <p:cNvSpPr/>
          <p:nvPr/>
        </p:nvSpPr>
        <p:spPr>
          <a:xfrm>
            <a:off x="6621780" y="4842509"/>
            <a:ext cx="2522219" cy="300990"/>
          </a:xfrm>
          <a:custGeom>
            <a:avLst/>
            <a:gdLst/>
            <a:ahLst/>
            <a:cxnLst/>
            <a:rect l="l" t="t" r="r" b="b"/>
            <a:pathLst>
              <a:path w="3362959" h="401320" extrusionOk="0">
                <a:moveTo>
                  <a:pt x="0" y="401320"/>
                </a:moveTo>
                <a:lnTo>
                  <a:pt x="3362959" y="401320"/>
                </a:lnTo>
                <a:lnTo>
                  <a:pt x="3362959" y="0"/>
                </a:lnTo>
                <a:lnTo>
                  <a:pt x="0" y="0"/>
                </a:lnTo>
                <a:lnTo>
                  <a:pt x="0" y="401320"/>
                </a:lnTo>
                <a:close/>
              </a:path>
            </a:pathLst>
          </a:custGeom>
          <a:noFill/>
          <a:ln w="12700" cap="flat" cmpd="sng">
            <a:solidFill>
              <a:srgbClr val="4170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2a5d87405f5_2_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1778" y="3622357"/>
            <a:ext cx="221456" cy="22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a5d87405f5_2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741294"/>
            <a:ext cx="7886701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a5d87405f5_2_48"/>
          <p:cNvSpPr txBox="1">
            <a:spLocks noGrp="1"/>
          </p:cNvSpPr>
          <p:nvPr>
            <p:ph type="title"/>
          </p:nvPr>
        </p:nvSpPr>
        <p:spPr>
          <a:xfrm>
            <a:off x="865584" y="1502140"/>
            <a:ext cx="74130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1" i="0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a5d87405f5_2_4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a5d87405f5_2_4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2a5d87405f5_2_4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g2a5d87405f5_2_4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2a5d87405f5_2_4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578e9ef05_4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a578e9ef05_4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a578e9ef05_4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578e9ef05_4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a578e9ef05_4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578e9ef05_4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a578e9ef05_4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a578e9ef05_4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a578e9ef05_4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a578e9ef05_4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578e9ef05_4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a578e9ef05_4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a578e9ef05_4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a578e9ef05_4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a578e9ef05_4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578e9ef05_4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2a5d87405f5_2_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2a5d87405f5_2_7"/>
          <p:cNvSpPr txBox="1">
            <a:spLocks noGrp="1"/>
          </p:cNvSpPr>
          <p:nvPr>
            <p:ph type="title"/>
          </p:nvPr>
        </p:nvSpPr>
        <p:spPr>
          <a:xfrm>
            <a:off x="314007" y="433323"/>
            <a:ext cx="85161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a5d87405f5_2_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2a5d87405f5_2_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2a5d87405f5_2_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d87405f5_2_13"/>
          <p:cNvSpPr txBox="1">
            <a:spLocks noGrp="1"/>
          </p:cNvSpPr>
          <p:nvPr>
            <p:ph type="title"/>
          </p:nvPr>
        </p:nvSpPr>
        <p:spPr>
          <a:xfrm>
            <a:off x="314007" y="433323"/>
            <a:ext cx="85161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2a5d87405f5_2_13"/>
          <p:cNvSpPr txBox="1">
            <a:spLocks noGrp="1"/>
          </p:cNvSpPr>
          <p:nvPr>
            <p:ph type="body" idx="1"/>
          </p:nvPr>
        </p:nvSpPr>
        <p:spPr>
          <a:xfrm>
            <a:off x="752792" y="1509140"/>
            <a:ext cx="7638300" cy="1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a5d87405f5_2_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2a5d87405f5_2_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2a5d87405f5_2_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578e9ef05_4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a578e9ef05_4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a578e9ef05_4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uraniisti/Evaluasi-Kinerja-Buruh-serta-Prediksi-Kerusakan-Mesin-pada-Pabrik-Garmen.git" TargetMode="Externa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uraniisti/Evaluasi-Kinerja-Buruh-serta-Prediksi-Kerusakan-Mesin-pada-Pabrik-Garmen.git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695dd2bff1_0_0"/>
          <p:cNvPicPr preferRelativeResize="0"/>
          <p:nvPr/>
        </p:nvPicPr>
        <p:blipFill rotWithShape="1">
          <a:blip r:embed="rId3">
            <a:alphaModFix/>
          </a:blip>
          <a:srcRect l="1310" r="21612"/>
          <a:stretch/>
        </p:blipFill>
        <p:spPr>
          <a:xfrm>
            <a:off x="2096325" y="0"/>
            <a:ext cx="70476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695dd2bff1_0_0"/>
          <p:cNvPicPr preferRelativeResize="0"/>
          <p:nvPr/>
        </p:nvPicPr>
        <p:blipFill rotWithShape="1">
          <a:blip r:embed="rId4">
            <a:alphaModFix/>
          </a:blip>
          <a:srcRect l="36960" t="8259" b="20291"/>
          <a:stretch/>
        </p:blipFill>
        <p:spPr>
          <a:xfrm>
            <a:off x="0" y="13"/>
            <a:ext cx="453848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695dd2bff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838" y="1168275"/>
            <a:ext cx="1869974" cy="6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95dd2bff1_0_0"/>
          <p:cNvSpPr txBox="1"/>
          <p:nvPr/>
        </p:nvSpPr>
        <p:spPr>
          <a:xfrm>
            <a:off x="499850" y="1995299"/>
            <a:ext cx="3912662" cy="167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CA3C"/>
              </a:buClr>
              <a:buSzPts val="3100"/>
              <a:buFont typeface="Arial"/>
              <a:buNone/>
            </a:pP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Evaluasi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Kinerja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Buruh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serta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Prediksi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Kerusakan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Mesin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pada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Pabrik</a:t>
            </a:r>
            <a:r>
              <a:rPr lang="en-ID" sz="2800" dirty="0">
                <a:solidFill>
                  <a:schemeClr val="bg1"/>
                </a:solidFill>
                <a:latin typeface="Nunito Sans Black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Nunito Sans Black" pitchFamily="2" charset="0"/>
              </a:rPr>
              <a:t>Garmen</a:t>
            </a:r>
            <a:endParaRPr sz="2800" b="0" i="0" u="none" strike="noStrike" cap="none" dirty="0">
              <a:solidFill>
                <a:schemeClr val="bg1"/>
              </a:solidFill>
              <a:latin typeface="Nunito Sans Black" pitchFamily="2" charset="0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104" name="Google Shape;104;g2695dd2bff1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3" y="9"/>
            <a:ext cx="962800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695dd2bff1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972272" y="-9447"/>
            <a:ext cx="981850" cy="10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695dd2bff1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7261425" y="4202212"/>
            <a:ext cx="962800" cy="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695dd2bff1_0_0"/>
          <p:cNvPicPr preferRelativeResize="0"/>
          <p:nvPr/>
        </p:nvPicPr>
        <p:blipFill rotWithShape="1">
          <a:blip r:embed="rId8">
            <a:alphaModFix/>
          </a:blip>
          <a:srcRect l="52100"/>
          <a:stretch/>
        </p:blipFill>
        <p:spPr>
          <a:xfrm>
            <a:off x="8224212" y="4202200"/>
            <a:ext cx="919799" cy="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695dd2bff1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24200" y="3289995"/>
            <a:ext cx="919800" cy="912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3;g2695dd2bff1_0_0">
            <a:extLst>
              <a:ext uri="{FF2B5EF4-FFF2-40B4-BE49-F238E27FC236}">
                <a16:creationId xmlns:a16="http://schemas.microsoft.com/office/drawing/2014/main" id="{BCFB913E-3710-66C1-8938-CB2356ACB7EA}"/>
              </a:ext>
            </a:extLst>
          </p:cNvPr>
          <p:cNvSpPr txBox="1"/>
          <p:nvPr/>
        </p:nvSpPr>
        <p:spPr>
          <a:xfrm>
            <a:off x="499838" y="3668232"/>
            <a:ext cx="3367584" cy="43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CA3C"/>
              </a:buClr>
              <a:buSzPts val="3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Nunito Sans" pitchFamily="2" charset="0"/>
                <a:ea typeface="Nunito Sans Black"/>
                <a:cs typeface="Nunito Sans Black"/>
                <a:sym typeface="Nunito Sans Black"/>
              </a:rPr>
              <a:t>Nurani Istiaen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CA3C"/>
              </a:buClr>
              <a:buSzPts val="31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Nunito Sans" pitchFamily="2" charset="0"/>
                <a:ea typeface="Nunito Sans Black"/>
                <a:cs typeface="Nunito Sans Black"/>
                <a:sym typeface="Nunito Sans Black"/>
              </a:rPr>
              <a:t>Data Scientist</a:t>
            </a:r>
            <a:r>
              <a:rPr lang="en-US" sz="1200" dirty="0">
                <a:solidFill>
                  <a:schemeClr val="bg1"/>
                </a:solidFill>
                <a:latin typeface="Nunito Sans" pitchFamily="2" charset="0"/>
                <a:ea typeface="Nunito Sans Black"/>
                <a:cs typeface="Nunito Sans Black"/>
                <a:sym typeface="Nunito Sans Black"/>
              </a:rPr>
              <a:t>-B</a:t>
            </a:r>
            <a:endParaRPr sz="1200" i="0" u="none" strike="noStrike" cap="none" dirty="0">
              <a:solidFill>
                <a:schemeClr val="bg1"/>
              </a:solidFill>
              <a:latin typeface="Nunito Sans" pitchFamily="2" charset="0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270d5ecbce6_0_0">
            <a:extLst>
              <a:ext uri="{FF2B5EF4-FFF2-40B4-BE49-F238E27FC236}">
                <a16:creationId xmlns:a16="http://schemas.microsoft.com/office/drawing/2014/main" id="{D403791A-7944-55A1-FC6F-EE7E1A9359E0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2B25A-66DB-41AF-FBA5-47AE8374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3" t="34928" r="65698" b="17946"/>
          <a:stretch/>
        </p:blipFill>
        <p:spPr>
          <a:xfrm>
            <a:off x="752901" y="2876550"/>
            <a:ext cx="2518001" cy="1857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77978A-98D7-184A-6404-DAD2CB0FF958}"/>
              </a:ext>
            </a:extLst>
          </p:cNvPr>
          <p:cNvSpPr txBox="1"/>
          <p:nvPr/>
        </p:nvSpPr>
        <p:spPr>
          <a:xfrm>
            <a:off x="3739603" y="1071324"/>
            <a:ext cx="4832499" cy="366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0.80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540 kali, yang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setengah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(45.11%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1197).</a:t>
            </a:r>
            <a:endParaRPr lang="en-ID" sz="1200" kern="100" dirty="0"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0.70 dan 0.75 juga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(242 dan 216),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0.80.</a:t>
            </a:r>
            <a:endParaRPr lang="en-ID" sz="1200" kern="100" dirty="0"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0.07, 0.40, dan 0.35.</a:t>
            </a:r>
            <a:endParaRPr lang="en-ID" sz="1200" kern="100" dirty="0"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(0.80) sangat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mendominasi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dataset,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setengah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ID" sz="1200" kern="100" dirty="0"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Rangkuman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75%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0.70 dan 0.80.</a:t>
            </a:r>
            <a:endParaRPr lang="en-ID" sz="1200" kern="1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200" b="1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Kesimpulan:</a:t>
            </a:r>
            <a:endParaRPr lang="en-ID" sz="1200" b="1" kern="1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200" dirty="0" err="1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200" dirty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ketidakseimbangan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targeted_productivity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`. Nilai 0.80 sangat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mendominasi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1200" kern="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sz="1200" kern="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D" dirty="0"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80BF1-2D3E-70B7-C044-FB4432A190CE}"/>
              </a:ext>
            </a:extLst>
          </p:cNvPr>
          <p:cNvSpPr txBox="1"/>
          <p:nvPr/>
        </p:nvSpPr>
        <p:spPr>
          <a:xfrm>
            <a:off x="3006107" y="532488"/>
            <a:ext cx="2004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ckwell" panose="02060603020205020403" pitchFamily="18" charset="0"/>
              </a:rPr>
              <a:t>Imbalanced Case</a:t>
            </a:r>
            <a:endParaRPr lang="en-ID" sz="1600" b="1" dirty="0"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11F05-F3CD-581E-D7F8-539FAD07B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951368"/>
            <a:ext cx="3368127" cy="1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2" name="Google Shape;122;g270d5ecbce6_0_0"/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1782140" y="3903126"/>
            <a:ext cx="5485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dirty="0">
                <a:latin typeface="Rockwell" panose="02060603020205020403" pitchFamily="18" charset="0"/>
                <a:sym typeface="Nunito"/>
              </a:rPr>
              <a:t>Kolom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idle_time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, 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idle_men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dan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no_of_style_change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memiliki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outliers.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Perlu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dicatat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bahwa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pabrik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garmen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telah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menetapkan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target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produksi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yang sangat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rendah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</a:t>
            </a:r>
            <a:r>
              <a:rPr lang="en-US" dirty="0" err="1">
                <a:latin typeface="Rockwell" panose="02060603020205020403" pitchFamily="18" charset="0"/>
                <a:sym typeface="Nunito"/>
              </a:rPr>
              <a:t>yaitu</a:t>
            </a:r>
            <a:r>
              <a:rPr lang="en-US" dirty="0">
                <a:latin typeface="Rockwell" panose="02060603020205020403" pitchFamily="18" charset="0"/>
                <a:sym typeface="Nunito"/>
              </a:rPr>
              <a:t> 0,7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11F39-45FD-D436-CF49-4B18CE253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42" t="29964" r="28023" b="16754"/>
          <a:stretch/>
        </p:blipFill>
        <p:spPr>
          <a:xfrm>
            <a:off x="1457197" y="871042"/>
            <a:ext cx="6135214" cy="27392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CC8190-48FC-65F7-A366-2C8FE4F51C54}"/>
              </a:ext>
            </a:extLst>
          </p:cNvPr>
          <p:cNvSpPr/>
          <p:nvPr/>
        </p:nvSpPr>
        <p:spPr>
          <a:xfrm>
            <a:off x="1457197" y="2438058"/>
            <a:ext cx="6135214" cy="60285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4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2;g270d5ecbce6_0_0">
            <a:extLst>
              <a:ext uri="{FF2B5EF4-FFF2-40B4-BE49-F238E27FC236}">
                <a16:creationId xmlns:a16="http://schemas.microsoft.com/office/drawing/2014/main" id="{469F6C24-A46E-2246-1491-CFDAB1640DD3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DD3F3-0ECB-B932-161B-8D0E8BEED413}"/>
              </a:ext>
            </a:extLst>
          </p:cNvPr>
          <p:cNvSpPr txBox="1"/>
          <p:nvPr/>
        </p:nvSpPr>
        <p:spPr>
          <a:xfrm>
            <a:off x="308345" y="167393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Dataset </a:t>
            </a:r>
            <a:r>
              <a:rPr lang="en-ID" dirty="0" err="1">
                <a:latin typeface="Rockwell" panose="02060603020205020403" pitchFamily="18" charset="0"/>
              </a:rPr>
              <a:t>terdiri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dari</a:t>
            </a:r>
            <a:r>
              <a:rPr lang="en-ID" dirty="0">
                <a:latin typeface="Rockwell" panose="02060603020205020403" pitchFamily="18" charset="0"/>
              </a:rPr>
              <a:t> 1.197 baris data yang </a:t>
            </a:r>
            <a:r>
              <a:rPr lang="en-ID" dirty="0" err="1">
                <a:latin typeface="Rockwell" panose="02060603020205020403" pitchFamily="18" charset="0"/>
              </a:rPr>
              <a:t>dikumpulkan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selama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periode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waktu</a:t>
            </a:r>
            <a:r>
              <a:rPr lang="en-ID" dirty="0">
                <a:latin typeface="Rockwell" panose="02060603020205020403" pitchFamily="18" charset="0"/>
              </a:rPr>
              <a:t> 59 </a:t>
            </a:r>
            <a:r>
              <a:rPr lang="en-ID" dirty="0" err="1">
                <a:latin typeface="Rockwell" panose="02060603020205020403" pitchFamily="18" charset="0"/>
              </a:rPr>
              <a:t>hari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tanggal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produktif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dilakukan</a:t>
            </a:r>
            <a:r>
              <a:rPr lang="en-ID" dirty="0">
                <a:latin typeface="Rockwell" panose="02060603020205020403" pitchFamily="18" charset="0"/>
              </a:rPr>
              <a:t> pada 3 November 2015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24 </a:t>
            </a:r>
            <a:r>
              <a:rPr lang="en-ID" dirty="0" err="1">
                <a:latin typeface="Rockwell" panose="02060603020205020403" pitchFamily="18" charset="0"/>
              </a:rPr>
              <a:t>frekuensi</a:t>
            </a:r>
            <a:r>
              <a:rPr lang="en-ID" dirty="0">
                <a:latin typeface="Rockwell" panose="02060603020205020403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Quarter 1 </a:t>
            </a:r>
            <a:r>
              <a:rPr lang="en-ID" dirty="0" err="1">
                <a:latin typeface="Rockwell" panose="02060603020205020403" pitchFamily="18" charset="0"/>
              </a:rPr>
              <a:t>sebagai</a:t>
            </a:r>
            <a:r>
              <a:rPr lang="en-ID" dirty="0">
                <a:latin typeface="Rockwell" panose="02060603020205020403" pitchFamily="18" charset="0"/>
              </a:rPr>
              <a:t> quarter </a:t>
            </a:r>
            <a:r>
              <a:rPr lang="en-ID" dirty="0" err="1">
                <a:latin typeface="Rockwell" panose="02060603020205020403" pitchFamily="18" charset="0"/>
              </a:rPr>
              <a:t>teratas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dari</a:t>
            </a:r>
            <a:r>
              <a:rPr lang="en-ID" dirty="0">
                <a:latin typeface="Rockwell" panose="02060603020205020403" pitchFamily="18" charset="0"/>
              </a:rPr>
              <a:t> 5 quarter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360 </a:t>
            </a:r>
            <a:r>
              <a:rPr lang="en-ID" dirty="0" err="1">
                <a:latin typeface="Rockwell" panose="02060603020205020403" pitchFamily="18" charset="0"/>
              </a:rPr>
              <a:t>frekuensi</a:t>
            </a:r>
            <a:r>
              <a:rPr lang="en-ID" dirty="0">
                <a:latin typeface="Rockwell" panose="02060603020205020403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Department sewing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691 </a:t>
            </a:r>
            <a:r>
              <a:rPr lang="en-ID" dirty="0" err="1">
                <a:latin typeface="Rockwell" panose="02060603020205020403" pitchFamily="18" charset="0"/>
              </a:rPr>
              <a:t>frekuensi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sebagai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frequensi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tertinggi</a:t>
            </a:r>
            <a:r>
              <a:rPr lang="en-ID" dirty="0"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Hari </a:t>
            </a:r>
            <a:r>
              <a:rPr lang="en-ID" dirty="0" err="1">
                <a:latin typeface="Rockwell" panose="02060603020205020403" pitchFamily="18" charset="0"/>
              </a:rPr>
              <a:t>rabu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208 </a:t>
            </a:r>
            <a:r>
              <a:rPr lang="en-ID" dirty="0" err="1">
                <a:latin typeface="Rockwell" panose="02060603020205020403" pitchFamily="18" charset="0"/>
              </a:rPr>
              <a:t>frekuensi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dalam</a:t>
            </a:r>
            <a:r>
              <a:rPr lang="en-ID" dirty="0">
                <a:latin typeface="Rockwell" panose="02060603020205020403" pitchFamily="18" charset="0"/>
              </a:rPr>
              <a:t>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FE5F9-D6D1-32B7-5243-EC30DB488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7" t="52874" r="66439" b="24948"/>
          <a:stretch/>
        </p:blipFill>
        <p:spPr>
          <a:xfrm>
            <a:off x="5070659" y="1663809"/>
            <a:ext cx="3413051" cy="20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2;g270d5ecbce6_0_0">
            <a:extLst>
              <a:ext uri="{FF2B5EF4-FFF2-40B4-BE49-F238E27FC236}">
                <a16:creationId xmlns:a16="http://schemas.microsoft.com/office/drawing/2014/main" id="{469F6C24-A46E-2246-1491-CFDAB1640DD3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DD3F3-0ECB-B932-161B-8D0E8BEED413}"/>
              </a:ext>
            </a:extLst>
          </p:cNvPr>
          <p:cNvSpPr txBox="1"/>
          <p:nvPr/>
        </p:nvSpPr>
        <p:spPr>
          <a:xfrm>
            <a:off x="2144400" y="849544"/>
            <a:ext cx="5026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T</a:t>
            </a:r>
            <a:r>
              <a:rPr lang="en-ID" dirty="0" err="1">
                <a:latin typeface="Rockwell" panose="02060603020205020403" pitchFamily="18" charset="0"/>
              </a:rPr>
              <a:t>im</a:t>
            </a:r>
            <a:r>
              <a:rPr lang="en-ID" dirty="0">
                <a:latin typeface="Rockwell" panose="02060603020205020403" pitchFamily="18" charset="0"/>
              </a:rPr>
              <a:t> 3 </a:t>
            </a:r>
            <a:r>
              <a:rPr lang="en-ID" dirty="0" err="1">
                <a:latin typeface="Rockwell" panose="02060603020205020403" pitchFamily="18" charset="0"/>
              </a:rPr>
              <a:t>mencapai</a:t>
            </a:r>
            <a:r>
              <a:rPr lang="en-ID" dirty="0">
                <a:latin typeface="Rockwell" panose="02060603020205020403" pitchFamily="18" charset="0"/>
              </a:rPr>
              <a:t> target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rate yang paling </a:t>
            </a:r>
            <a:r>
              <a:rPr lang="en-ID" dirty="0" err="1">
                <a:latin typeface="Rockwell" panose="02060603020205020403" pitchFamily="18" charset="0"/>
              </a:rPr>
              <a:t>tinggi</a:t>
            </a:r>
            <a:endParaRPr lang="en-ID" dirty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Tim 6 </a:t>
            </a:r>
            <a:r>
              <a:rPr lang="en-ID" dirty="0" err="1">
                <a:latin typeface="Rockwell" panose="02060603020205020403" pitchFamily="18" charset="0"/>
              </a:rPr>
              <a:t>mencapai</a:t>
            </a:r>
            <a:r>
              <a:rPr lang="en-ID" dirty="0">
                <a:latin typeface="Rockwell" panose="02060603020205020403" pitchFamily="18" charset="0"/>
              </a:rPr>
              <a:t> target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rate yang paling </a:t>
            </a:r>
            <a:r>
              <a:rPr lang="en-ID" dirty="0" err="1">
                <a:latin typeface="Rockwell" panose="02060603020205020403" pitchFamily="18" charset="0"/>
              </a:rPr>
              <a:t>rendah</a:t>
            </a:r>
            <a:endParaRPr lang="en-ID" dirty="0">
              <a:latin typeface="Rockwell" panose="02060603020205020403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215083D-F9FB-50B9-E083-31399353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01364"/>
            <a:ext cx="4667250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9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2;g270d5ecbce6_0_0">
            <a:extLst>
              <a:ext uri="{FF2B5EF4-FFF2-40B4-BE49-F238E27FC236}">
                <a16:creationId xmlns:a16="http://schemas.microsoft.com/office/drawing/2014/main" id="{469F6C24-A46E-2246-1491-CFDAB1640DD3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DD3F3-0ECB-B932-161B-8D0E8BEED413}"/>
              </a:ext>
            </a:extLst>
          </p:cNvPr>
          <p:cNvSpPr txBox="1"/>
          <p:nvPr/>
        </p:nvSpPr>
        <p:spPr>
          <a:xfrm>
            <a:off x="2144400" y="849544"/>
            <a:ext cx="5026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Department sewing </a:t>
            </a:r>
            <a:r>
              <a:rPr lang="en-US" dirty="0" err="1">
                <a:latin typeface="Rockwell" panose="02060603020205020403" pitchFamily="18" charset="0"/>
              </a:rPr>
              <a:t>mencapai</a:t>
            </a:r>
            <a:r>
              <a:rPr lang="en-US" dirty="0">
                <a:latin typeface="Rockwell" panose="02060603020205020403" pitchFamily="18" charset="0"/>
              </a:rPr>
              <a:t> target </a:t>
            </a:r>
            <a:r>
              <a:rPr lang="en-US" dirty="0" err="1">
                <a:latin typeface="Rockwell" panose="02060603020205020403" pitchFamily="18" charset="0"/>
              </a:rPr>
              <a:t>lebih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tinggi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daripada</a:t>
            </a:r>
            <a:r>
              <a:rPr lang="en-US" dirty="0">
                <a:latin typeface="Rockwell" panose="02060603020205020403" pitchFamily="18" charset="0"/>
              </a:rPr>
              <a:t> department finishing</a:t>
            </a:r>
            <a:endParaRPr lang="en-ID" dirty="0">
              <a:latin typeface="Rockwell" panose="020606030202050204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B9965A-6F52-9C24-D289-B2B184A3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59458"/>
            <a:ext cx="5543550" cy="31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4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270d5ecbce6_0_0">
            <a:extLst>
              <a:ext uri="{FF2B5EF4-FFF2-40B4-BE49-F238E27FC236}">
                <a16:creationId xmlns:a16="http://schemas.microsoft.com/office/drawing/2014/main" id="{438AB378-91A8-BA26-7AA5-620CE28FE724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C1AEC-1415-4D2F-6323-3D5B2604B802}"/>
              </a:ext>
            </a:extLst>
          </p:cNvPr>
          <p:cNvSpPr txBox="1"/>
          <p:nvPr/>
        </p:nvSpPr>
        <p:spPr>
          <a:xfrm>
            <a:off x="371475" y="2265234"/>
            <a:ext cx="64674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Rockwell" panose="02060603020205020403" pitchFamily="18" charset="0"/>
              </a:rPr>
              <a:t>Hubungan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setiap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variabel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actual_productivity</a:t>
            </a:r>
            <a:endParaRPr lang="en-ID" dirty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>
                <a:latin typeface="Rockwell" panose="02060603020205020403" pitchFamily="18" charset="0"/>
              </a:rPr>
              <a:t>setiap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hari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kerja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menunjukkan</a:t>
            </a:r>
            <a:r>
              <a:rPr lang="en-ID" dirty="0">
                <a:latin typeface="Rockwell" panose="02060603020205020403" pitchFamily="18" charset="0"/>
              </a:rPr>
              <a:t> rata-rata </a:t>
            </a:r>
            <a:r>
              <a:rPr lang="en-ID" dirty="0" err="1">
                <a:latin typeface="Rockwell" panose="02060603020205020403" pitchFamily="18" charset="0"/>
              </a:rPr>
              <a:t>nilai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produktivitas</a:t>
            </a:r>
            <a:r>
              <a:rPr lang="en-ID" dirty="0">
                <a:latin typeface="Rockwell" panose="02060603020205020403" pitchFamily="18" charset="0"/>
              </a:rPr>
              <a:t> di </a:t>
            </a:r>
            <a:r>
              <a:rPr lang="en-ID" dirty="0" err="1">
                <a:latin typeface="Rockwell" panose="02060603020205020403" pitchFamily="18" charset="0"/>
              </a:rPr>
              <a:t>atas</a:t>
            </a:r>
            <a:r>
              <a:rPr lang="en-ID" dirty="0">
                <a:latin typeface="Rockwell" panose="02060603020205020403" pitchFamily="18" charset="0"/>
              </a:rPr>
              <a:t> 0.7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quarter 5 </a:t>
            </a:r>
            <a:r>
              <a:rPr lang="en-ID" dirty="0" err="1">
                <a:latin typeface="Rockwell" panose="02060603020205020403" pitchFamily="18" charset="0"/>
              </a:rPr>
              <a:t>adalah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satu-satunya</a:t>
            </a:r>
            <a:r>
              <a:rPr lang="en-ID" dirty="0">
                <a:latin typeface="Rockwell" panose="02060603020205020403" pitchFamily="18" charset="0"/>
              </a:rPr>
              <a:t> quarter yang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nilai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productivitas</a:t>
            </a:r>
            <a:r>
              <a:rPr lang="en-ID" dirty="0">
                <a:latin typeface="Rockwell" panose="02060603020205020403" pitchFamily="18" charset="0"/>
              </a:rPr>
              <a:t> 0.8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Sebagian </a:t>
            </a:r>
            <a:r>
              <a:rPr lang="en-ID" dirty="0" err="1">
                <a:latin typeface="Rockwell" panose="02060603020205020403" pitchFamily="18" charset="0"/>
              </a:rPr>
              <a:t>besar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karyawan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berada</a:t>
            </a:r>
            <a:r>
              <a:rPr lang="en-ID" dirty="0">
                <a:latin typeface="Rockwell" panose="02060603020205020403" pitchFamily="18" charset="0"/>
              </a:rPr>
              <a:t> di department Sewing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>
                <a:latin typeface="Rockwell" panose="02060603020205020403" pitchFamily="18" charset="0"/>
              </a:rPr>
              <a:t>Variabel</a:t>
            </a:r>
            <a:r>
              <a:rPr lang="en-ID" dirty="0">
                <a:latin typeface="Rockwell" panose="02060603020205020403" pitchFamily="18" charset="0"/>
              </a:rPr>
              <a:t> ‘</a:t>
            </a:r>
            <a:r>
              <a:rPr lang="en-ID" dirty="0" err="1">
                <a:latin typeface="Rockwell" panose="02060603020205020403" pitchFamily="18" charset="0"/>
              </a:rPr>
              <a:t>over_time</a:t>
            </a:r>
            <a:r>
              <a:rPr lang="en-ID" dirty="0">
                <a:latin typeface="Rockwell" panose="02060603020205020403" pitchFamily="18" charset="0"/>
              </a:rPr>
              <a:t>’, ‘</a:t>
            </a:r>
            <a:r>
              <a:rPr lang="en-ID" dirty="0" err="1">
                <a:latin typeface="Rockwell" panose="02060603020205020403" pitchFamily="18" charset="0"/>
              </a:rPr>
              <a:t>no_of_workers</a:t>
            </a:r>
            <a:r>
              <a:rPr lang="en-ID" dirty="0">
                <a:latin typeface="Rockwell" panose="02060603020205020403" pitchFamily="18" charset="0"/>
              </a:rPr>
              <a:t>’, ‘</a:t>
            </a:r>
            <a:r>
              <a:rPr lang="en-ID" dirty="0" err="1">
                <a:latin typeface="Rockwell" panose="02060603020205020403" pitchFamily="18" charset="0"/>
              </a:rPr>
              <a:t>idle_time</a:t>
            </a:r>
            <a:r>
              <a:rPr lang="en-ID" dirty="0">
                <a:latin typeface="Rockwell" panose="02060603020205020403" pitchFamily="18" charset="0"/>
              </a:rPr>
              <a:t>’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korelasi</a:t>
            </a:r>
            <a:r>
              <a:rPr lang="en-ID" dirty="0">
                <a:latin typeface="Rockwell" panose="02060603020205020403" pitchFamily="18" charset="0"/>
              </a:rPr>
              <a:t> yang sangat </a:t>
            </a:r>
            <a:r>
              <a:rPr lang="en-ID" dirty="0" err="1">
                <a:latin typeface="Rockwell" panose="02060603020205020403" pitchFamily="18" charset="0"/>
              </a:rPr>
              <a:t>rendah</a:t>
            </a:r>
            <a:r>
              <a:rPr lang="en-ID" dirty="0">
                <a:latin typeface="Rockwell" panose="02060603020205020403" pitchFamily="18" charset="0"/>
              </a:rPr>
              <a:t>, </a:t>
            </a:r>
            <a:r>
              <a:rPr lang="en-ID" dirty="0" err="1">
                <a:latin typeface="Rockwell" panose="02060603020205020403" pitchFamily="18" charset="0"/>
              </a:rPr>
              <a:t>bahkan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bernilai</a:t>
            </a:r>
            <a:r>
              <a:rPr lang="en-ID" dirty="0">
                <a:latin typeface="Rockwell" panose="02060603020205020403" pitchFamily="18" charset="0"/>
              </a:rPr>
              <a:t> negative yang </a:t>
            </a:r>
            <a:r>
              <a:rPr lang="en-ID" dirty="0" err="1">
                <a:latin typeface="Rockwell" panose="02060603020205020403" pitchFamily="18" charset="0"/>
              </a:rPr>
              <a:t>menunjukkan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bahwa</a:t>
            </a:r>
            <a:r>
              <a:rPr lang="en-ID" dirty="0">
                <a:latin typeface="Rockwell" panose="02060603020205020403" pitchFamily="18" charset="0"/>
              </a:rPr>
              <a:t> variable </a:t>
            </a:r>
            <a:r>
              <a:rPr lang="en-ID" dirty="0" err="1">
                <a:latin typeface="Rockwell" panose="02060603020205020403" pitchFamily="18" charset="0"/>
              </a:rPr>
              <a:t>tersebut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tidak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pengaruh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signifikan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terhadap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actual_productivity</a:t>
            </a:r>
            <a:endParaRPr lang="en-ID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722EA-5AEA-9DBE-72EF-3E3DBE8BA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3" t="49188" r="70938" b="26630"/>
          <a:stretch/>
        </p:blipFill>
        <p:spPr>
          <a:xfrm>
            <a:off x="2524125" y="669521"/>
            <a:ext cx="3009899" cy="13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270d5ecbce6_0_0">
            <a:extLst>
              <a:ext uri="{FF2B5EF4-FFF2-40B4-BE49-F238E27FC236}">
                <a16:creationId xmlns:a16="http://schemas.microsoft.com/office/drawing/2014/main" id="{A019A2AB-6BDE-F444-8C27-1C9925EE480E}"/>
              </a:ext>
            </a:extLst>
          </p:cNvPr>
          <p:cNvSpPr/>
          <p:nvPr/>
        </p:nvSpPr>
        <p:spPr>
          <a:xfrm>
            <a:off x="0" y="39825"/>
            <a:ext cx="4008474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5F4F8C-3182-73C9-C5CC-22C8B005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020773"/>
            <a:ext cx="4678326" cy="373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90996-EF38-92D3-5095-A9ABD1B6F48B}"/>
              </a:ext>
            </a:extLst>
          </p:cNvPr>
          <p:cNvSpPr txBox="1"/>
          <p:nvPr/>
        </p:nvSpPr>
        <p:spPr>
          <a:xfrm>
            <a:off x="4997623" y="1604106"/>
            <a:ext cx="39446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</a:rPr>
              <a:t>no_of_workers</a:t>
            </a:r>
            <a:r>
              <a:rPr lang="en-US" dirty="0">
                <a:latin typeface="Rockwell" panose="02060603020205020403" pitchFamily="18" charset="0"/>
              </a:rPr>
              <a:t> dan </a:t>
            </a:r>
            <a:r>
              <a:rPr lang="en-US" dirty="0" err="1">
                <a:latin typeface="Rockwell" panose="02060603020205020403" pitchFamily="18" charset="0"/>
              </a:rPr>
              <a:t>smv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memiliki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nilai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korelasi</a:t>
            </a:r>
            <a:r>
              <a:rPr lang="en-US" dirty="0">
                <a:latin typeface="Rockwell" panose="02060603020205020403" pitchFamily="18" charset="0"/>
              </a:rPr>
              <a:t> yang </a:t>
            </a:r>
            <a:r>
              <a:rPr lang="en-US" dirty="0" err="1">
                <a:latin typeface="Rockwell" panose="02060603020205020403" pitchFamily="18" charset="0"/>
              </a:rPr>
              <a:t>tinggi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begitu</a:t>
            </a:r>
            <a:r>
              <a:rPr lang="en-US" dirty="0">
                <a:latin typeface="Rockwell" panose="02060603020205020403" pitchFamily="18" charset="0"/>
              </a:rPr>
              <a:t> juga </a:t>
            </a:r>
            <a:r>
              <a:rPr lang="en-US" dirty="0" err="1">
                <a:latin typeface="Rockwell" panose="02060603020205020403" pitchFamily="18" charset="0"/>
              </a:rPr>
              <a:t>dengan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over_time</a:t>
            </a:r>
            <a:endParaRPr lang="en-US" dirty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</a:rPr>
              <a:t>Sedangkan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korelasi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antara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actual_productivity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dengan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targeted_productivity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hanya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memiliki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nilai</a:t>
            </a:r>
            <a:r>
              <a:rPr lang="en-US" dirty="0">
                <a:latin typeface="Rockwell" panose="02060603020205020403" pitchFamily="18" charset="0"/>
              </a:rPr>
              <a:t> 0.42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2173C-76FA-F09F-7775-11BEDC1130FA}"/>
              </a:ext>
            </a:extLst>
          </p:cNvPr>
          <p:cNvSpPr txBox="1"/>
          <p:nvPr/>
        </p:nvSpPr>
        <p:spPr>
          <a:xfrm>
            <a:off x="3438517" y="567190"/>
            <a:ext cx="3944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ckwell" panose="02060603020205020403" pitchFamily="18" charset="0"/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82789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2880798" y="1727897"/>
            <a:ext cx="3382403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Modelling &amp; </a:t>
            </a:r>
          </a:p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Data Evaluation</a:t>
            </a:r>
          </a:p>
        </p:txBody>
      </p:sp>
    </p:spTree>
    <p:extLst>
      <p:ext uri="{BB962C8B-B14F-4D97-AF65-F5344CB8AC3E}">
        <p14:creationId xmlns:p14="http://schemas.microsoft.com/office/powerpoint/2010/main" val="124870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270d5ecbce6_0_0">
            <a:extLst>
              <a:ext uri="{FF2B5EF4-FFF2-40B4-BE49-F238E27FC236}">
                <a16:creationId xmlns:a16="http://schemas.microsoft.com/office/drawing/2014/main" id="{162FAA16-9E6F-759A-1BC5-66EFA85EBE17}"/>
              </a:ext>
            </a:extLst>
          </p:cNvPr>
          <p:cNvSpPr/>
          <p:nvPr/>
        </p:nvSpPr>
        <p:spPr>
          <a:xfrm>
            <a:off x="-1" y="39825"/>
            <a:ext cx="4333875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Modelling &amp; Data  Evaluation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735DE-ABD7-F8EC-4EE2-309A14D1C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4" t="39810" r="71666" b="13064"/>
          <a:stretch/>
        </p:blipFill>
        <p:spPr>
          <a:xfrm>
            <a:off x="488079" y="1419225"/>
            <a:ext cx="2447925" cy="282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FCC0F-7002-BFE0-7963-16F68710A60F}"/>
              </a:ext>
            </a:extLst>
          </p:cNvPr>
          <p:cNvSpPr txBox="1"/>
          <p:nvPr/>
        </p:nvSpPr>
        <p:spPr>
          <a:xfrm>
            <a:off x="3128961" y="717153"/>
            <a:ext cx="240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Model Machine Learning</a:t>
            </a:r>
            <a:endParaRPr lang="en-ID" b="1" dirty="0">
              <a:latin typeface="Rockwell" panose="02060603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25D0E-5AC8-8679-B51A-3DC05C951796}"/>
              </a:ext>
            </a:extLst>
          </p:cNvPr>
          <p:cNvSpPr txBox="1"/>
          <p:nvPr/>
        </p:nvSpPr>
        <p:spPr>
          <a:xfrm>
            <a:off x="3495675" y="1527184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Random Forest Regressor </a:t>
            </a:r>
            <a:r>
              <a:rPr lang="en-ID" dirty="0" err="1">
                <a:latin typeface="Rockwell" panose="02060603020205020403" pitchFamily="18" charset="0"/>
              </a:rPr>
              <a:t>adalah</a:t>
            </a:r>
            <a:r>
              <a:rPr lang="en-ID" dirty="0">
                <a:latin typeface="Rockwell" panose="02060603020205020403" pitchFamily="18" charset="0"/>
              </a:rPr>
              <a:t> model </a:t>
            </a:r>
            <a:r>
              <a:rPr lang="en-ID" dirty="0" err="1">
                <a:latin typeface="Rockwell" panose="02060603020205020403" pitchFamily="18" charset="0"/>
              </a:rPr>
              <a:t>terbaik</a:t>
            </a:r>
            <a:r>
              <a:rPr lang="en-ID" dirty="0">
                <a:latin typeface="Rockwell" panose="02060603020205020403" pitchFamily="18" charset="0"/>
              </a:rPr>
              <a:t>,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MSE </a:t>
            </a:r>
            <a:r>
              <a:rPr lang="en-ID" dirty="0" err="1">
                <a:latin typeface="Rockwell" panose="02060603020205020403" pitchFamily="18" charset="0"/>
              </a:rPr>
              <a:t>terendah</a:t>
            </a:r>
            <a:r>
              <a:rPr lang="en-ID" dirty="0">
                <a:latin typeface="Rockwell" panose="02060603020205020403" pitchFamily="18" charset="0"/>
              </a:rPr>
              <a:t> dan R^2 score </a:t>
            </a:r>
            <a:r>
              <a:rPr lang="en-ID" dirty="0" err="1">
                <a:latin typeface="Rockwell" panose="02060603020205020403" pitchFamily="18" charset="0"/>
              </a:rPr>
              <a:t>tertinggi</a:t>
            </a:r>
            <a:r>
              <a:rPr lang="en-ID" dirty="0"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Linear Regression juga </a:t>
            </a:r>
            <a:r>
              <a:rPr lang="en-ID" dirty="0" err="1">
                <a:latin typeface="Rockwell" panose="02060603020205020403" pitchFamily="18" charset="0"/>
              </a:rPr>
              <a:t>menunjukkan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kinerja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baik</a:t>
            </a:r>
            <a:r>
              <a:rPr lang="en-ID" dirty="0">
                <a:latin typeface="Rockwell" panose="02060603020205020403" pitchFamily="18" charset="0"/>
              </a:rPr>
              <a:t> dan </a:t>
            </a:r>
            <a:r>
              <a:rPr lang="en-ID" dirty="0" err="1">
                <a:latin typeface="Rockwell" panose="02060603020205020403" pitchFamily="18" charset="0"/>
              </a:rPr>
              <a:t>dapat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digunakan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sebagai</a:t>
            </a:r>
            <a:r>
              <a:rPr lang="en-ID" dirty="0">
                <a:latin typeface="Rockwell" panose="02060603020205020403" pitchFamily="18" charset="0"/>
              </a:rPr>
              <a:t> model baseline yang </a:t>
            </a:r>
            <a:r>
              <a:rPr lang="en-ID" dirty="0" err="1">
                <a:latin typeface="Rockwell" panose="02060603020205020403" pitchFamily="18" charset="0"/>
              </a:rPr>
              <a:t>kuat</a:t>
            </a:r>
            <a:r>
              <a:rPr lang="en-ID" dirty="0"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Decision Tree Regressor dan SVR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kinerja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cukup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baik</a:t>
            </a:r>
            <a:r>
              <a:rPr lang="en-ID" dirty="0">
                <a:latin typeface="Rockwell" panose="02060603020205020403" pitchFamily="18" charset="0"/>
              </a:rPr>
              <a:t>, </a:t>
            </a:r>
            <a:r>
              <a:rPr lang="en-ID" dirty="0" err="1">
                <a:latin typeface="Rockwell" panose="02060603020205020403" pitchFamily="18" charset="0"/>
              </a:rPr>
              <a:t>tapi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tidak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sebaik</a:t>
            </a:r>
            <a:r>
              <a:rPr lang="en-ID" dirty="0">
                <a:latin typeface="Rockwell" panose="02060603020205020403" pitchFamily="18" charset="0"/>
              </a:rPr>
              <a:t> Random Forest </a:t>
            </a:r>
            <a:r>
              <a:rPr lang="en-ID" dirty="0" err="1">
                <a:latin typeface="Rockwell" panose="02060603020205020403" pitchFamily="18" charset="0"/>
              </a:rPr>
              <a:t>atau</a:t>
            </a:r>
            <a:r>
              <a:rPr lang="en-ID" dirty="0">
                <a:latin typeface="Rockwell" panose="02060603020205020403" pitchFamily="18" charset="0"/>
              </a:rPr>
              <a:t> Linear Regression.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latin typeface="Rockwell" panose="02060603020205020403" pitchFamily="18" charset="0"/>
              </a:rPr>
              <a:t>MLP Regressor </a:t>
            </a:r>
            <a:r>
              <a:rPr lang="en-ID" dirty="0" err="1">
                <a:latin typeface="Rockwell" panose="02060603020205020403" pitchFamily="18" charset="0"/>
              </a:rPr>
              <a:t>tidak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cocok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dataset </a:t>
            </a:r>
            <a:r>
              <a:rPr lang="en-ID" dirty="0" err="1">
                <a:latin typeface="Rockwell" panose="02060603020205020403" pitchFamily="18" charset="0"/>
              </a:rPr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512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2880798" y="1824615"/>
            <a:ext cx="3382403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8322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2" name="Google Shape;122;g270d5ecbce6_0_0"/>
          <p:cNvSpPr/>
          <p:nvPr/>
        </p:nvSpPr>
        <p:spPr>
          <a:xfrm>
            <a:off x="0" y="39825"/>
            <a:ext cx="3068796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Identitas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A640A-49FB-AA91-7C9C-61F38A73A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33" r="7323" b="15942"/>
          <a:stretch/>
        </p:blipFill>
        <p:spPr>
          <a:xfrm>
            <a:off x="1710336" y="1820636"/>
            <a:ext cx="1358460" cy="1635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3629902" y="2054300"/>
            <a:ext cx="4572000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b="0" i="0" u="none" strike="noStrike" cap="none" dirty="0">
                <a:solidFill>
                  <a:srgbClr val="1F3B6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Nama	: Nurani Istiaen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dirty="0" err="1">
                <a:solidFill>
                  <a:srgbClr val="1F3B6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Kelas</a:t>
            </a:r>
            <a:r>
              <a:rPr lang="en-US" dirty="0">
                <a:solidFill>
                  <a:srgbClr val="1F3B6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: Data Scientist Group B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b="0" i="0" u="none" strike="noStrike" cap="none" dirty="0" err="1">
                <a:solidFill>
                  <a:srgbClr val="1F3B6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Asal</a:t>
            </a:r>
            <a:r>
              <a:rPr lang="en-US" sz="1400" b="0" i="0" u="none" strike="noStrike" cap="none" dirty="0">
                <a:solidFill>
                  <a:srgbClr val="1F3B6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: Universitas Nusa Putra</a:t>
            </a:r>
          </a:p>
        </p:txBody>
      </p:sp>
    </p:spTree>
    <p:extLst>
      <p:ext uri="{BB962C8B-B14F-4D97-AF65-F5344CB8AC3E}">
        <p14:creationId xmlns:p14="http://schemas.microsoft.com/office/powerpoint/2010/main" val="383877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270d5ecbce6_0_0">
            <a:extLst>
              <a:ext uri="{FF2B5EF4-FFF2-40B4-BE49-F238E27FC236}">
                <a16:creationId xmlns:a16="http://schemas.microsoft.com/office/drawing/2014/main" id="{162FAA16-9E6F-759A-1BC5-66EFA85EBE17}"/>
              </a:ext>
            </a:extLst>
          </p:cNvPr>
          <p:cNvSpPr/>
          <p:nvPr/>
        </p:nvSpPr>
        <p:spPr>
          <a:xfrm>
            <a:off x="0" y="39825"/>
            <a:ext cx="2895600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Recommendation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479AC-5437-BA52-E34B-BDF99A8705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2" t="52874" r="65521" b="22393"/>
          <a:stretch/>
        </p:blipFill>
        <p:spPr>
          <a:xfrm>
            <a:off x="552450" y="1674952"/>
            <a:ext cx="2895600" cy="1538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B509D-9ADC-0914-B20C-5560918185B7}"/>
              </a:ext>
            </a:extLst>
          </p:cNvPr>
          <p:cNvSpPr txBox="1"/>
          <p:nvPr/>
        </p:nvSpPr>
        <p:spPr>
          <a:xfrm>
            <a:off x="3882469" y="1320662"/>
            <a:ext cx="46043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Rockwell" panose="02060603020205020403" pitchFamily="18" charset="0"/>
              </a:rPr>
              <a:t>Hasil target achievement by rate dan team, </a:t>
            </a:r>
            <a:r>
              <a:rPr lang="en-ID" dirty="0" err="1">
                <a:latin typeface="Rockwell" panose="02060603020205020403" pitchFamily="18" charset="0"/>
              </a:rPr>
              <a:t>dapat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disimpilkan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bahwa</a:t>
            </a:r>
            <a:r>
              <a:rPr lang="en-ID" dirty="0">
                <a:latin typeface="Rockwell" panose="02060603020205020403" pitchFamily="18" charset="0"/>
              </a:rPr>
              <a:t> department sewing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produktivitas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lebih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tinggi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daripada</a:t>
            </a:r>
            <a:r>
              <a:rPr lang="en-ID" dirty="0">
                <a:latin typeface="Rockwell" panose="02060603020205020403" pitchFamily="18" charset="0"/>
              </a:rPr>
              <a:t> department finishing.</a:t>
            </a:r>
          </a:p>
          <a:p>
            <a:r>
              <a:rPr lang="en-ID" dirty="0">
                <a:latin typeface="Rockwell" panose="02060603020205020403" pitchFamily="18" charset="0"/>
              </a:rPr>
              <a:t>Random Forest Regressor </a:t>
            </a:r>
            <a:r>
              <a:rPr lang="en-ID" dirty="0" err="1">
                <a:latin typeface="Rockwell" panose="02060603020205020403" pitchFamily="18" charset="0"/>
              </a:rPr>
              <a:t>memiliki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nilai</a:t>
            </a:r>
            <a:r>
              <a:rPr lang="en-ID" dirty="0">
                <a:latin typeface="Rockwell" panose="02060603020205020403" pitchFamily="18" charset="0"/>
              </a:rPr>
              <a:t> RMSE dan SMAPE paling </a:t>
            </a:r>
            <a:r>
              <a:rPr lang="en-ID" dirty="0" err="1">
                <a:latin typeface="Rockwell" panose="02060603020205020403" pitchFamily="18" charset="0"/>
              </a:rPr>
              <a:t>rendah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dibandingkan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model </a:t>
            </a:r>
            <a:r>
              <a:rPr lang="en-ID" dirty="0" err="1">
                <a:latin typeface="Rockwell" panose="02060603020205020403" pitchFamily="18" charset="0"/>
              </a:rPr>
              <a:t>lainnya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diuji</a:t>
            </a:r>
            <a:r>
              <a:rPr lang="en-ID" dirty="0">
                <a:latin typeface="Rockwell" panose="02060603020205020403" pitchFamily="18" charset="0"/>
              </a:rPr>
              <a:t>. </a:t>
            </a:r>
            <a:r>
              <a:rPr lang="en-ID" dirty="0" err="1">
                <a:latin typeface="Rockwell" panose="02060603020205020403" pitchFamily="18" charset="0"/>
              </a:rPr>
              <a:t>Sehingga</a:t>
            </a:r>
            <a:r>
              <a:rPr lang="en-ID" dirty="0">
                <a:latin typeface="Rockwell" panose="02060603020205020403" pitchFamily="18" charset="0"/>
              </a:rPr>
              <a:t> Random Forest Regressor </a:t>
            </a:r>
            <a:r>
              <a:rPr lang="en-ID" dirty="0" err="1">
                <a:latin typeface="Rockwell" panose="02060603020205020403" pitchFamily="18" charset="0"/>
              </a:rPr>
              <a:t>menjadi</a:t>
            </a:r>
            <a:r>
              <a:rPr lang="en-ID" dirty="0">
                <a:latin typeface="Rockwell" panose="02060603020205020403" pitchFamily="18" charset="0"/>
              </a:rPr>
              <a:t> model </a:t>
            </a:r>
            <a:r>
              <a:rPr lang="en-ID" dirty="0" err="1">
                <a:latin typeface="Rockwell" panose="02060603020205020403" pitchFamily="18" charset="0"/>
              </a:rPr>
              <a:t>terbaik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memprediksi</a:t>
            </a:r>
            <a:r>
              <a:rPr lang="en-ID" dirty="0">
                <a:latin typeface="Rockwell" panose="02060603020205020403" pitchFamily="18" charset="0"/>
              </a:rPr>
              <a:t> Tingkat </a:t>
            </a:r>
            <a:r>
              <a:rPr lang="en-ID" dirty="0" err="1">
                <a:latin typeface="Rockwell" panose="02060603020205020403" pitchFamily="18" charset="0"/>
              </a:rPr>
              <a:t>produktivitas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buruh</a:t>
            </a:r>
            <a:r>
              <a:rPr lang="en-ID" dirty="0">
                <a:latin typeface="Rockwell" panose="02060603020205020403" pitchFamily="18" charset="0"/>
              </a:rPr>
              <a:t> dan </a:t>
            </a:r>
            <a:r>
              <a:rPr lang="en-ID" dirty="0" err="1">
                <a:latin typeface="Rockwell" panose="02060603020205020403" pitchFamily="18" charset="0"/>
              </a:rPr>
              <a:t>prediksi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mesin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rusak</a:t>
            </a:r>
            <a:r>
              <a:rPr lang="en-ID" dirty="0">
                <a:latin typeface="Rockwell" panose="02060603020205020403" pitchFamily="18" charset="0"/>
              </a:rPr>
              <a:t> di </a:t>
            </a:r>
            <a:r>
              <a:rPr lang="en-ID" dirty="0" err="1">
                <a:latin typeface="Rockwell" panose="02060603020205020403" pitchFamily="18" charset="0"/>
              </a:rPr>
              <a:t>pabrik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garmen</a:t>
            </a:r>
            <a:r>
              <a:rPr lang="en-ID" dirty="0">
                <a:latin typeface="Rockwell" panose="02060603020205020403" pitchFamily="18" charset="0"/>
              </a:rPr>
              <a:t>. 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7A8D9-C63D-9BE6-E49E-5EF4F74126ED}"/>
              </a:ext>
            </a:extLst>
          </p:cNvPr>
          <p:cNvSpPr/>
          <p:nvPr/>
        </p:nvSpPr>
        <p:spPr>
          <a:xfrm>
            <a:off x="3065499" y="4435932"/>
            <a:ext cx="1885950" cy="4622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bg1"/>
                </a:solidFill>
                <a:latin typeface="Rockwell" panose="020606030202050204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Dokumentasi</a:t>
            </a:r>
            <a:r>
              <a:rPr lang="en-ID" dirty="0">
                <a:solidFill>
                  <a:schemeClr val="bg1"/>
                </a:solidFill>
                <a:latin typeface="Rockwell" panose="020606030202050204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Kode</a:t>
            </a:r>
            <a:endParaRPr lang="en-ID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g270d5ecbce6_0_0">
            <a:extLst>
              <a:ext uri="{FF2B5EF4-FFF2-40B4-BE49-F238E27FC236}">
                <a16:creationId xmlns:a16="http://schemas.microsoft.com/office/drawing/2014/main" id="{162FAA16-9E6F-759A-1BC5-66EFA85EBE17}"/>
              </a:ext>
            </a:extLst>
          </p:cNvPr>
          <p:cNvSpPr/>
          <p:nvPr/>
        </p:nvSpPr>
        <p:spPr>
          <a:xfrm>
            <a:off x="0" y="39825"/>
            <a:ext cx="2895600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Recommendation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7A8D9-C63D-9BE6-E49E-5EF4F74126ED}"/>
              </a:ext>
            </a:extLst>
          </p:cNvPr>
          <p:cNvSpPr/>
          <p:nvPr/>
        </p:nvSpPr>
        <p:spPr>
          <a:xfrm>
            <a:off x="3065499" y="4435932"/>
            <a:ext cx="1885950" cy="4622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bg1"/>
                </a:solidFill>
                <a:latin typeface="Rockwell" panose="020606030202050204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Dokumentasi</a:t>
            </a:r>
            <a:r>
              <a:rPr lang="en-ID" dirty="0">
                <a:solidFill>
                  <a:schemeClr val="bg1"/>
                </a:solidFill>
                <a:latin typeface="Rockwell" panose="020606030202050204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Kode</a:t>
            </a:r>
            <a:endParaRPr lang="en-ID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82CB7-209F-0DC5-9956-24A6F2AF480D}"/>
              </a:ext>
            </a:extLst>
          </p:cNvPr>
          <p:cNvSpPr txBox="1"/>
          <p:nvPr/>
        </p:nvSpPr>
        <p:spPr>
          <a:xfrm>
            <a:off x="2286000" y="1211380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>
                <a:latin typeface="Rockwell" panose="02060603020205020403" pitchFamily="18" charset="0"/>
              </a:rPr>
              <a:t>Mengatur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ulang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jumlah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pekerja</a:t>
            </a:r>
            <a:r>
              <a:rPr lang="en-ID" dirty="0">
                <a:latin typeface="Rockwell" panose="02060603020205020403" pitchFamily="18" charset="0"/>
              </a:rPr>
              <a:t> di </a:t>
            </a:r>
            <a:r>
              <a:rPr lang="en-ID" dirty="0" err="1">
                <a:latin typeface="Rockwell" panose="02060603020205020403" pitchFamily="18" charset="0"/>
              </a:rPr>
              <a:t>setiap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tim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meminimalkan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situasi</a:t>
            </a:r>
            <a:r>
              <a:rPr lang="en-ID" dirty="0">
                <a:latin typeface="Rockwell" panose="02060603020205020403" pitchFamily="18" charset="0"/>
              </a:rPr>
              <a:t> di mana </a:t>
            </a:r>
            <a:r>
              <a:rPr lang="en-ID" dirty="0" err="1">
                <a:latin typeface="Rockwell" panose="02060603020205020403" pitchFamily="18" charset="0"/>
              </a:rPr>
              <a:t>sejumlah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besar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pekerja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menghasilkan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lebih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sedikit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produksi</a:t>
            </a:r>
            <a:endParaRPr lang="en-ID" dirty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>
                <a:latin typeface="Rockwell" panose="02060603020205020403" pitchFamily="18" charset="0"/>
              </a:rPr>
              <a:t>Evaluasi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tim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tingkat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pencapaian</a:t>
            </a:r>
            <a:r>
              <a:rPr lang="en-ID" dirty="0">
                <a:latin typeface="Rockwell" panose="02060603020205020403" pitchFamily="18" charset="0"/>
              </a:rPr>
              <a:t> target </a:t>
            </a:r>
            <a:r>
              <a:rPr lang="en-ID" dirty="0" err="1">
                <a:latin typeface="Rockwell" panose="02060603020205020403" pitchFamily="18" charset="0"/>
              </a:rPr>
              <a:t>rendah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mengidentifikasi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faktor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perlu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ditingkatkan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mencapai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bahkan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melampaui</a:t>
            </a:r>
            <a:r>
              <a:rPr lang="en-ID" dirty="0">
                <a:latin typeface="Rockwell" panose="02060603020205020403" pitchFamily="18" charset="0"/>
              </a:rPr>
              <a:t> target </a:t>
            </a:r>
            <a:r>
              <a:rPr lang="en-ID" dirty="0" err="1">
                <a:latin typeface="Rockwell" panose="02060603020205020403" pitchFamily="18" charset="0"/>
              </a:rPr>
              <a:t>produktivitas</a:t>
            </a:r>
            <a:r>
              <a:rPr lang="en-ID" dirty="0">
                <a:latin typeface="Rockwell" panose="020606030202050204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>
                <a:latin typeface="Rockwell" panose="02060603020205020403" pitchFamily="18" charset="0"/>
              </a:rPr>
              <a:t>Melakukan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perbaikan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mesin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terindikasi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mengalami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kerusakan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untuk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produksi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lebih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maksimal</a:t>
            </a:r>
            <a:endParaRPr lang="en-ID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3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AB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5dd2bff1_0_53"/>
          <p:cNvSpPr/>
          <p:nvPr/>
        </p:nvSpPr>
        <p:spPr>
          <a:xfrm>
            <a:off x="11326877" y="1647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30" name="Google Shape;130;g2695dd2bff1_0_53"/>
          <p:cNvSpPr/>
          <p:nvPr/>
        </p:nvSpPr>
        <p:spPr>
          <a:xfrm>
            <a:off x="2964984" y="4261283"/>
            <a:ext cx="29409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PT. CERDAS DIGITAL NUSANTARA</a:t>
            </a:r>
            <a:endParaRPr sz="900" b="1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Jl. Makaliwe Raya No. 36. Grogol, </a:t>
            </a:r>
            <a:endParaRPr sz="900" b="0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Grogol Petamburan. Jakarta Barat 11450.</a:t>
            </a:r>
            <a:endParaRPr sz="900" b="0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1" name="Google Shape;131;g2695dd2bff1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4738" y="3599498"/>
            <a:ext cx="1961385" cy="66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695dd2bff1_0_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0" y="4180712"/>
            <a:ext cx="962800" cy="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695dd2bff1_0_53"/>
          <p:cNvPicPr preferRelativeResize="0"/>
          <p:nvPr/>
        </p:nvPicPr>
        <p:blipFill rotWithShape="1">
          <a:blip r:embed="rId6">
            <a:alphaModFix/>
          </a:blip>
          <a:srcRect l="52100"/>
          <a:stretch/>
        </p:blipFill>
        <p:spPr>
          <a:xfrm>
            <a:off x="962787" y="4180700"/>
            <a:ext cx="919799" cy="9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695dd2bff1_0_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8171675" y="-9537"/>
            <a:ext cx="962800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695dd2bff1_0_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8162144" y="962794"/>
            <a:ext cx="981850" cy="10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695dd2bff1_0_53"/>
          <p:cNvSpPr txBox="1"/>
          <p:nvPr/>
        </p:nvSpPr>
        <p:spPr>
          <a:xfrm>
            <a:off x="4290325" y="3994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Terima kasih </a:t>
            </a:r>
            <a:endParaRPr sz="3200" b="0" i="0" u="none" strike="noStrike" cap="none">
              <a:solidFill>
                <a:schemeClr val="lt1"/>
              </a:solidFill>
              <a:highlight>
                <a:srgbClr val="F9F9F9"/>
              </a:highlight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37" name="Google Shape;137;g2695dd2bff1_0_53"/>
          <p:cNvSpPr txBox="1"/>
          <p:nvPr/>
        </p:nvSpPr>
        <p:spPr>
          <a:xfrm>
            <a:off x="547025" y="8643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Thank you</a:t>
            </a:r>
            <a:endParaRPr sz="1400" b="0" i="0" u="none" strike="noStrike" cap="non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38" name="Google Shape;138;g2695dd2bff1_0_53"/>
          <p:cNvSpPr txBox="1"/>
          <p:nvPr/>
        </p:nvSpPr>
        <p:spPr>
          <a:xfrm>
            <a:off x="4572000" y="16867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谢谢 </a:t>
            </a:r>
            <a:endParaRPr sz="2500" b="0" i="0" u="none" strike="noStrike" cap="none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39" name="Google Shape;139;g2695dd2bff1_0_53"/>
          <p:cNvSpPr txBox="1"/>
          <p:nvPr/>
        </p:nvSpPr>
        <p:spPr>
          <a:xfrm>
            <a:off x="5452300" y="211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Xièxiè</a:t>
            </a:r>
            <a:endParaRPr sz="15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g2695dd2bff1_0_53"/>
          <p:cNvSpPr txBox="1"/>
          <p:nvPr/>
        </p:nvSpPr>
        <p:spPr>
          <a:xfrm>
            <a:off x="494425" y="2119063"/>
            <a:ext cx="460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ありがとうございまし </a:t>
            </a:r>
            <a:endParaRPr sz="2400" b="0" i="0" u="none" strike="noStrike" cap="none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41" name="Google Shape;141;g2695dd2bff1_0_53"/>
          <p:cNvSpPr txBox="1"/>
          <p:nvPr/>
        </p:nvSpPr>
        <p:spPr>
          <a:xfrm>
            <a:off x="85350" y="2693600"/>
            <a:ext cx="331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Arigatōgozaimashita</a:t>
            </a:r>
            <a:endParaRPr sz="15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" name="Google Shape;142;g2695dd2bff1_0_53"/>
          <p:cNvSpPr txBox="1"/>
          <p:nvPr/>
        </p:nvSpPr>
        <p:spPr>
          <a:xfrm>
            <a:off x="5275775" y="2974013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캄사함니다 </a:t>
            </a:r>
            <a:endParaRPr sz="2500" b="0" i="0" u="none" strike="noStrike" cap="none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43" name="Google Shape;143;g2695dd2bff1_0_53"/>
          <p:cNvSpPr txBox="1"/>
          <p:nvPr/>
        </p:nvSpPr>
        <p:spPr>
          <a:xfrm>
            <a:off x="6182925" y="364568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Kamsahamnida</a:t>
            </a:r>
            <a:endParaRPr sz="15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4" name="Google Shape;144;g2695dd2bff1_0_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-9525" y="-19000"/>
            <a:ext cx="981850" cy="10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695dd2bff1_0_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8152675" y="4165844"/>
            <a:ext cx="1000800" cy="99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95dd2bff1_0_12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14" name="Google Shape;114;g2695dd2bff1_0_12"/>
          <p:cNvSpPr/>
          <p:nvPr/>
        </p:nvSpPr>
        <p:spPr>
          <a:xfrm>
            <a:off x="0" y="39825"/>
            <a:ext cx="2046649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Daftar Isi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g2695dd2bff1_0_12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695dd2bff1_0_12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C74C-AA0C-F3AE-FFF6-A5D77680871A}"/>
              </a:ext>
            </a:extLst>
          </p:cNvPr>
          <p:cNvSpPr txBox="1"/>
          <p:nvPr/>
        </p:nvSpPr>
        <p:spPr>
          <a:xfrm>
            <a:off x="729894" y="1411026"/>
            <a:ext cx="2046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Data Collection &amp; </a:t>
            </a:r>
          </a:p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Data Understanding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BA9F7E-64CB-3FF7-3DC0-48BD420B05EA}"/>
              </a:ext>
            </a:extLst>
          </p:cNvPr>
          <p:cNvSpPr/>
          <p:nvPr/>
        </p:nvSpPr>
        <p:spPr>
          <a:xfrm>
            <a:off x="868107" y="2289987"/>
            <a:ext cx="648586" cy="56352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29157-44B4-B573-3D38-201032E6388E}"/>
              </a:ext>
            </a:extLst>
          </p:cNvPr>
          <p:cNvSpPr/>
          <p:nvPr/>
        </p:nvSpPr>
        <p:spPr>
          <a:xfrm>
            <a:off x="2452250" y="2289986"/>
            <a:ext cx="648586" cy="56352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ECE280-A5D3-A05C-C082-74CE48EF5311}"/>
              </a:ext>
            </a:extLst>
          </p:cNvPr>
          <p:cNvSpPr/>
          <p:nvPr/>
        </p:nvSpPr>
        <p:spPr>
          <a:xfrm>
            <a:off x="5657969" y="2289984"/>
            <a:ext cx="648586" cy="56352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50148-14A9-FCFF-EF5B-9F188F16A9DC}"/>
              </a:ext>
            </a:extLst>
          </p:cNvPr>
          <p:cNvSpPr/>
          <p:nvPr/>
        </p:nvSpPr>
        <p:spPr>
          <a:xfrm>
            <a:off x="4073826" y="2289985"/>
            <a:ext cx="648586" cy="56352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F276BF-9068-4E41-1A75-1016B9B7F420}"/>
              </a:ext>
            </a:extLst>
          </p:cNvPr>
          <p:cNvSpPr/>
          <p:nvPr/>
        </p:nvSpPr>
        <p:spPr>
          <a:xfrm>
            <a:off x="7314879" y="2289983"/>
            <a:ext cx="648586" cy="56352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Google Shape;485;p27">
            <a:extLst>
              <a:ext uri="{FF2B5EF4-FFF2-40B4-BE49-F238E27FC236}">
                <a16:creationId xmlns:a16="http://schemas.microsoft.com/office/drawing/2014/main" id="{220D18C7-9960-4106-0521-ED558787C156}"/>
              </a:ext>
            </a:extLst>
          </p:cNvPr>
          <p:cNvCxnSpPr/>
          <p:nvPr/>
        </p:nvCxnSpPr>
        <p:spPr>
          <a:xfrm>
            <a:off x="867507" y="1611745"/>
            <a:ext cx="600" cy="960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5;p27">
            <a:extLst>
              <a:ext uri="{FF2B5EF4-FFF2-40B4-BE49-F238E27FC236}">
                <a16:creationId xmlns:a16="http://schemas.microsoft.com/office/drawing/2014/main" id="{DBA43C01-C0D6-507E-0064-6C0952B50498}"/>
              </a:ext>
            </a:extLst>
          </p:cNvPr>
          <p:cNvCxnSpPr/>
          <p:nvPr/>
        </p:nvCxnSpPr>
        <p:spPr>
          <a:xfrm>
            <a:off x="7313679" y="1608876"/>
            <a:ext cx="600" cy="960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5;p27">
            <a:extLst>
              <a:ext uri="{FF2B5EF4-FFF2-40B4-BE49-F238E27FC236}">
                <a16:creationId xmlns:a16="http://schemas.microsoft.com/office/drawing/2014/main" id="{7203856D-2F2F-CD6F-1B98-2EC5FEE83207}"/>
              </a:ext>
            </a:extLst>
          </p:cNvPr>
          <p:cNvCxnSpPr/>
          <p:nvPr/>
        </p:nvCxnSpPr>
        <p:spPr>
          <a:xfrm>
            <a:off x="5657369" y="2571745"/>
            <a:ext cx="600" cy="960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85;p27">
            <a:extLst>
              <a:ext uri="{FF2B5EF4-FFF2-40B4-BE49-F238E27FC236}">
                <a16:creationId xmlns:a16="http://schemas.microsoft.com/office/drawing/2014/main" id="{1EFA19FF-38FC-16BC-789A-8A4BC90140B4}"/>
              </a:ext>
            </a:extLst>
          </p:cNvPr>
          <p:cNvCxnSpPr/>
          <p:nvPr/>
        </p:nvCxnSpPr>
        <p:spPr>
          <a:xfrm>
            <a:off x="4090593" y="1611745"/>
            <a:ext cx="600" cy="960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5;p27">
            <a:extLst>
              <a:ext uri="{FF2B5EF4-FFF2-40B4-BE49-F238E27FC236}">
                <a16:creationId xmlns:a16="http://schemas.microsoft.com/office/drawing/2014/main" id="{7072DB6D-DFB3-EB91-532C-11A868635E29}"/>
              </a:ext>
            </a:extLst>
          </p:cNvPr>
          <p:cNvCxnSpPr/>
          <p:nvPr/>
        </p:nvCxnSpPr>
        <p:spPr>
          <a:xfrm>
            <a:off x="2468240" y="2571745"/>
            <a:ext cx="600" cy="960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07E9EC-0B41-12A6-6EE1-202E7B7521E5}"/>
              </a:ext>
            </a:extLst>
          </p:cNvPr>
          <p:cNvSpPr txBox="1"/>
          <p:nvPr/>
        </p:nvSpPr>
        <p:spPr>
          <a:xfrm>
            <a:off x="7085115" y="1454412"/>
            <a:ext cx="204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Recommendation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26A2D-8EA3-B583-A23F-C505E1484A9C}"/>
              </a:ext>
            </a:extLst>
          </p:cNvPr>
          <p:cNvSpPr txBox="1"/>
          <p:nvPr/>
        </p:nvSpPr>
        <p:spPr>
          <a:xfrm>
            <a:off x="5267030" y="3290286"/>
            <a:ext cx="2046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rgbClr val="92D050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Modelling &amp; 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E300E-CD84-4095-5AD8-94B157C72703}"/>
              </a:ext>
            </a:extLst>
          </p:cNvPr>
          <p:cNvSpPr txBox="1"/>
          <p:nvPr/>
        </p:nvSpPr>
        <p:spPr>
          <a:xfrm>
            <a:off x="3783667" y="1403700"/>
            <a:ext cx="1750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Exploratory Data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FE449C-D3D2-DDA8-24AF-CC2935E635EA}"/>
              </a:ext>
            </a:extLst>
          </p:cNvPr>
          <p:cNvSpPr txBox="1"/>
          <p:nvPr/>
        </p:nvSpPr>
        <p:spPr>
          <a:xfrm>
            <a:off x="2093009" y="3394077"/>
            <a:ext cx="204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1400" i="0" u="none" strike="noStrike" cap="none" dirty="0">
                <a:solidFill>
                  <a:srgbClr val="92D050"/>
                </a:solidFill>
                <a:highlight>
                  <a:srgbClr val="FFFFFF"/>
                </a:highlight>
                <a:latin typeface="Nunito Sans Black" pitchFamily="2" charset="0"/>
                <a:ea typeface="Nunito"/>
                <a:cs typeface="Nunito"/>
                <a:sym typeface="Nunito"/>
              </a:rPr>
              <a:t>Data Cleaning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0806A-8C28-6013-899F-AA78E24B1DCA}"/>
              </a:ext>
            </a:extLst>
          </p:cNvPr>
          <p:cNvSpPr txBox="1"/>
          <p:nvPr/>
        </p:nvSpPr>
        <p:spPr>
          <a:xfrm>
            <a:off x="1010139" y="2422760"/>
            <a:ext cx="42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Nunito Sans Black" pitchFamily="2" charset="0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0EB37-B362-AC8B-3C03-DB72F555B283}"/>
              </a:ext>
            </a:extLst>
          </p:cNvPr>
          <p:cNvSpPr txBox="1"/>
          <p:nvPr/>
        </p:nvSpPr>
        <p:spPr>
          <a:xfrm>
            <a:off x="7450033" y="2414987"/>
            <a:ext cx="42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Nunito Sans Black" pitchFamily="2" charset="0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21AA41-C5FD-AD62-2644-4919BD6A6AC3}"/>
              </a:ext>
            </a:extLst>
          </p:cNvPr>
          <p:cNvSpPr txBox="1"/>
          <p:nvPr/>
        </p:nvSpPr>
        <p:spPr>
          <a:xfrm>
            <a:off x="5782374" y="2422760"/>
            <a:ext cx="42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Nunito Sans Black" pitchFamily="2" charset="0"/>
              </a:rPr>
              <a:t>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2FB6DD-B4F5-2AAE-87E2-11FBE41356DC}"/>
              </a:ext>
            </a:extLst>
          </p:cNvPr>
          <p:cNvSpPr txBox="1"/>
          <p:nvPr/>
        </p:nvSpPr>
        <p:spPr>
          <a:xfrm>
            <a:off x="4200195" y="2422760"/>
            <a:ext cx="42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Nunito Sans Black" pitchFamily="2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80362F-6970-B436-0935-D99936847D53}"/>
              </a:ext>
            </a:extLst>
          </p:cNvPr>
          <p:cNvSpPr txBox="1"/>
          <p:nvPr/>
        </p:nvSpPr>
        <p:spPr>
          <a:xfrm>
            <a:off x="2588952" y="2422760"/>
            <a:ext cx="42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Nunito Sans Black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2880798" y="1727897"/>
            <a:ext cx="3382403" cy="16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D</a:t>
            </a:r>
            <a:r>
              <a:rPr lang="en-ID" sz="2400" b="1" dirty="0" err="1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ata</a:t>
            </a:r>
            <a:r>
              <a:rPr lang="en-ID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 Collection </a:t>
            </a:r>
          </a:p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ID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&amp; </a:t>
            </a:r>
          </a:p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ID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Data Understanding</a:t>
            </a:r>
            <a:endParaRPr lang="en-US" sz="2400" b="1" dirty="0">
              <a:solidFill>
                <a:schemeClr val="tx1"/>
              </a:solidFill>
              <a:latin typeface="Rockwell" panose="02060603020205020403" pitchFamily="18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0182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2" name="Google Shape;122;g270d5ecbce6_0_0"/>
          <p:cNvSpPr/>
          <p:nvPr/>
        </p:nvSpPr>
        <p:spPr>
          <a:xfrm>
            <a:off x="0" y="39825"/>
            <a:ext cx="2000250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631511" y="1295759"/>
            <a:ext cx="7436163" cy="227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Dataset yang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adalah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dataset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kinerja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buruh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pabrik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garmen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produktivitas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buruh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. Karena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sebagian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besar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proses pada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pabriknya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masih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dilakukan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secara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manual,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maka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penting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bagi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perusahaan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mengetahui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seberapa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efektif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efisien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kinerja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buruhnya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sehingga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perusahaan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bisa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melakukan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intervensi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tertentu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jika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efektivitas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kinerja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buruh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mulai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turun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Sebelum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itu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penting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apakah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terdapat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kerusakan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pada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mesin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atau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tidak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menjadi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salah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faktor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kinerja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buruh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model machine learning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menjelaskan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dampak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tiap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variabel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sehingga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diketahui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mesin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mana yang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akan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mengalami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ckwell" panose="02060603020205020403" pitchFamily="18" charset="0"/>
              </a:rPr>
              <a:t>kerusakan</a:t>
            </a:r>
            <a:r>
              <a:rPr lang="en-ID" sz="1200" dirty="0">
                <a:solidFill>
                  <a:schemeClr val="tx1"/>
                </a:solidFill>
                <a:latin typeface="Rockwell" panose="02060603020205020403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Rockwell" panose="02060603020205020403" pitchFamily="18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800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48BC6DF-0539-076E-26F1-F5FECAF98613}"/>
              </a:ext>
            </a:extLst>
          </p:cNvPr>
          <p:cNvSpPr txBox="1"/>
          <p:nvPr/>
        </p:nvSpPr>
        <p:spPr>
          <a:xfrm>
            <a:off x="3292799" y="1655381"/>
            <a:ext cx="2558402" cy="1299395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r="5400000" algn="ctr" rotWithShape="0">
              <a:schemeClr val="tx2">
                <a:lumMod val="50000"/>
                <a:alpha val="0"/>
              </a:schemeClr>
            </a:outerShdw>
            <a:reflection blurRad="1270000" stA="0" endPos="650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6000" b="1" i="0" u="none" strike="noStrike" cap="none" dirty="0">
                <a:solidFill>
                  <a:schemeClr val="tx2">
                    <a:lumMod val="90000"/>
                  </a:schemeClr>
                </a:solidFill>
                <a:highlight>
                  <a:srgbClr val="FFFFFF"/>
                </a:highlight>
                <a:latin typeface="Arial Rounded MT Bold" panose="020F0704030504030204" pitchFamily="34" charset="0"/>
                <a:ea typeface="Nunito"/>
                <a:cs typeface="Nunito"/>
                <a:sym typeface="Nunito"/>
              </a:rPr>
              <a:t>DATA</a:t>
            </a:r>
          </a:p>
        </p:txBody>
      </p:sp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2" name="Google Shape;122;g270d5ecbce6_0_0"/>
          <p:cNvSpPr/>
          <p:nvPr/>
        </p:nvSpPr>
        <p:spPr>
          <a:xfrm>
            <a:off x="-1" y="39825"/>
            <a:ext cx="5618866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Collection &amp; Data Understanding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148677-43ED-B4DB-6E05-B35716B06388}"/>
              </a:ext>
            </a:extLst>
          </p:cNvPr>
          <p:cNvSpPr/>
          <p:nvPr/>
        </p:nvSpPr>
        <p:spPr>
          <a:xfrm>
            <a:off x="3660894" y="849396"/>
            <a:ext cx="1822212" cy="90523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        15 Kolom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        1197 Baris</a:t>
            </a:r>
          </a:p>
        </p:txBody>
      </p:sp>
      <p:grpSp>
        <p:nvGrpSpPr>
          <p:cNvPr id="5" name="Google Shape;498;p27">
            <a:extLst>
              <a:ext uri="{FF2B5EF4-FFF2-40B4-BE49-F238E27FC236}">
                <a16:creationId xmlns:a16="http://schemas.microsoft.com/office/drawing/2014/main" id="{5FE99DAA-96D3-22A7-502C-3103A3774658}"/>
              </a:ext>
            </a:extLst>
          </p:cNvPr>
          <p:cNvGrpSpPr/>
          <p:nvPr/>
        </p:nvGrpSpPr>
        <p:grpSpPr>
          <a:xfrm>
            <a:off x="3748547" y="1047202"/>
            <a:ext cx="583817" cy="580314"/>
            <a:chOff x="3541011" y="3367320"/>
            <a:chExt cx="348257" cy="346188"/>
          </a:xfrm>
        </p:grpSpPr>
        <p:sp>
          <p:nvSpPr>
            <p:cNvPr id="6" name="Google Shape;499;p27">
              <a:extLst>
                <a:ext uri="{FF2B5EF4-FFF2-40B4-BE49-F238E27FC236}">
                  <a16:creationId xmlns:a16="http://schemas.microsoft.com/office/drawing/2014/main" id="{DC0EB9B1-0860-39A5-C14C-33C2D516A3D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27">
              <a:extLst>
                <a:ext uri="{FF2B5EF4-FFF2-40B4-BE49-F238E27FC236}">
                  <a16:creationId xmlns:a16="http://schemas.microsoft.com/office/drawing/2014/main" id="{B4304932-C04F-05DF-3713-AFE6AC74A20E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;p27">
              <a:extLst>
                <a:ext uri="{FF2B5EF4-FFF2-40B4-BE49-F238E27FC236}">
                  <a16:creationId xmlns:a16="http://schemas.microsoft.com/office/drawing/2014/main" id="{65D38CBA-427A-2DD2-6B43-07A330C1C933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27">
              <a:extLst>
                <a:ext uri="{FF2B5EF4-FFF2-40B4-BE49-F238E27FC236}">
                  <a16:creationId xmlns:a16="http://schemas.microsoft.com/office/drawing/2014/main" id="{D82E9A89-6E62-30C0-CB89-ABC8326B7D0F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8F4B7D-B985-405B-0034-FB059E370657}"/>
              </a:ext>
            </a:extLst>
          </p:cNvPr>
          <p:cNvSpPr/>
          <p:nvPr/>
        </p:nvSpPr>
        <p:spPr>
          <a:xfrm>
            <a:off x="1762567" y="2954776"/>
            <a:ext cx="5618866" cy="1961552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14605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</a:pPr>
            <a:r>
              <a:rPr lang="en-US" b="1" dirty="0" err="1">
                <a:latin typeface="Rockwell" panose="02060603020205020403" pitchFamily="18" charset="0"/>
                <a:sym typeface="Nunito"/>
              </a:rPr>
              <a:t>Variabel</a:t>
            </a:r>
            <a:r>
              <a:rPr lang="en-US" b="1" dirty="0">
                <a:latin typeface="Rockwell" panose="02060603020205020403" pitchFamily="18" charset="0"/>
                <a:sym typeface="Nunito"/>
              </a:rPr>
              <a:t> :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date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day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quarter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department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team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no_of_workers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no_of_style_change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targeted_productivity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smv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wip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over_time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  <a:sym typeface="Nunito"/>
              </a:rPr>
              <a:t>Incentive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idle_time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idle_men</a:t>
            </a:r>
            <a:endParaRPr lang="en-US" dirty="0">
              <a:latin typeface="Rockwell" panose="02060603020205020403" pitchFamily="18" charset="0"/>
              <a:sym typeface="Nunito"/>
            </a:endParaRP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dirty="0" err="1">
                <a:latin typeface="Rockwell" panose="02060603020205020403" pitchFamily="18" charset="0"/>
                <a:sym typeface="Nunito"/>
              </a:rPr>
              <a:t>actual_productivity</a:t>
            </a:r>
            <a:endParaRPr lang="en-US" b="1" dirty="0">
              <a:latin typeface="Rockwell" panose="02060603020205020403" pitchFamily="18" charset="0"/>
              <a:cs typeface="Aharoni" panose="02010803020104030203" pitchFamily="2" charset="-79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2880798" y="1824615"/>
            <a:ext cx="3382403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D</a:t>
            </a:r>
            <a:r>
              <a:rPr lang="en-ID" sz="2400" b="1" dirty="0" err="1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ata</a:t>
            </a:r>
            <a:r>
              <a:rPr lang="en-ID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 Cleaning</a:t>
            </a:r>
            <a:endParaRPr lang="en-US" sz="2400" b="1" dirty="0">
              <a:solidFill>
                <a:schemeClr val="tx1"/>
              </a:solidFill>
              <a:latin typeface="Rockwell" panose="02060603020205020403" pitchFamily="18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200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2" name="Google Shape;122;g270d5ecbce6_0_0"/>
          <p:cNvSpPr/>
          <p:nvPr/>
        </p:nvSpPr>
        <p:spPr>
          <a:xfrm>
            <a:off x="0" y="39825"/>
            <a:ext cx="3068796" cy="41233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6A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2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8D80B7-4C2C-73B1-3B18-911E6338B59E}"/>
              </a:ext>
            </a:extLst>
          </p:cNvPr>
          <p:cNvSpPr/>
          <p:nvPr/>
        </p:nvSpPr>
        <p:spPr>
          <a:xfrm>
            <a:off x="476028" y="871041"/>
            <a:ext cx="7725874" cy="3637163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4605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</a:pP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Fakta :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Terdapat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nilai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yang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hilang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pada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variabel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wip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(work in progress)</a:t>
            </a:r>
          </a:p>
          <a:p>
            <a:pPr marL="43180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Terdapat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nilai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decimal pada variable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no_of_workers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, yang mana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seharusnya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berisi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bilangan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bulat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karena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mendeskripsikan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jumlah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pekerja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di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tiap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tim</a:t>
            </a:r>
            <a:endParaRPr lang="en-US" b="1" dirty="0">
              <a:latin typeface="Rockwell" panose="02060603020205020403" pitchFamily="18" charset="0"/>
              <a:cs typeface="Aharoni" panose="02010803020104030203" pitchFamily="2" charset="-79"/>
              <a:sym typeface="Nunito"/>
            </a:endParaRPr>
          </a:p>
          <a:p>
            <a:pPr marL="431800" indent="-285750" algn="just">
              <a:lnSpc>
                <a:spcPct val="115000"/>
              </a:lnSpc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Data </a:t>
            </a:r>
            <a:r>
              <a:rPr 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Numerik</a:t>
            </a:r>
            <a:r>
              <a:rPr 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: </a:t>
            </a:r>
            <a:r>
              <a:rPr lang="en-US" altLang="en-US" b="1" dirty="0">
                <a:latin typeface="Rockwell" panose="02060603020205020403" pitchFamily="18" charset="0"/>
              </a:rPr>
              <a:t>'team', '</a:t>
            </a:r>
            <a:r>
              <a:rPr lang="en-US" altLang="en-US" b="1" dirty="0" err="1">
                <a:latin typeface="Rockwell" panose="02060603020205020403" pitchFamily="18" charset="0"/>
              </a:rPr>
              <a:t>targeted_productivity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smv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wip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over_time</a:t>
            </a:r>
            <a:r>
              <a:rPr lang="en-US" altLang="en-US" b="1" dirty="0">
                <a:latin typeface="Rockwell" panose="02060603020205020403" pitchFamily="18" charset="0"/>
              </a:rPr>
              <a:t>', 'incentive', '</a:t>
            </a:r>
            <a:r>
              <a:rPr lang="en-US" altLang="en-US" b="1" dirty="0" err="1">
                <a:latin typeface="Rockwell" panose="02060603020205020403" pitchFamily="18" charset="0"/>
              </a:rPr>
              <a:t>idle_time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idle_men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no_of_style_change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no_of_workers</a:t>
            </a:r>
            <a:r>
              <a:rPr lang="en-US" altLang="en-US" b="1" dirty="0">
                <a:latin typeface="Rockwell" panose="02060603020205020403" pitchFamily="18" charset="0"/>
              </a:rPr>
              <a:t>', '</a:t>
            </a:r>
            <a:r>
              <a:rPr lang="en-US" altLang="en-US" b="1" dirty="0" err="1">
                <a:latin typeface="Rockwell" panose="02060603020205020403" pitchFamily="18" charset="0"/>
              </a:rPr>
              <a:t>actual_productivity</a:t>
            </a:r>
            <a:r>
              <a:rPr lang="en-US" altLang="en-US" b="1" dirty="0">
                <a:latin typeface="Rockwell" panose="02060603020205020403" pitchFamily="18" charset="0"/>
              </a:rPr>
              <a:t>’</a:t>
            </a:r>
          </a:p>
          <a:p>
            <a:pPr marL="431800" indent="-285750" algn="just">
              <a:lnSpc>
                <a:spcPct val="115000"/>
              </a:lnSpc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Rockwell" panose="02060603020205020403" pitchFamily="18" charset="0"/>
              </a:rPr>
              <a:t>Data </a:t>
            </a:r>
            <a:r>
              <a:rPr lang="en-US" altLang="en-US" b="1" dirty="0" err="1">
                <a:latin typeface="Rockwell" panose="02060603020205020403" pitchFamily="18" charset="0"/>
              </a:rPr>
              <a:t>Kategorik</a:t>
            </a:r>
            <a:r>
              <a:rPr lang="en-US" altLang="en-US" b="1" dirty="0">
                <a:latin typeface="Rockwell" panose="02060603020205020403" pitchFamily="18" charset="0"/>
              </a:rPr>
              <a:t> 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'date', 'quarter', 'department', 'day'</a:t>
            </a:r>
          </a:p>
          <a:p>
            <a:pPr marL="431800" indent="-285750" algn="just">
              <a:lnSpc>
                <a:spcPct val="115000"/>
              </a:lnSpc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alt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Dalam</a:t>
            </a:r>
            <a:r>
              <a:rPr lang="en-US" alt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lang="en-US" alt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variabel</a:t>
            </a:r>
            <a:r>
              <a:rPr lang="en-US" alt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department, </a:t>
            </a:r>
            <a:r>
              <a:rPr lang="en-US" alt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terdapat</a:t>
            </a:r>
            <a:r>
              <a:rPr lang="en-US" alt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double </a:t>
            </a:r>
            <a:r>
              <a:rPr lang="en-US" altLang="en-US" b="1" dirty="0" err="1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kategori</a:t>
            </a:r>
            <a:r>
              <a:rPr lang="en-US" altLang="en-US" b="1" dirty="0">
                <a:latin typeface="Rockwell" panose="02060603020205020403" pitchFamily="18" charset="0"/>
                <a:cs typeface="Aharoni" panose="02010803020104030203" pitchFamily="2" charset="-79"/>
                <a:sym typeface="Nunit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finishing</a:t>
            </a:r>
          </a:p>
          <a:p>
            <a:pPr marL="431800" indent="-285750" algn="just">
              <a:lnSpc>
                <a:spcPct val="115000"/>
              </a:lnSpc>
              <a:buClr>
                <a:srgbClr val="1F3B64"/>
              </a:buClr>
              <a:buSzPts val="1300"/>
              <a:buFont typeface="Wingdings" panose="05000000000000000000" pitchFamily="2" charset="2"/>
              <a:buChar char="q"/>
            </a:pPr>
            <a:r>
              <a:rPr lang="en-US" altLang="en-US" b="1" dirty="0" err="1">
                <a:solidFill>
                  <a:schemeClr val="bg1"/>
                </a:solidFill>
                <a:latin typeface="Rockwell" panose="02060603020205020403" pitchFamily="18" charset="0"/>
              </a:rPr>
              <a:t>Tidak</a:t>
            </a:r>
            <a:r>
              <a:rPr lang="en-US" alt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Rockwell" panose="02060603020205020403" pitchFamily="18" charset="0"/>
              </a:rPr>
              <a:t>ada</a:t>
            </a:r>
            <a:r>
              <a:rPr lang="en-US" alt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> data </a:t>
            </a:r>
            <a:r>
              <a:rPr lang="en-US" altLang="en-US" b="1" dirty="0" err="1">
                <a:solidFill>
                  <a:schemeClr val="bg1"/>
                </a:solidFill>
                <a:latin typeface="Rockwell" panose="02060603020205020403" pitchFamily="18" charset="0"/>
              </a:rPr>
              <a:t>duplikat</a:t>
            </a:r>
            <a:endParaRPr lang="en-US" altLang="en-US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d5ecbce6_0_0"/>
          <p:cNvSpPr/>
          <p:nvPr/>
        </p:nvSpPr>
        <p:spPr>
          <a:xfrm>
            <a:off x="8201902" y="171442"/>
            <a:ext cx="740400" cy="69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123" name="Google Shape;123;g270d5ecbce6_0_0"/>
          <p:cNvSpPr/>
          <p:nvPr/>
        </p:nvSpPr>
        <p:spPr>
          <a:xfrm>
            <a:off x="0" y="0"/>
            <a:ext cx="118031" cy="2422760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98CA3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0d5ecbce6_0_0"/>
          <p:cNvSpPr/>
          <p:nvPr/>
        </p:nvSpPr>
        <p:spPr>
          <a:xfrm>
            <a:off x="0" y="2404325"/>
            <a:ext cx="118031" cy="2739257"/>
          </a:xfrm>
          <a:custGeom>
            <a:avLst/>
            <a:gdLst/>
            <a:ahLst/>
            <a:cxnLst/>
            <a:rect l="l" t="t" r="r" b="b"/>
            <a:pathLst>
              <a:path w="4721225" h="891540" extrusionOk="0">
                <a:moveTo>
                  <a:pt x="0" y="0"/>
                </a:moveTo>
                <a:lnTo>
                  <a:pt x="4721090" y="0"/>
                </a:lnTo>
                <a:lnTo>
                  <a:pt x="4721090" y="891348"/>
                </a:lnTo>
                <a:lnTo>
                  <a:pt x="0" y="891348"/>
                </a:lnTo>
                <a:lnTo>
                  <a:pt x="0" y="0"/>
                </a:lnTo>
                <a:close/>
              </a:path>
            </a:pathLst>
          </a:custGeom>
          <a:solidFill>
            <a:srgbClr val="00A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C2A30-6650-EDFF-36C1-9A0916383947}"/>
              </a:ext>
            </a:extLst>
          </p:cNvPr>
          <p:cNvSpPr txBox="1"/>
          <p:nvPr/>
        </p:nvSpPr>
        <p:spPr>
          <a:xfrm>
            <a:off x="2880798" y="1727897"/>
            <a:ext cx="3382403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B64"/>
              </a:buClr>
              <a:buSzPts val="1800"/>
            </a:pPr>
            <a:r>
              <a:rPr lang="en-US" sz="2400" b="1" dirty="0">
                <a:solidFill>
                  <a:schemeClr val="tx1"/>
                </a:solidFill>
                <a:latin typeface="Rockwell" panose="02060603020205020403" pitchFamily="18" charset="0"/>
                <a:sym typeface="Nunito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7603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1122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Noto Sans Thai</vt:lpstr>
      <vt:lpstr>Arial Rounded MT Bold</vt:lpstr>
      <vt:lpstr>Rockwell</vt:lpstr>
      <vt:lpstr>Nunito</vt:lpstr>
      <vt:lpstr>Nunito Sans</vt:lpstr>
      <vt:lpstr>Nunito Sans Black</vt:lpstr>
      <vt:lpstr>Montserrat</vt:lpstr>
      <vt:lpstr>Arial</vt:lpstr>
      <vt:lpstr>Trebuchet MS</vt:lpstr>
      <vt:lpstr>Red Hat Display Black</vt:lpstr>
      <vt:lpstr>Wingdings</vt:lpstr>
      <vt:lpstr>Red Hat Display Medium</vt:lpstr>
      <vt:lpstr>Tahoma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cp:lastModifiedBy>Nurani Istiaen</cp:lastModifiedBy>
  <cp:revision>2</cp:revision>
  <dcterms:created xsi:type="dcterms:W3CDTF">2023-12-11T06:50:26Z</dcterms:created>
  <dcterms:modified xsi:type="dcterms:W3CDTF">2024-06-24T11:55:17Z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</Properties>
</file>