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35" r:id="rId5"/>
    <p:sldId id="337" r:id="rId6"/>
    <p:sldId id="336" r:id="rId7"/>
    <p:sldId id="338" r:id="rId8"/>
    <p:sldId id="349" r:id="rId9"/>
    <p:sldId id="339" r:id="rId10"/>
    <p:sldId id="351" r:id="rId11"/>
    <p:sldId id="340" r:id="rId12"/>
    <p:sldId id="343" r:id="rId13"/>
    <p:sldId id="345" r:id="rId14"/>
    <p:sldId id="350"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4" autoAdjust="0"/>
    <p:restoredTop sz="95374" autoAdjust="0"/>
  </p:normalViewPr>
  <p:slideViewPr>
    <p:cSldViewPr snapToGrid="0">
      <p:cViewPr varScale="1">
        <p:scale>
          <a:sx n="78" d="100"/>
          <a:sy n="78" d="100"/>
        </p:scale>
        <p:origin x="1085" y="7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4/16/2024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5336818" y="370114"/>
            <a:ext cx="6352536" cy="3056343"/>
          </a:xfrm>
        </p:spPr>
        <p:txBody>
          <a:bodyPr>
            <a:normAutofit/>
          </a:bodyPr>
          <a:lstStyle/>
          <a:p>
            <a:r>
              <a:rPr lang="en-US" b="0" cap="none" dirty="0">
                <a:ea typeface="+mj-lt"/>
                <a:cs typeface="+mj-lt"/>
              </a:rPr>
              <a:t>Classification of</a:t>
            </a:r>
            <a:br>
              <a:rPr lang="en-US" b="0" cap="none" dirty="0">
                <a:ea typeface="+mj-lt"/>
                <a:cs typeface="+mj-lt"/>
              </a:rPr>
            </a:br>
            <a:r>
              <a:rPr lang="en-US" b="0" cap="none" dirty="0">
                <a:ea typeface="+mj-lt"/>
                <a:cs typeface="+mj-lt"/>
              </a:rPr>
              <a:t>Nutritional Content for</a:t>
            </a:r>
            <a:br>
              <a:rPr lang="en-US" cap="none" dirty="0"/>
            </a:br>
            <a:r>
              <a:rPr lang="en-US" b="0" cap="none" dirty="0">
                <a:ea typeface="+mj-lt"/>
                <a:cs typeface="+mj-lt"/>
              </a:rPr>
              <a:t>Dietary Recommendations</a:t>
            </a:r>
            <a:br>
              <a:rPr lang="en-US" cap="none" dirty="0"/>
            </a:br>
            <a:endParaRPr lang="en-US" cap="none" dirty="0">
              <a:cs typeface="Posterama"/>
            </a:endParaRPr>
          </a:p>
        </p:txBody>
      </p:sp>
      <p:sp>
        <p:nvSpPr>
          <p:cNvPr id="2" name="Title 2">
            <a:extLst>
              <a:ext uri="{FF2B5EF4-FFF2-40B4-BE49-F238E27FC236}">
                <a16:creationId xmlns:a16="http://schemas.microsoft.com/office/drawing/2014/main" id="{D56C50CF-F3B8-93D2-CF89-A727265C2E3D}"/>
              </a:ext>
            </a:extLst>
          </p:cNvPr>
          <p:cNvSpPr txBox="1">
            <a:spLocks/>
          </p:cNvSpPr>
          <p:nvPr/>
        </p:nvSpPr>
        <p:spPr>
          <a:xfrm>
            <a:off x="8702313" y="3718560"/>
            <a:ext cx="2987041" cy="217714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r>
              <a:rPr lang="en-US" sz="2400" b="0" cap="none" dirty="0">
                <a:ea typeface="+mj-lt"/>
                <a:cs typeface="+mj-lt"/>
              </a:rPr>
              <a:t>Project By</a:t>
            </a:r>
            <a:r>
              <a:rPr lang="en-US" sz="2400" b="0" dirty="0">
                <a:ea typeface="+mj-lt"/>
                <a:cs typeface="+mj-lt"/>
              </a:rPr>
              <a:t>:</a:t>
            </a:r>
          </a:p>
          <a:p>
            <a:endParaRPr lang="en-US" sz="2400" b="0" dirty="0">
              <a:ea typeface="+mj-lt"/>
              <a:cs typeface="+mj-lt"/>
            </a:endParaRPr>
          </a:p>
          <a:p>
            <a:r>
              <a:rPr lang="en-US" sz="2400" b="0" cap="none" dirty="0">
                <a:ea typeface="+mj-lt"/>
                <a:cs typeface="+mj-lt"/>
              </a:rPr>
              <a:t>Aaron </a:t>
            </a:r>
            <a:r>
              <a:rPr lang="en-US" sz="2400" b="0" cap="none" dirty="0" err="1">
                <a:ea typeface="+mj-lt"/>
                <a:cs typeface="+mj-lt"/>
              </a:rPr>
              <a:t>Meoded</a:t>
            </a:r>
            <a:endParaRPr lang="en-US" sz="2400" b="0" cap="none" dirty="0">
              <a:ea typeface="+mj-lt"/>
              <a:cs typeface="+mj-lt"/>
            </a:endParaRPr>
          </a:p>
          <a:p>
            <a:r>
              <a:rPr lang="en-US" sz="2400" b="0" cap="none" dirty="0">
                <a:ea typeface="+mj-lt"/>
                <a:cs typeface="+mj-lt"/>
              </a:rPr>
              <a:t>Milan </a:t>
            </a:r>
            <a:r>
              <a:rPr lang="en-US" sz="2400" b="0" cap="none" dirty="0" err="1">
                <a:ea typeface="+mj-lt"/>
                <a:cs typeface="+mj-lt"/>
              </a:rPr>
              <a:t>Regmi</a:t>
            </a:r>
            <a:endParaRPr lang="en-US" sz="2400" b="0" cap="none" dirty="0">
              <a:ea typeface="+mj-lt"/>
              <a:cs typeface="+mj-lt"/>
            </a:endParaRPr>
          </a:p>
          <a:p>
            <a:r>
              <a:rPr lang="en-US" sz="2400" b="0" cap="none" dirty="0">
                <a:ea typeface="+mj-lt"/>
                <a:cs typeface="+mj-lt"/>
              </a:rPr>
              <a:t>Syed Ali Hussain</a:t>
            </a:r>
          </a:p>
          <a:p>
            <a:r>
              <a:rPr lang="en-US" sz="2400" b="0" cap="none" dirty="0" err="1">
                <a:ea typeface="+mj-lt"/>
                <a:cs typeface="+mj-lt"/>
              </a:rPr>
              <a:t>Tharun</a:t>
            </a:r>
            <a:r>
              <a:rPr lang="en-US" sz="2400" b="0" cap="none" dirty="0">
                <a:ea typeface="+mj-lt"/>
                <a:cs typeface="+mj-lt"/>
              </a:rPr>
              <a:t> Prabhakar</a:t>
            </a:r>
          </a:p>
        </p:txBody>
      </p:sp>
      <p:sp>
        <p:nvSpPr>
          <p:cNvPr id="7" name="TextBox 6">
            <a:extLst>
              <a:ext uri="{FF2B5EF4-FFF2-40B4-BE49-F238E27FC236}">
                <a16:creationId xmlns:a16="http://schemas.microsoft.com/office/drawing/2014/main" id="{6767C1B7-698D-1F23-DFA1-645AED546193}"/>
              </a:ext>
            </a:extLst>
          </p:cNvPr>
          <p:cNvSpPr txBox="1"/>
          <p:nvPr/>
        </p:nvSpPr>
        <p:spPr>
          <a:xfrm>
            <a:off x="5336818" y="2934983"/>
            <a:ext cx="1518364" cy="646331"/>
          </a:xfrm>
          <a:prstGeom prst="rect">
            <a:avLst/>
          </a:prstGeom>
          <a:noFill/>
        </p:spPr>
        <p:txBody>
          <a:bodyPr wrap="none" rtlCol="0">
            <a:spAutoFit/>
          </a:bodyPr>
          <a:lstStyle/>
          <a:p>
            <a:r>
              <a:rPr lang="en-US" dirty="0">
                <a:solidFill>
                  <a:srgbClr val="000000"/>
                </a:solidFill>
                <a:effectLst/>
                <a:latin typeface="Helvetica" pitchFamily="2" charset="0"/>
              </a:rPr>
              <a:t>[AIM-5004-1]</a:t>
            </a:r>
          </a:p>
          <a:p>
            <a:endParaRPr lang="en-US" dirty="0"/>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730567" y="246253"/>
            <a:ext cx="7984236" cy="859299"/>
          </a:xfrm>
        </p:spPr>
        <p:txBody>
          <a:bodyPr>
            <a:normAutofit/>
          </a:bodyPr>
          <a:lstStyle/>
          <a:p>
            <a:r>
              <a:rPr lang="en-US" dirty="0"/>
              <a:t>Best Model: 	</a:t>
            </a:r>
            <a:r>
              <a:rPr lang="en-US" dirty="0">
                <a:solidFill>
                  <a:srgbClr val="92D050"/>
                </a:solidFill>
              </a:rPr>
              <a:t>gradient Boosting!</a:t>
            </a:r>
            <a:endParaRPr lang="en-ZA" dirty="0">
              <a:solidFill>
                <a:srgbClr val="92D050"/>
              </a:solidFill>
            </a:endParaRP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10</a:t>
            </a:fld>
            <a:endParaRPr lang="en-US" dirty="0"/>
          </a:p>
        </p:txBody>
      </p:sp>
      <p:pic>
        <p:nvPicPr>
          <p:cNvPr id="9" name="Picture 8">
            <a:extLst>
              <a:ext uri="{FF2B5EF4-FFF2-40B4-BE49-F238E27FC236}">
                <a16:creationId xmlns:a16="http://schemas.microsoft.com/office/drawing/2014/main" id="{995C25C2-E505-DAAC-2D86-69D428F969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4065" y="1360487"/>
            <a:ext cx="5943600" cy="4048760"/>
          </a:xfrm>
          <a:prstGeom prst="rect">
            <a:avLst/>
          </a:prstGeom>
          <a:noFill/>
          <a:ln>
            <a:noFill/>
          </a:ln>
        </p:spPr>
      </p:pic>
      <p:pic>
        <p:nvPicPr>
          <p:cNvPr id="10" name="Picture 9">
            <a:extLst>
              <a:ext uri="{FF2B5EF4-FFF2-40B4-BE49-F238E27FC236}">
                <a16:creationId xmlns:a16="http://schemas.microsoft.com/office/drawing/2014/main" id="{9E0F26A3-D3CE-59B1-21C1-4F18DA15DF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60487"/>
            <a:ext cx="5701665" cy="4137025"/>
          </a:xfrm>
          <a:prstGeom prst="rect">
            <a:avLst/>
          </a:prstGeom>
          <a:noFill/>
          <a:ln>
            <a:noFill/>
          </a:ln>
        </p:spPr>
      </p:pic>
    </p:spTree>
    <p:extLst>
      <p:ext uri="{BB962C8B-B14F-4D97-AF65-F5344CB8AC3E}">
        <p14:creationId xmlns:p14="http://schemas.microsoft.com/office/powerpoint/2010/main" val="168446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D8F8-12A3-D7C1-FF1F-39D5FFD35D6D}"/>
              </a:ext>
            </a:extLst>
          </p:cNvPr>
          <p:cNvSpPr>
            <a:spLocks noGrp="1"/>
          </p:cNvSpPr>
          <p:nvPr>
            <p:ph type="title"/>
          </p:nvPr>
        </p:nvSpPr>
        <p:spPr>
          <a:xfrm>
            <a:off x="893413" y="138223"/>
            <a:ext cx="10405174" cy="633488"/>
          </a:xfrm>
        </p:spPr>
        <p:txBody>
          <a:bodyPr/>
          <a:lstStyle/>
          <a:p>
            <a:r>
              <a:rPr lang="en-US" dirty="0"/>
              <a:t>Reasons Why GBC Performs Well here</a:t>
            </a:r>
          </a:p>
        </p:txBody>
      </p:sp>
      <p:sp>
        <p:nvSpPr>
          <p:cNvPr id="3" name="Content Placeholder 2">
            <a:extLst>
              <a:ext uri="{FF2B5EF4-FFF2-40B4-BE49-F238E27FC236}">
                <a16:creationId xmlns:a16="http://schemas.microsoft.com/office/drawing/2014/main" id="{57F5B9A4-8952-EDF1-2F58-27B21AAFD108}"/>
              </a:ext>
            </a:extLst>
          </p:cNvPr>
          <p:cNvSpPr>
            <a:spLocks noGrp="1"/>
          </p:cNvSpPr>
          <p:nvPr>
            <p:ph sz="quarter" idx="14"/>
          </p:nvPr>
        </p:nvSpPr>
        <p:spPr>
          <a:xfrm>
            <a:off x="893412" y="1186799"/>
            <a:ext cx="8154793" cy="5274961"/>
          </a:xfrm>
        </p:spPr>
        <p:txBody>
          <a:bodyPr>
            <a:normAutofit fontScale="85000" lnSpcReduction="10000"/>
          </a:bodyPr>
          <a:lstStyle/>
          <a:p>
            <a:pPr>
              <a:lnSpc>
                <a:spcPct val="170000"/>
              </a:lnSpc>
            </a:pPr>
            <a:r>
              <a:rPr lang="en-US" b="1" dirty="0"/>
              <a:t>Prevention of Overfitting: The iterative nature of Gradient Boosting, where each new tree corrects errors made by previously trained trees, helps in creating a model that generalizes well to unseen data. This is crucial for the project as it ensures the model performs well not just on the training data but also on the test data</a:t>
            </a:r>
          </a:p>
          <a:p>
            <a:pPr>
              <a:lnSpc>
                <a:spcPct val="170000"/>
              </a:lnSpc>
            </a:pPr>
            <a:r>
              <a:rPr lang="en-US" b="1" dirty="0"/>
              <a:t>Feature Importance: Gradient Boosting inherently performs feature selection, giving higher importance to features that are more relevant for classification. This capability is beneficial for the project as it automatically identifies and leverages the most informative features from the nutritional data for classification</a:t>
            </a:r>
          </a:p>
          <a:p>
            <a:pPr>
              <a:lnSpc>
                <a:spcPct val="170000"/>
              </a:lnSpc>
            </a:pPr>
            <a:r>
              <a:rPr lang="en-US" b="1" dirty="0"/>
              <a:t>Optimization of Loss Function: The algorithm's ability to optimize arbitrary loss functions makes it versatile and powerful</a:t>
            </a:r>
          </a:p>
        </p:txBody>
      </p:sp>
      <p:sp>
        <p:nvSpPr>
          <p:cNvPr id="5" name="Slide Number Placeholder 4">
            <a:extLst>
              <a:ext uri="{FF2B5EF4-FFF2-40B4-BE49-F238E27FC236}">
                <a16:creationId xmlns:a16="http://schemas.microsoft.com/office/drawing/2014/main" id="{24873812-CE63-9FD4-D985-112091DCD503}"/>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7928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r>
              <a:rPr lang="en-US" dirty="0"/>
              <a:t>Questions?</a:t>
            </a:r>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4DAD21-337E-5956-FD74-2A69D600B691}"/>
              </a:ext>
            </a:extLst>
          </p:cNvPr>
          <p:cNvSpPr txBox="1">
            <a:spLocks/>
          </p:cNvSpPr>
          <p:nvPr/>
        </p:nvSpPr>
        <p:spPr>
          <a:xfrm>
            <a:off x="365084" y="399677"/>
            <a:ext cx="4157472" cy="11242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r>
              <a:rPr lang="en-US" sz="3200" dirty="0"/>
              <a:t>Introduction</a:t>
            </a:r>
          </a:p>
        </p:txBody>
      </p:sp>
      <p:sp>
        <p:nvSpPr>
          <p:cNvPr id="14" name="TextBox 13">
            <a:extLst>
              <a:ext uri="{FF2B5EF4-FFF2-40B4-BE49-F238E27FC236}">
                <a16:creationId xmlns:a16="http://schemas.microsoft.com/office/drawing/2014/main" id="{03239F11-238A-A864-3960-0EE5333B7D1E}"/>
              </a:ext>
            </a:extLst>
          </p:cNvPr>
          <p:cNvSpPr txBox="1"/>
          <p:nvPr/>
        </p:nvSpPr>
        <p:spPr>
          <a:xfrm>
            <a:off x="101410" y="2344087"/>
            <a:ext cx="9417059" cy="216982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solidFill>
                  <a:srgbClr val="000000"/>
                </a:solidFill>
                <a:effectLst/>
                <a:latin typeface="Helvetica" pitchFamily="2" charset="0"/>
              </a:rPr>
              <a:t>This project addresses the challenge of dietary recommendation systems with a predictive model that categorizes food items based on comprehensive nutritional profiles.</a:t>
            </a:r>
            <a:endParaRPr lang="en-US" sz="2000" dirty="0">
              <a:solidFill>
                <a:srgbClr val="000000"/>
              </a:solidFill>
              <a:latin typeface="Helvetica" pitchFamily="2" charset="0"/>
            </a:endParaRPr>
          </a:p>
          <a:p>
            <a:pPr marL="285750" indent="-285750">
              <a:spcAft>
                <a:spcPts val="600"/>
              </a:spcAft>
              <a:buFont typeface="Arial" panose="020B0604020202020204" pitchFamily="34" charset="0"/>
              <a:buChar char="•"/>
            </a:pPr>
            <a:r>
              <a:rPr lang="en-US" sz="2000" dirty="0">
                <a:solidFill>
                  <a:srgbClr val="000000"/>
                </a:solidFill>
                <a:latin typeface="Helvetica" pitchFamily="2" charset="0"/>
              </a:rPr>
              <a:t>D</a:t>
            </a:r>
            <a:r>
              <a:rPr lang="en-US" sz="2000" dirty="0">
                <a:solidFill>
                  <a:srgbClr val="000000"/>
                </a:solidFill>
                <a:effectLst/>
                <a:latin typeface="Helvetica" pitchFamily="2" charset="0"/>
              </a:rPr>
              <a:t>ata-driven approach to dietary recommendations</a:t>
            </a:r>
          </a:p>
          <a:p>
            <a:pPr marL="285750" indent="-285750">
              <a:spcAft>
                <a:spcPts val="600"/>
              </a:spcAft>
              <a:buFont typeface="Arial" panose="020B0604020202020204" pitchFamily="34" charset="0"/>
              <a:buChar char="•"/>
            </a:pPr>
            <a:r>
              <a:rPr lang="en-US" sz="2000" dirty="0">
                <a:solidFill>
                  <a:srgbClr val="000000"/>
                </a:solidFill>
                <a:effectLst/>
                <a:latin typeface="Helvetica" pitchFamily="2" charset="0"/>
              </a:rPr>
              <a:t>Current methods typically rely on oversimplified categorizations</a:t>
            </a:r>
            <a:r>
              <a:rPr lang="en-US" sz="2000" dirty="0">
                <a:solidFill>
                  <a:srgbClr val="000000"/>
                </a:solidFill>
                <a:latin typeface="Helvetica" pitchFamily="2" charset="0"/>
              </a:rPr>
              <a:t>.</a:t>
            </a:r>
            <a:endParaRPr lang="en-US" sz="2000" dirty="0">
              <a:solidFill>
                <a:srgbClr val="000000"/>
              </a:solidFill>
              <a:effectLst/>
              <a:latin typeface="Helvetica" pitchFamily="2" charset="0"/>
            </a:endParaRPr>
          </a:p>
          <a:p>
            <a:pPr marL="285750" indent="-285750">
              <a:spcAft>
                <a:spcPts val="600"/>
              </a:spcAft>
              <a:buFont typeface="Arial" panose="020B0604020202020204" pitchFamily="34" charset="0"/>
              <a:buChar char="•"/>
            </a:pPr>
            <a:endParaRPr lang="en-US" sz="2000" dirty="0">
              <a:solidFill>
                <a:srgbClr val="000000"/>
              </a:solidFill>
              <a:effectLst/>
              <a:latin typeface="Helvetica" pitchFamily="2" charset="0"/>
            </a:endParaRPr>
          </a:p>
        </p:txBody>
      </p:sp>
    </p:spTree>
    <p:extLst>
      <p:ext uri="{BB962C8B-B14F-4D97-AF65-F5344CB8AC3E}">
        <p14:creationId xmlns:p14="http://schemas.microsoft.com/office/powerpoint/2010/main" val="378690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Pre-Processing and EDA</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93064" y="2072640"/>
            <a:ext cx="3079352" cy="3493008"/>
          </a:xfrm>
        </p:spPr>
        <p:txBody>
          <a:bodyPr/>
          <a:lstStyle/>
          <a:p>
            <a:pPr marL="0" indent="0">
              <a:buNone/>
            </a:pPr>
            <a:r>
              <a:rPr lang="en-US" b="1" dirty="0"/>
              <a:t>Pre-Processing:</a:t>
            </a:r>
          </a:p>
          <a:p>
            <a:r>
              <a:rPr lang="en-US" dirty="0"/>
              <a:t>Handling Missing Values</a:t>
            </a:r>
          </a:p>
          <a:p>
            <a:r>
              <a:rPr lang="en-US" dirty="0"/>
              <a:t>Feature Scaling</a:t>
            </a:r>
          </a:p>
          <a:p>
            <a:r>
              <a:rPr lang="en-US" dirty="0"/>
              <a:t>Feature Engineering</a:t>
            </a:r>
          </a:p>
          <a:p>
            <a:r>
              <a:rPr lang="en-US" dirty="0"/>
              <a:t>Normalization of Data</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
        <p:nvSpPr>
          <p:cNvPr id="4" name="Text Placeholder 6">
            <a:extLst>
              <a:ext uri="{FF2B5EF4-FFF2-40B4-BE49-F238E27FC236}">
                <a16:creationId xmlns:a16="http://schemas.microsoft.com/office/drawing/2014/main" id="{CDB55BD8-7AC0-782F-1507-CC19E68E564E}"/>
              </a:ext>
            </a:extLst>
          </p:cNvPr>
          <p:cNvSpPr txBox="1">
            <a:spLocks/>
          </p:cNvSpPr>
          <p:nvPr/>
        </p:nvSpPr>
        <p:spPr>
          <a:xfrm>
            <a:off x="4556324" y="2072640"/>
            <a:ext cx="3079352" cy="2203269"/>
          </a:xfrm>
          <a:prstGeom prst="rect">
            <a:avLst/>
          </a:prstGeom>
        </p:spPr>
        <p:txBody>
          <a:bodyPr vert="horz" lIns="91440" tIns="45720" rIns="91440" bIns="45720" rtlCol="0">
            <a:normAutofit/>
          </a:bodyPr>
          <a:lstStyle>
            <a:lvl1pPr marL="228600" indent="-228600" algn="l" defTabSz="914400" rtl="0" eaLnBrk="1" latinLnBrk="0" hangingPunct="1">
              <a:lnSpc>
                <a:spcPts val="24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800100" indent="-342900"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3pPr>
            <a:lvl4pPr marL="1714500" indent="-342900"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4pPr>
            <a:lvl5pPr marL="2171700" indent="-342900"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EDA:</a:t>
            </a:r>
          </a:p>
          <a:p>
            <a:r>
              <a:rPr lang="en-US" dirty="0"/>
              <a:t>Outlier Treatment</a:t>
            </a:r>
          </a:p>
          <a:p>
            <a:r>
              <a:rPr lang="en-US" dirty="0"/>
              <a:t>Correlation Analysis</a:t>
            </a:r>
          </a:p>
          <a:p>
            <a:r>
              <a:rPr lang="en-US" dirty="0"/>
              <a:t>Distribution Analysis</a:t>
            </a:r>
          </a:p>
        </p:txBody>
      </p:sp>
    </p:spTree>
    <p:extLst>
      <p:ext uri="{BB962C8B-B14F-4D97-AF65-F5344CB8AC3E}">
        <p14:creationId xmlns:p14="http://schemas.microsoft.com/office/powerpoint/2010/main" val="58274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F25484D-8090-2EBE-640F-4A07D00DDB8D}"/>
              </a:ext>
            </a:extLst>
          </p:cNvPr>
          <p:cNvSpPr txBox="1">
            <a:spLocks/>
          </p:cNvSpPr>
          <p:nvPr/>
        </p:nvSpPr>
        <p:spPr>
          <a:xfrm>
            <a:off x="0" y="301535"/>
            <a:ext cx="3709851" cy="41539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b="0" cap="none" dirty="0"/>
              <a:t>Before Outlier Treatment</a:t>
            </a:r>
            <a:endParaRPr lang="en-ZA" sz="2800" b="0" cap="none" dirty="0"/>
          </a:p>
        </p:txBody>
      </p:sp>
      <p:sp>
        <p:nvSpPr>
          <p:cNvPr id="10" name="Title 1">
            <a:extLst>
              <a:ext uri="{FF2B5EF4-FFF2-40B4-BE49-F238E27FC236}">
                <a16:creationId xmlns:a16="http://schemas.microsoft.com/office/drawing/2014/main" id="{C324CAB2-6CAD-D88E-2938-A14CCF7A19A2}"/>
              </a:ext>
            </a:extLst>
          </p:cNvPr>
          <p:cNvSpPr txBox="1">
            <a:spLocks/>
          </p:cNvSpPr>
          <p:nvPr/>
        </p:nvSpPr>
        <p:spPr>
          <a:xfrm>
            <a:off x="6169396" y="121702"/>
            <a:ext cx="3504329" cy="5952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r>
              <a:rPr lang="en-US" sz="2400" b="0" cap="none" dirty="0"/>
              <a:t>After Outlier Treatment</a:t>
            </a:r>
            <a:endParaRPr lang="en-ZA" sz="2800" b="0" cap="none" dirty="0"/>
          </a:p>
        </p:txBody>
      </p:sp>
      <p:pic>
        <p:nvPicPr>
          <p:cNvPr id="11" name="Picture 10">
            <a:extLst>
              <a:ext uri="{FF2B5EF4-FFF2-40B4-BE49-F238E27FC236}">
                <a16:creationId xmlns:a16="http://schemas.microsoft.com/office/drawing/2014/main" id="{ABAF65F5-47AD-3814-5482-D8FD6F7B8142}"/>
              </a:ext>
            </a:extLst>
          </p:cNvPr>
          <p:cNvPicPr>
            <a:picLocks noChangeAspect="1"/>
          </p:cNvPicPr>
          <p:nvPr/>
        </p:nvPicPr>
        <p:blipFill rotWithShape="1">
          <a:blip r:embed="rId2"/>
          <a:srcRect t="19779" b="-80"/>
          <a:stretch/>
        </p:blipFill>
        <p:spPr>
          <a:xfrm>
            <a:off x="0" y="759170"/>
            <a:ext cx="5979889" cy="5339660"/>
          </a:xfrm>
          <a:prstGeom prst="rect">
            <a:avLst/>
          </a:prstGeom>
        </p:spPr>
      </p:pic>
      <p:pic>
        <p:nvPicPr>
          <p:cNvPr id="13" name="Picture 12">
            <a:extLst>
              <a:ext uri="{FF2B5EF4-FFF2-40B4-BE49-F238E27FC236}">
                <a16:creationId xmlns:a16="http://schemas.microsoft.com/office/drawing/2014/main" id="{26E5E80A-64A5-6237-93A1-BAD94561F29C}"/>
              </a:ext>
            </a:extLst>
          </p:cNvPr>
          <p:cNvPicPr>
            <a:picLocks noChangeAspect="1"/>
          </p:cNvPicPr>
          <p:nvPr/>
        </p:nvPicPr>
        <p:blipFill rotWithShape="1">
          <a:blip r:embed="rId3"/>
          <a:srcRect t="19937" b="502"/>
          <a:stretch/>
        </p:blipFill>
        <p:spPr>
          <a:xfrm>
            <a:off x="6169396" y="759169"/>
            <a:ext cx="5979889" cy="5339661"/>
          </a:xfrm>
          <a:prstGeom prst="rect">
            <a:avLst/>
          </a:prstGeom>
        </p:spPr>
      </p:pic>
    </p:spTree>
    <p:extLst>
      <p:ext uri="{BB962C8B-B14F-4D97-AF65-F5344CB8AC3E}">
        <p14:creationId xmlns:p14="http://schemas.microsoft.com/office/powerpoint/2010/main" val="359081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39814A-E4F1-3440-3472-7E414F979C72}"/>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7" name="Picture 6">
            <a:extLst>
              <a:ext uri="{FF2B5EF4-FFF2-40B4-BE49-F238E27FC236}">
                <a16:creationId xmlns:a16="http://schemas.microsoft.com/office/drawing/2014/main" id="{AE1B5F77-D969-760B-EE23-856DC2D2F7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11380"/>
            <a:ext cx="5740294" cy="4413771"/>
          </a:xfrm>
          <a:prstGeom prst="rect">
            <a:avLst/>
          </a:prstGeom>
          <a:noFill/>
          <a:ln>
            <a:noFill/>
          </a:ln>
        </p:spPr>
      </p:pic>
      <p:sp>
        <p:nvSpPr>
          <p:cNvPr id="8" name="Title 1">
            <a:extLst>
              <a:ext uri="{FF2B5EF4-FFF2-40B4-BE49-F238E27FC236}">
                <a16:creationId xmlns:a16="http://schemas.microsoft.com/office/drawing/2014/main" id="{7C4E6D0D-01E6-69A2-DC9F-C23C9A31D4D0}"/>
              </a:ext>
            </a:extLst>
          </p:cNvPr>
          <p:cNvSpPr txBox="1">
            <a:spLocks/>
          </p:cNvSpPr>
          <p:nvPr/>
        </p:nvSpPr>
        <p:spPr>
          <a:xfrm>
            <a:off x="911352" y="246253"/>
            <a:ext cx="7300831" cy="6604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r>
              <a:rPr lang="en-US" sz="3600" dirty="0"/>
              <a:t>Correlation Analysis</a:t>
            </a:r>
          </a:p>
        </p:txBody>
      </p:sp>
      <p:pic>
        <p:nvPicPr>
          <p:cNvPr id="11" name="Picture 10">
            <a:extLst>
              <a:ext uri="{FF2B5EF4-FFF2-40B4-BE49-F238E27FC236}">
                <a16:creationId xmlns:a16="http://schemas.microsoft.com/office/drawing/2014/main" id="{85863D98-7E12-C936-087E-9DAD3CFE1088}"/>
              </a:ext>
            </a:extLst>
          </p:cNvPr>
          <p:cNvPicPr>
            <a:picLocks noChangeAspect="1"/>
          </p:cNvPicPr>
          <p:nvPr/>
        </p:nvPicPr>
        <p:blipFill>
          <a:blip r:embed="rId3"/>
          <a:stretch>
            <a:fillRect/>
          </a:stretch>
        </p:blipFill>
        <p:spPr>
          <a:xfrm>
            <a:off x="5740294" y="1211380"/>
            <a:ext cx="5749302" cy="4413770"/>
          </a:xfrm>
          <a:prstGeom prst="rect">
            <a:avLst/>
          </a:prstGeom>
        </p:spPr>
      </p:pic>
      <p:sp>
        <p:nvSpPr>
          <p:cNvPr id="12" name="Title 1">
            <a:extLst>
              <a:ext uri="{FF2B5EF4-FFF2-40B4-BE49-F238E27FC236}">
                <a16:creationId xmlns:a16="http://schemas.microsoft.com/office/drawing/2014/main" id="{E0E52F46-C1F5-CA95-B427-730C7279E3E0}"/>
              </a:ext>
            </a:extLst>
          </p:cNvPr>
          <p:cNvSpPr txBox="1">
            <a:spLocks/>
          </p:cNvSpPr>
          <p:nvPr/>
        </p:nvSpPr>
        <p:spPr>
          <a:xfrm>
            <a:off x="1105665" y="5722314"/>
            <a:ext cx="4210880" cy="4271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pPr>
              <a:lnSpc>
                <a:spcPct val="100000"/>
              </a:lnSpc>
            </a:pPr>
            <a:r>
              <a:rPr lang="en-US" sz="1500" b="0" cap="none" dirty="0"/>
              <a:t>Before Outlier Treatment</a:t>
            </a:r>
            <a:endParaRPr lang="en-ZA" sz="1500" b="0" cap="none" dirty="0"/>
          </a:p>
        </p:txBody>
      </p:sp>
      <p:sp>
        <p:nvSpPr>
          <p:cNvPr id="13" name="Title 1">
            <a:extLst>
              <a:ext uri="{FF2B5EF4-FFF2-40B4-BE49-F238E27FC236}">
                <a16:creationId xmlns:a16="http://schemas.microsoft.com/office/drawing/2014/main" id="{F88C125D-FB0B-9D3A-FF17-8270730C5F3D}"/>
              </a:ext>
            </a:extLst>
          </p:cNvPr>
          <p:cNvSpPr txBox="1">
            <a:spLocks/>
          </p:cNvSpPr>
          <p:nvPr/>
        </p:nvSpPr>
        <p:spPr>
          <a:xfrm>
            <a:off x="6875456" y="5625150"/>
            <a:ext cx="3862325" cy="5952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r>
              <a:rPr lang="en-US" sz="1500" b="0" cap="none" dirty="0"/>
              <a:t>After Outlier Treatment(mild relaxation of multi collinearity )</a:t>
            </a:r>
            <a:endParaRPr lang="en-ZA" sz="1500" b="0" cap="none" dirty="0"/>
          </a:p>
        </p:txBody>
      </p:sp>
    </p:spTree>
    <p:extLst>
      <p:ext uri="{BB962C8B-B14F-4D97-AF65-F5344CB8AC3E}">
        <p14:creationId xmlns:p14="http://schemas.microsoft.com/office/powerpoint/2010/main" val="64612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9613829" y="651927"/>
            <a:ext cx="635725" cy="2934952"/>
          </a:xfrm>
        </p:spPr>
        <p:txBody>
          <a:bodyPr vert="vert">
            <a:normAutofit/>
          </a:bodyPr>
          <a:lstStyle/>
          <a:p>
            <a:r>
              <a:rPr lang="en-US" spc="600" dirty="0"/>
              <a:t> Analysis</a:t>
            </a:r>
            <a:endParaRPr lang="en-ZA" spc="600"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pic>
        <p:nvPicPr>
          <p:cNvPr id="9" name="Picture 8">
            <a:extLst>
              <a:ext uri="{FF2B5EF4-FFF2-40B4-BE49-F238E27FC236}">
                <a16:creationId xmlns:a16="http://schemas.microsoft.com/office/drawing/2014/main" id="{1894604B-5242-8EC9-EC42-D049550A344D}"/>
              </a:ext>
            </a:extLst>
          </p:cNvPr>
          <p:cNvPicPr>
            <a:picLocks noChangeAspect="1"/>
          </p:cNvPicPr>
          <p:nvPr/>
        </p:nvPicPr>
        <p:blipFill>
          <a:blip r:embed="rId2"/>
          <a:stretch>
            <a:fillRect/>
          </a:stretch>
        </p:blipFill>
        <p:spPr>
          <a:xfrm>
            <a:off x="2412276" y="651927"/>
            <a:ext cx="7201553" cy="6206073"/>
          </a:xfrm>
          <a:prstGeom prst="rect">
            <a:avLst/>
          </a:prstGeom>
        </p:spPr>
      </p:pic>
      <p:sp>
        <p:nvSpPr>
          <p:cNvPr id="11" name="Title 1">
            <a:extLst>
              <a:ext uri="{FF2B5EF4-FFF2-40B4-BE49-F238E27FC236}">
                <a16:creationId xmlns:a16="http://schemas.microsoft.com/office/drawing/2014/main" id="{C5F6AC06-85FE-FEA2-A3FC-9F0960E50D21}"/>
              </a:ext>
            </a:extLst>
          </p:cNvPr>
          <p:cNvSpPr txBox="1">
            <a:spLocks/>
          </p:cNvSpPr>
          <p:nvPr/>
        </p:nvSpPr>
        <p:spPr>
          <a:xfrm>
            <a:off x="6013052" y="144889"/>
            <a:ext cx="3849624" cy="5070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cap="all" baseline="0">
                <a:solidFill>
                  <a:schemeClr val="tx1"/>
                </a:solidFill>
                <a:latin typeface="+mj-lt"/>
                <a:ea typeface="+mj-ea"/>
                <a:cs typeface="+mj-cs"/>
              </a:defRPr>
            </a:lvl1pPr>
          </a:lstStyle>
          <a:p>
            <a:r>
              <a:rPr lang="en-US" spc="600" dirty="0"/>
              <a:t>Distribution</a:t>
            </a:r>
            <a:endParaRPr lang="en-ZA" spc="600" dirty="0"/>
          </a:p>
        </p:txBody>
      </p:sp>
      <p:sp>
        <p:nvSpPr>
          <p:cNvPr id="12" name="TextBox 11">
            <a:extLst>
              <a:ext uri="{FF2B5EF4-FFF2-40B4-BE49-F238E27FC236}">
                <a16:creationId xmlns:a16="http://schemas.microsoft.com/office/drawing/2014/main" id="{D58E7CA9-6536-F7BB-9617-66B3CBAFBBF0}"/>
              </a:ext>
            </a:extLst>
          </p:cNvPr>
          <p:cNvSpPr txBox="1"/>
          <p:nvPr/>
        </p:nvSpPr>
        <p:spPr>
          <a:xfrm>
            <a:off x="148046" y="1103740"/>
            <a:ext cx="2430125" cy="923330"/>
          </a:xfrm>
          <a:prstGeom prst="rect">
            <a:avLst/>
          </a:prstGeom>
          <a:noFill/>
        </p:spPr>
        <p:txBody>
          <a:bodyPr wrap="square" rtlCol="0">
            <a:spAutoFit/>
          </a:bodyPr>
          <a:lstStyle/>
          <a:p>
            <a:r>
              <a:rPr lang="en-US" b="1" dirty="0">
                <a:ea typeface="Calibri" panose="020F0502020204030204" pitchFamily="34" charset="0"/>
                <a:cs typeface="Times New Roman" panose="02020603050405020304" pitchFamily="18" charset="0"/>
              </a:rPr>
              <a:t>H</a:t>
            </a:r>
            <a:r>
              <a:rPr lang="en-US" sz="1800" b="1" dirty="0">
                <a:effectLst/>
                <a:ea typeface="Calibri" panose="020F0502020204030204" pitchFamily="34" charset="0"/>
                <a:cs typeface="Times New Roman" panose="02020603050405020304" pitchFamily="18" charset="0"/>
              </a:rPr>
              <a:t>istograms for key features to demonstrate the </a:t>
            </a:r>
            <a:r>
              <a:rPr lang="en-US" b="1" dirty="0">
                <a:ea typeface="Calibri" panose="020F0502020204030204" pitchFamily="34" charset="0"/>
                <a:cs typeface="Times New Roman" panose="02020603050405020304" pitchFamily="18" charset="0"/>
              </a:rPr>
              <a:t>data</a:t>
            </a:r>
            <a:endParaRPr lang="en-US" b="1" dirty="0"/>
          </a:p>
        </p:txBody>
      </p:sp>
    </p:spTree>
    <p:extLst>
      <p:ext uri="{BB962C8B-B14F-4D97-AF65-F5344CB8AC3E}">
        <p14:creationId xmlns:p14="http://schemas.microsoft.com/office/powerpoint/2010/main" val="209900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ADE5-6A0D-5A41-8167-70EF35D10BD1}"/>
              </a:ext>
            </a:extLst>
          </p:cNvPr>
          <p:cNvSpPr>
            <a:spLocks noGrp="1"/>
          </p:cNvSpPr>
          <p:nvPr>
            <p:ph type="title"/>
          </p:nvPr>
        </p:nvSpPr>
        <p:spPr/>
        <p:txBody>
          <a:bodyPr/>
          <a:lstStyle/>
          <a:p>
            <a:r>
              <a:rPr lang="en-US" dirty="0"/>
              <a:t>Feature Selection + Engineering</a:t>
            </a:r>
          </a:p>
        </p:txBody>
      </p:sp>
      <p:sp>
        <p:nvSpPr>
          <p:cNvPr id="3" name="Text Placeholder 2">
            <a:extLst>
              <a:ext uri="{FF2B5EF4-FFF2-40B4-BE49-F238E27FC236}">
                <a16:creationId xmlns:a16="http://schemas.microsoft.com/office/drawing/2014/main" id="{A1C0B56C-E930-6A4C-B7E6-5216625F856B}"/>
              </a:ext>
            </a:extLst>
          </p:cNvPr>
          <p:cNvSpPr>
            <a:spLocks noGrp="1"/>
          </p:cNvSpPr>
          <p:nvPr>
            <p:ph type="body" sz="quarter" idx="13"/>
          </p:nvPr>
        </p:nvSpPr>
        <p:spPr>
          <a:xfrm>
            <a:off x="865631" y="2072640"/>
            <a:ext cx="8612666" cy="3493008"/>
          </a:xfrm>
        </p:spPr>
        <p:txBody>
          <a:bodyPr>
            <a:normAutofit fontScale="85000" lnSpcReduction="10000"/>
          </a:bodyPr>
          <a:lstStyle/>
          <a:p>
            <a:r>
              <a:rPr lang="en-US" sz="1800" b="1" dirty="0"/>
              <a:t>”</a:t>
            </a:r>
            <a:r>
              <a:rPr lang="en-US" sz="1800" b="1" dirty="0" err="1"/>
              <a:t>Health_Category</a:t>
            </a:r>
            <a:r>
              <a:rPr lang="en-US" sz="1800" b="1" dirty="0"/>
              <a:t>”: converted to ordinal, in order of indulgent  to most nourishing.</a:t>
            </a:r>
          </a:p>
          <a:p>
            <a:r>
              <a:rPr lang="en-US" sz="1800" b="1" dirty="0"/>
              <a:t>”Category”: converted to ordinal by mapping unique categories to integers in order of occurrence to have a better understanding of the representation of each categories which in turn will help in identification of the trends</a:t>
            </a:r>
          </a:p>
          <a:p>
            <a:r>
              <a:rPr lang="en-US" sz="1800" b="1" dirty="0"/>
              <a:t>Engineered additional features composed of each nutritional column divided by ”Calories”.</a:t>
            </a:r>
          </a:p>
          <a:p>
            <a:r>
              <a:rPr lang="en-US" sz="1800" b="1" dirty="0"/>
              <a:t>Applied </a:t>
            </a:r>
            <a:r>
              <a:rPr lang="en-US" sz="1800" b="1" dirty="0" err="1"/>
              <a:t>MinMaxScaler</a:t>
            </a:r>
            <a:r>
              <a:rPr lang="en-US" sz="1800" b="1" dirty="0"/>
              <a:t>() to nutritional columns</a:t>
            </a:r>
          </a:p>
          <a:p>
            <a:r>
              <a:rPr lang="en-US" sz="1800" b="1" dirty="0"/>
              <a:t>Attempted to apply NLP model pretrained on BERT to predict label based on ‘Item’, to allow the ‘Item’ column to be meaningful (since it is of string type). </a:t>
            </a:r>
          </a:p>
          <a:p>
            <a:endParaRPr lang="en-US" sz="1800" b="1" dirty="0"/>
          </a:p>
          <a:p>
            <a:endParaRPr lang="en-US" sz="1800" b="1" dirty="0"/>
          </a:p>
        </p:txBody>
      </p:sp>
      <p:sp>
        <p:nvSpPr>
          <p:cNvPr id="4" name="Slide Number Placeholder 3">
            <a:extLst>
              <a:ext uri="{FF2B5EF4-FFF2-40B4-BE49-F238E27FC236}">
                <a16:creationId xmlns:a16="http://schemas.microsoft.com/office/drawing/2014/main" id="{6E5FDDCB-2A99-3A46-920C-DF5B96A5CEA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397596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Model Evaluation</a:t>
            </a:r>
            <a:endParaRPr lang="en-ZA" dirty="0"/>
          </a:p>
        </p:txBody>
      </p:sp>
      <p:sp>
        <p:nvSpPr>
          <p:cNvPr id="5" name="Text Placeholder 4">
            <a:extLst>
              <a:ext uri="{FF2B5EF4-FFF2-40B4-BE49-F238E27FC236}">
                <a16:creationId xmlns:a16="http://schemas.microsoft.com/office/drawing/2014/main" id="{CE3C8A46-D49C-FB70-9062-B672F2F7FB49}"/>
              </a:ext>
            </a:extLst>
          </p:cNvPr>
          <p:cNvSpPr>
            <a:spLocks noGrp="1"/>
          </p:cNvSpPr>
          <p:nvPr>
            <p:ph type="body" sz="quarter" idx="13"/>
          </p:nvPr>
        </p:nvSpPr>
        <p:spPr>
          <a:xfrm>
            <a:off x="6109694" y="4068392"/>
            <a:ext cx="5580586" cy="2197590"/>
          </a:xfrm>
        </p:spPr>
        <p:txBody>
          <a:bodyPr/>
          <a:lstStyle/>
          <a:p>
            <a:r>
              <a:rPr lang="en-US" dirty="0"/>
              <a:t>Selecting the best model through</a:t>
            </a:r>
          </a:p>
          <a:p>
            <a:r>
              <a:rPr lang="en-US" dirty="0"/>
              <a:t>trial and error</a:t>
            </a:r>
          </a:p>
        </p:txBody>
      </p:sp>
    </p:spTree>
    <p:extLst>
      <p:ext uri="{BB962C8B-B14F-4D97-AF65-F5344CB8AC3E}">
        <p14:creationId xmlns:p14="http://schemas.microsoft.com/office/powerpoint/2010/main" val="404339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F3C16D3-C1C3-1EDC-0451-BE67C3998DF8}"/>
              </a:ext>
            </a:extLst>
          </p:cNvPr>
          <p:cNvSpPr>
            <a:spLocks noGrp="1"/>
          </p:cNvSpPr>
          <p:nvPr>
            <p:ph type="title"/>
          </p:nvPr>
        </p:nvSpPr>
        <p:spPr>
          <a:xfrm>
            <a:off x="165476" y="643075"/>
            <a:ext cx="7376147" cy="1381106"/>
          </a:xfrm>
        </p:spPr>
        <p:txBody>
          <a:bodyPr>
            <a:normAutofit/>
          </a:bodyPr>
          <a:lstStyle/>
          <a:p>
            <a:r>
              <a:rPr lang="en-ZA" dirty="0"/>
              <a:t>Machine Learning models tried:</a:t>
            </a:r>
          </a:p>
        </p:txBody>
      </p:sp>
      <p:sp>
        <p:nvSpPr>
          <p:cNvPr id="13" name="Content Placeholder 3">
            <a:extLst>
              <a:ext uri="{FF2B5EF4-FFF2-40B4-BE49-F238E27FC236}">
                <a16:creationId xmlns:a16="http://schemas.microsoft.com/office/drawing/2014/main" id="{74321243-64C2-ED29-25FA-4377593A0F25}"/>
              </a:ext>
            </a:extLst>
          </p:cNvPr>
          <p:cNvSpPr txBox="1">
            <a:spLocks/>
          </p:cNvSpPr>
          <p:nvPr/>
        </p:nvSpPr>
        <p:spPr>
          <a:xfrm>
            <a:off x="0" y="2257634"/>
            <a:ext cx="2908662" cy="13811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b="1" dirty="0"/>
              <a:t>Base Decision Tree</a:t>
            </a:r>
          </a:p>
          <a:p>
            <a:pPr lvl="1"/>
            <a:r>
              <a:rPr lang="en-US" sz="2000" b="1" dirty="0"/>
              <a:t>Grid Search Decision Tree</a:t>
            </a:r>
          </a:p>
          <a:p>
            <a:pPr lvl="1"/>
            <a:r>
              <a:rPr lang="en-US" sz="2000" b="1" dirty="0"/>
              <a:t>Random Forest</a:t>
            </a:r>
          </a:p>
        </p:txBody>
      </p:sp>
      <p:sp>
        <p:nvSpPr>
          <p:cNvPr id="14" name="Slide Number Placeholder 2">
            <a:extLst>
              <a:ext uri="{FF2B5EF4-FFF2-40B4-BE49-F238E27FC236}">
                <a16:creationId xmlns:a16="http://schemas.microsoft.com/office/drawing/2014/main" id="{DE2B3DE9-0CDB-5361-05FB-1ADE62DB3382}"/>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9</a:t>
            </a:fld>
            <a:endParaRPr lang="en-US" dirty="0"/>
          </a:p>
        </p:txBody>
      </p:sp>
      <p:pic>
        <p:nvPicPr>
          <p:cNvPr id="15" name="Picture 14">
            <a:extLst>
              <a:ext uri="{FF2B5EF4-FFF2-40B4-BE49-F238E27FC236}">
                <a16:creationId xmlns:a16="http://schemas.microsoft.com/office/drawing/2014/main" id="{EF16B4DE-627A-D908-76C6-5A9D41967B3C}"/>
              </a:ext>
            </a:extLst>
          </p:cNvPr>
          <p:cNvPicPr>
            <a:picLocks noChangeAspect="1"/>
          </p:cNvPicPr>
          <p:nvPr/>
        </p:nvPicPr>
        <p:blipFill>
          <a:blip r:embed="rId2"/>
          <a:stretch>
            <a:fillRect/>
          </a:stretch>
        </p:blipFill>
        <p:spPr>
          <a:xfrm>
            <a:off x="165476" y="3983036"/>
            <a:ext cx="9746338" cy="1263706"/>
          </a:xfrm>
          <a:prstGeom prst="rect">
            <a:avLst/>
          </a:prstGeom>
        </p:spPr>
      </p:pic>
      <p:sp>
        <p:nvSpPr>
          <p:cNvPr id="16" name="Content Placeholder 3">
            <a:extLst>
              <a:ext uri="{FF2B5EF4-FFF2-40B4-BE49-F238E27FC236}">
                <a16:creationId xmlns:a16="http://schemas.microsoft.com/office/drawing/2014/main" id="{29AF3037-9D98-5B91-D0E5-009F1B54990E}"/>
              </a:ext>
            </a:extLst>
          </p:cNvPr>
          <p:cNvSpPr txBox="1">
            <a:spLocks/>
          </p:cNvSpPr>
          <p:nvPr/>
        </p:nvSpPr>
        <p:spPr>
          <a:xfrm>
            <a:off x="2908662" y="2234310"/>
            <a:ext cx="3415924" cy="142775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a:t>Basic Logistic Regression</a:t>
            </a:r>
          </a:p>
          <a:p>
            <a:pPr lvl="1"/>
            <a:r>
              <a:rPr lang="en-US" b="1" dirty="0"/>
              <a:t>Gradient Boosting</a:t>
            </a:r>
          </a:p>
        </p:txBody>
      </p:sp>
      <p:sp>
        <p:nvSpPr>
          <p:cNvPr id="17" name="Content Placeholder 3">
            <a:extLst>
              <a:ext uri="{FF2B5EF4-FFF2-40B4-BE49-F238E27FC236}">
                <a16:creationId xmlns:a16="http://schemas.microsoft.com/office/drawing/2014/main" id="{73F94E9B-15F6-0346-EB96-6ADD2D2D7084}"/>
              </a:ext>
            </a:extLst>
          </p:cNvPr>
          <p:cNvSpPr txBox="1">
            <a:spLocks/>
          </p:cNvSpPr>
          <p:nvPr/>
        </p:nvSpPr>
        <p:spPr>
          <a:xfrm>
            <a:off x="6495890" y="3172613"/>
            <a:ext cx="3415924" cy="512774"/>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r">
              <a:buNone/>
            </a:pPr>
            <a:r>
              <a:rPr lang="en-US" sz="2800" b="1" dirty="0">
                <a:latin typeface="+mj-lt"/>
              </a:rPr>
              <a:t>RESULTS</a:t>
            </a:r>
          </a:p>
        </p:txBody>
      </p:sp>
    </p:spTree>
    <p:extLst>
      <p:ext uri="{BB962C8B-B14F-4D97-AF65-F5344CB8AC3E}">
        <p14:creationId xmlns:p14="http://schemas.microsoft.com/office/powerpoint/2010/main" val="381394816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622</TotalTime>
  <Words>405</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 Light</vt:lpstr>
      <vt:lpstr>Calibri</vt:lpstr>
      <vt:lpstr>Helvetica</vt:lpstr>
      <vt:lpstr>Posterama</vt:lpstr>
      <vt:lpstr>Custom</vt:lpstr>
      <vt:lpstr>Classification of Nutritional Content for Dietary Recommendations </vt:lpstr>
      <vt:lpstr>PowerPoint Presentation</vt:lpstr>
      <vt:lpstr>Pre-Processing and EDA</vt:lpstr>
      <vt:lpstr>PowerPoint Presentation</vt:lpstr>
      <vt:lpstr>PowerPoint Presentation</vt:lpstr>
      <vt:lpstr> Analysis</vt:lpstr>
      <vt:lpstr>Feature Selection + Engineering</vt:lpstr>
      <vt:lpstr>Model Evaluation</vt:lpstr>
      <vt:lpstr>Machine Learning models tried:</vt:lpstr>
      <vt:lpstr>Best Model:  gradient Boosting!</vt:lpstr>
      <vt:lpstr>Reasons Why GBC Performs Well here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Milan</dc:creator>
  <cp:lastModifiedBy>Milan Regmi</cp:lastModifiedBy>
  <cp:revision>21</cp:revision>
  <dcterms:created xsi:type="dcterms:W3CDTF">2024-04-15T23:05:07Z</dcterms:created>
  <dcterms:modified xsi:type="dcterms:W3CDTF">2024-04-16T23:33:01Z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