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85" r:id="rId3"/>
    <p:sldId id="257" r:id="rId4"/>
    <p:sldId id="272" r:id="rId5"/>
    <p:sldId id="258" r:id="rId6"/>
    <p:sldId id="273" r:id="rId7"/>
    <p:sldId id="262" r:id="rId8"/>
    <p:sldId id="275" r:id="rId9"/>
    <p:sldId id="274" r:id="rId10"/>
    <p:sldId id="266" r:id="rId11"/>
    <p:sldId id="287" r:id="rId12"/>
    <p:sldId id="283" r:id="rId13"/>
    <p:sldId id="286" r:id="rId14"/>
    <p:sldId id="290" r:id="rId15"/>
    <p:sldId id="288" r:id="rId16"/>
    <p:sldId id="289"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579"/>
  </p:normalViewPr>
  <p:slideViewPr>
    <p:cSldViewPr snapToGrid="0">
      <p:cViewPr>
        <p:scale>
          <a:sx n="80" d="100"/>
          <a:sy n="80" d="100"/>
        </p:scale>
        <p:origin x="1264" y="9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50CBC-7BF3-4199-82E9-4E1877F4E2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ACA25B4-6931-4CD6-BC58-300C12E5F6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DE22656-625A-4FA1-8E38-D9AF790F02AF}"/>
              </a:ext>
            </a:extLst>
          </p:cNvPr>
          <p:cNvSpPr>
            <a:spLocks noGrp="1"/>
          </p:cNvSpPr>
          <p:nvPr>
            <p:ph type="dt" sz="half" idx="10"/>
          </p:nvPr>
        </p:nvSpPr>
        <p:spPr/>
        <p:txBody>
          <a:bodyPr/>
          <a:lstStyle/>
          <a:p>
            <a:fld id="{3AA99A6E-8106-44B2-B1D5-50504B57C6F6}" type="datetimeFigureOut">
              <a:rPr lang="en-IN" smtClean="0"/>
              <a:t>18/03/22</a:t>
            </a:fld>
            <a:endParaRPr lang="en-IN"/>
          </a:p>
        </p:txBody>
      </p:sp>
      <p:sp>
        <p:nvSpPr>
          <p:cNvPr id="5" name="Footer Placeholder 4">
            <a:extLst>
              <a:ext uri="{FF2B5EF4-FFF2-40B4-BE49-F238E27FC236}">
                <a16:creationId xmlns:a16="http://schemas.microsoft.com/office/drawing/2014/main" id="{D1F9A021-A4C3-4AD3-830E-486A3C9B5F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5B2530-D7C9-4744-9FDF-7AD2DCD5CDC4}"/>
              </a:ext>
            </a:extLst>
          </p:cNvPr>
          <p:cNvSpPr>
            <a:spLocks noGrp="1"/>
          </p:cNvSpPr>
          <p:nvPr>
            <p:ph type="sldNum" sz="quarter" idx="12"/>
          </p:nvPr>
        </p:nvSpPr>
        <p:spPr/>
        <p:txBody>
          <a:bodyPr/>
          <a:lstStyle/>
          <a:p>
            <a:fld id="{337F01CE-7DA1-4695-8FF8-074761228CD1}" type="slidenum">
              <a:rPr lang="en-IN" smtClean="0"/>
              <a:t>‹#›</a:t>
            </a:fld>
            <a:endParaRPr lang="en-IN"/>
          </a:p>
        </p:txBody>
      </p:sp>
    </p:spTree>
    <p:extLst>
      <p:ext uri="{BB962C8B-B14F-4D97-AF65-F5344CB8AC3E}">
        <p14:creationId xmlns:p14="http://schemas.microsoft.com/office/powerpoint/2010/main" val="3753409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85EE-4D82-4966-8939-B60F325B83A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8E8640C-02F9-4EC0-83E7-F42C32EAA9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0715BE-7FD2-4861-BD6F-FF6E7E472D89}"/>
              </a:ext>
            </a:extLst>
          </p:cNvPr>
          <p:cNvSpPr>
            <a:spLocks noGrp="1"/>
          </p:cNvSpPr>
          <p:nvPr>
            <p:ph type="dt" sz="half" idx="10"/>
          </p:nvPr>
        </p:nvSpPr>
        <p:spPr/>
        <p:txBody>
          <a:bodyPr/>
          <a:lstStyle/>
          <a:p>
            <a:fld id="{3AA99A6E-8106-44B2-B1D5-50504B57C6F6}" type="datetimeFigureOut">
              <a:rPr lang="en-IN" smtClean="0"/>
              <a:t>18/03/22</a:t>
            </a:fld>
            <a:endParaRPr lang="en-IN"/>
          </a:p>
        </p:txBody>
      </p:sp>
      <p:sp>
        <p:nvSpPr>
          <p:cNvPr id="5" name="Footer Placeholder 4">
            <a:extLst>
              <a:ext uri="{FF2B5EF4-FFF2-40B4-BE49-F238E27FC236}">
                <a16:creationId xmlns:a16="http://schemas.microsoft.com/office/drawing/2014/main" id="{0BBCE261-ED9A-41A1-A738-636CADA96B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DAB4E8-C57D-4719-8E84-513AFF04251E}"/>
              </a:ext>
            </a:extLst>
          </p:cNvPr>
          <p:cNvSpPr>
            <a:spLocks noGrp="1"/>
          </p:cNvSpPr>
          <p:nvPr>
            <p:ph type="sldNum" sz="quarter" idx="12"/>
          </p:nvPr>
        </p:nvSpPr>
        <p:spPr/>
        <p:txBody>
          <a:bodyPr/>
          <a:lstStyle/>
          <a:p>
            <a:fld id="{337F01CE-7DA1-4695-8FF8-074761228CD1}" type="slidenum">
              <a:rPr lang="en-IN" smtClean="0"/>
              <a:t>‹#›</a:t>
            </a:fld>
            <a:endParaRPr lang="en-IN"/>
          </a:p>
        </p:txBody>
      </p:sp>
    </p:spTree>
    <p:extLst>
      <p:ext uri="{BB962C8B-B14F-4D97-AF65-F5344CB8AC3E}">
        <p14:creationId xmlns:p14="http://schemas.microsoft.com/office/powerpoint/2010/main" val="2549312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314C3D-E075-45A9-8011-09A59F9D271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A5930E-DC73-46C6-96EE-ABE8EA5BC5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5A8AC3-98F5-48D5-BF7D-C8663BBACF8A}"/>
              </a:ext>
            </a:extLst>
          </p:cNvPr>
          <p:cNvSpPr>
            <a:spLocks noGrp="1"/>
          </p:cNvSpPr>
          <p:nvPr>
            <p:ph type="dt" sz="half" idx="10"/>
          </p:nvPr>
        </p:nvSpPr>
        <p:spPr/>
        <p:txBody>
          <a:bodyPr/>
          <a:lstStyle/>
          <a:p>
            <a:fld id="{3AA99A6E-8106-44B2-B1D5-50504B57C6F6}" type="datetimeFigureOut">
              <a:rPr lang="en-IN" smtClean="0"/>
              <a:t>18/03/22</a:t>
            </a:fld>
            <a:endParaRPr lang="en-IN"/>
          </a:p>
        </p:txBody>
      </p:sp>
      <p:sp>
        <p:nvSpPr>
          <p:cNvPr id="5" name="Footer Placeholder 4">
            <a:extLst>
              <a:ext uri="{FF2B5EF4-FFF2-40B4-BE49-F238E27FC236}">
                <a16:creationId xmlns:a16="http://schemas.microsoft.com/office/drawing/2014/main" id="{CBCE6481-B564-47E0-8989-5C60DF3EC9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C6734C-3DF9-4A2C-9039-FD28658DD79A}"/>
              </a:ext>
            </a:extLst>
          </p:cNvPr>
          <p:cNvSpPr>
            <a:spLocks noGrp="1"/>
          </p:cNvSpPr>
          <p:nvPr>
            <p:ph type="sldNum" sz="quarter" idx="12"/>
          </p:nvPr>
        </p:nvSpPr>
        <p:spPr/>
        <p:txBody>
          <a:bodyPr/>
          <a:lstStyle/>
          <a:p>
            <a:fld id="{337F01CE-7DA1-4695-8FF8-074761228CD1}" type="slidenum">
              <a:rPr lang="en-IN" smtClean="0"/>
              <a:t>‹#›</a:t>
            </a:fld>
            <a:endParaRPr lang="en-IN"/>
          </a:p>
        </p:txBody>
      </p:sp>
    </p:spTree>
    <p:extLst>
      <p:ext uri="{BB962C8B-B14F-4D97-AF65-F5344CB8AC3E}">
        <p14:creationId xmlns:p14="http://schemas.microsoft.com/office/powerpoint/2010/main" val="4106237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43596-EDB3-4FA2-9B53-BDF7AD5A86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7762B8-18F6-48E3-80A6-7ECE1F46BB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E55E64-B64A-45FE-AFB5-857B3083EBD3}"/>
              </a:ext>
            </a:extLst>
          </p:cNvPr>
          <p:cNvSpPr>
            <a:spLocks noGrp="1"/>
          </p:cNvSpPr>
          <p:nvPr>
            <p:ph type="dt" sz="half" idx="10"/>
          </p:nvPr>
        </p:nvSpPr>
        <p:spPr/>
        <p:txBody>
          <a:bodyPr/>
          <a:lstStyle/>
          <a:p>
            <a:fld id="{3AA99A6E-8106-44B2-B1D5-50504B57C6F6}" type="datetimeFigureOut">
              <a:rPr lang="en-IN" smtClean="0"/>
              <a:t>18/03/22</a:t>
            </a:fld>
            <a:endParaRPr lang="en-IN"/>
          </a:p>
        </p:txBody>
      </p:sp>
      <p:sp>
        <p:nvSpPr>
          <p:cNvPr id="5" name="Footer Placeholder 4">
            <a:extLst>
              <a:ext uri="{FF2B5EF4-FFF2-40B4-BE49-F238E27FC236}">
                <a16:creationId xmlns:a16="http://schemas.microsoft.com/office/drawing/2014/main" id="{1FBAD0A4-9194-4E65-9362-4B69947C41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0152EF-BA3F-4CDB-8D3D-61BF7C2D0089}"/>
              </a:ext>
            </a:extLst>
          </p:cNvPr>
          <p:cNvSpPr>
            <a:spLocks noGrp="1"/>
          </p:cNvSpPr>
          <p:nvPr>
            <p:ph type="sldNum" sz="quarter" idx="12"/>
          </p:nvPr>
        </p:nvSpPr>
        <p:spPr/>
        <p:txBody>
          <a:bodyPr/>
          <a:lstStyle/>
          <a:p>
            <a:fld id="{337F01CE-7DA1-4695-8FF8-074761228CD1}" type="slidenum">
              <a:rPr lang="en-IN" smtClean="0"/>
              <a:t>‹#›</a:t>
            </a:fld>
            <a:endParaRPr lang="en-IN"/>
          </a:p>
        </p:txBody>
      </p:sp>
    </p:spTree>
    <p:extLst>
      <p:ext uri="{BB962C8B-B14F-4D97-AF65-F5344CB8AC3E}">
        <p14:creationId xmlns:p14="http://schemas.microsoft.com/office/powerpoint/2010/main" val="1845853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C57AC-20C8-49F5-8EE2-DE24B87790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6501BE2-668B-4332-9CEB-B374438840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F9ED04-E04C-44A1-A0AC-BCA26F58CE0D}"/>
              </a:ext>
            </a:extLst>
          </p:cNvPr>
          <p:cNvSpPr>
            <a:spLocks noGrp="1"/>
          </p:cNvSpPr>
          <p:nvPr>
            <p:ph type="dt" sz="half" idx="10"/>
          </p:nvPr>
        </p:nvSpPr>
        <p:spPr/>
        <p:txBody>
          <a:bodyPr/>
          <a:lstStyle/>
          <a:p>
            <a:fld id="{3AA99A6E-8106-44B2-B1D5-50504B57C6F6}" type="datetimeFigureOut">
              <a:rPr lang="en-IN" smtClean="0"/>
              <a:t>18/03/22</a:t>
            </a:fld>
            <a:endParaRPr lang="en-IN"/>
          </a:p>
        </p:txBody>
      </p:sp>
      <p:sp>
        <p:nvSpPr>
          <p:cNvPr id="5" name="Footer Placeholder 4">
            <a:extLst>
              <a:ext uri="{FF2B5EF4-FFF2-40B4-BE49-F238E27FC236}">
                <a16:creationId xmlns:a16="http://schemas.microsoft.com/office/drawing/2014/main" id="{DED732AF-7155-4878-90A4-D759E96E35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B978DB-462A-4F3E-A467-9809F94A934F}"/>
              </a:ext>
            </a:extLst>
          </p:cNvPr>
          <p:cNvSpPr>
            <a:spLocks noGrp="1"/>
          </p:cNvSpPr>
          <p:nvPr>
            <p:ph type="sldNum" sz="quarter" idx="12"/>
          </p:nvPr>
        </p:nvSpPr>
        <p:spPr/>
        <p:txBody>
          <a:bodyPr/>
          <a:lstStyle/>
          <a:p>
            <a:fld id="{337F01CE-7DA1-4695-8FF8-074761228CD1}" type="slidenum">
              <a:rPr lang="en-IN" smtClean="0"/>
              <a:t>‹#›</a:t>
            </a:fld>
            <a:endParaRPr lang="en-IN"/>
          </a:p>
        </p:txBody>
      </p:sp>
    </p:spTree>
    <p:extLst>
      <p:ext uri="{BB962C8B-B14F-4D97-AF65-F5344CB8AC3E}">
        <p14:creationId xmlns:p14="http://schemas.microsoft.com/office/powerpoint/2010/main" val="3855115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42D05-0E7C-4A34-8CCC-46353D7A01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4F57F9-A341-4F59-86E0-3803FFD6E7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57B2D0D-2063-4565-9FDD-1F057D9B5E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21CA99C-B754-4ACA-8E1D-9D2768D39AEF}"/>
              </a:ext>
            </a:extLst>
          </p:cNvPr>
          <p:cNvSpPr>
            <a:spLocks noGrp="1"/>
          </p:cNvSpPr>
          <p:nvPr>
            <p:ph type="dt" sz="half" idx="10"/>
          </p:nvPr>
        </p:nvSpPr>
        <p:spPr/>
        <p:txBody>
          <a:bodyPr/>
          <a:lstStyle/>
          <a:p>
            <a:fld id="{3AA99A6E-8106-44B2-B1D5-50504B57C6F6}" type="datetimeFigureOut">
              <a:rPr lang="en-IN" smtClean="0"/>
              <a:t>18/03/22</a:t>
            </a:fld>
            <a:endParaRPr lang="en-IN"/>
          </a:p>
        </p:txBody>
      </p:sp>
      <p:sp>
        <p:nvSpPr>
          <p:cNvPr id="6" name="Footer Placeholder 5">
            <a:extLst>
              <a:ext uri="{FF2B5EF4-FFF2-40B4-BE49-F238E27FC236}">
                <a16:creationId xmlns:a16="http://schemas.microsoft.com/office/drawing/2014/main" id="{180651C4-A367-4007-A968-75AFBFC646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1615AF-A95C-42F5-B82D-F31CB2B65A3E}"/>
              </a:ext>
            </a:extLst>
          </p:cNvPr>
          <p:cNvSpPr>
            <a:spLocks noGrp="1"/>
          </p:cNvSpPr>
          <p:nvPr>
            <p:ph type="sldNum" sz="quarter" idx="12"/>
          </p:nvPr>
        </p:nvSpPr>
        <p:spPr/>
        <p:txBody>
          <a:bodyPr/>
          <a:lstStyle/>
          <a:p>
            <a:fld id="{337F01CE-7DA1-4695-8FF8-074761228CD1}" type="slidenum">
              <a:rPr lang="en-IN" smtClean="0"/>
              <a:t>‹#›</a:t>
            </a:fld>
            <a:endParaRPr lang="en-IN"/>
          </a:p>
        </p:txBody>
      </p:sp>
    </p:spTree>
    <p:extLst>
      <p:ext uri="{BB962C8B-B14F-4D97-AF65-F5344CB8AC3E}">
        <p14:creationId xmlns:p14="http://schemas.microsoft.com/office/powerpoint/2010/main" val="167556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25447-A325-42C3-AAE6-3E9274491A5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D9EDBB-3206-40F3-A139-790F9B7611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2CBAFA-996B-4F16-A192-4F77812D77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BA4C9C-8838-40DB-A6B3-4097DB2A77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EB4A82-9B84-4139-9A8F-0357B913E8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D0B9F7A-72C0-4D9B-917A-06F7B7C58301}"/>
              </a:ext>
            </a:extLst>
          </p:cNvPr>
          <p:cNvSpPr>
            <a:spLocks noGrp="1"/>
          </p:cNvSpPr>
          <p:nvPr>
            <p:ph type="dt" sz="half" idx="10"/>
          </p:nvPr>
        </p:nvSpPr>
        <p:spPr/>
        <p:txBody>
          <a:bodyPr/>
          <a:lstStyle/>
          <a:p>
            <a:fld id="{3AA99A6E-8106-44B2-B1D5-50504B57C6F6}" type="datetimeFigureOut">
              <a:rPr lang="en-IN" smtClean="0"/>
              <a:t>18/03/22</a:t>
            </a:fld>
            <a:endParaRPr lang="en-IN"/>
          </a:p>
        </p:txBody>
      </p:sp>
      <p:sp>
        <p:nvSpPr>
          <p:cNvPr id="8" name="Footer Placeholder 7">
            <a:extLst>
              <a:ext uri="{FF2B5EF4-FFF2-40B4-BE49-F238E27FC236}">
                <a16:creationId xmlns:a16="http://schemas.microsoft.com/office/drawing/2014/main" id="{5CCE1EE0-E573-408A-90E4-B419E67C15E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19DC50D-EEAC-43DE-B438-38F23288C057}"/>
              </a:ext>
            </a:extLst>
          </p:cNvPr>
          <p:cNvSpPr>
            <a:spLocks noGrp="1"/>
          </p:cNvSpPr>
          <p:nvPr>
            <p:ph type="sldNum" sz="quarter" idx="12"/>
          </p:nvPr>
        </p:nvSpPr>
        <p:spPr/>
        <p:txBody>
          <a:bodyPr/>
          <a:lstStyle/>
          <a:p>
            <a:fld id="{337F01CE-7DA1-4695-8FF8-074761228CD1}" type="slidenum">
              <a:rPr lang="en-IN" smtClean="0"/>
              <a:t>‹#›</a:t>
            </a:fld>
            <a:endParaRPr lang="en-IN"/>
          </a:p>
        </p:txBody>
      </p:sp>
    </p:spTree>
    <p:extLst>
      <p:ext uri="{BB962C8B-B14F-4D97-AF65-F5344CB8AC3E}">
        <p14:creationId xmlns:p14="http://schemas.microsoft.com/office/powerpoint/2010/main" val="2609102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B1A86-334F-434E-B1F8-8270911ED80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2A77A26-59D0-441E-ABDB-188DAB65DCBD}"/>
              </a:ext>
            </a:extLst>
          </p:cNvPr>
          <p:cNvSpPr>
            <a:spLocks noGrp="1"/>
          </p:cNvSpPr>
          <p:nvPr>
            <p:ph type="dt" sz="half" idx="10"/>
          </p:nvPr>
        </p:nvSpPr>
        <p:spPr/>
        <p:txBody>
          <a:bodyPr/>
          <a:lstStyle/>
          <a:p>
            <a:fld id="{3AA99A6E-8106-44B2-B1D5-50504B57C6F6}" type="datetimeFigureOut">
              <a:rPr lang="en-IN" smtClean="0"/>
              <a:t>18/03/22</a:t>
            </a:fld>
            <a:endParaRPr lang="en-IN"/>
          </a:p>
        </p:txBody>
      </p:sp>
      <p:sp>
        <p:nvSpPr>
          <p:cNvPr id="4" name="Footer Placeholder 3">
            <a:extLst>
              <a:ext uri="{FF2B5EF4-FFF2-40B4-BE49-F238E27FC236}">
                <a16:creationId xmlns:a16="http://schemas.microsoft.com/office/drawing/2014/main" id="{21CB5741-6811-4CF6-A089-3AE037EF9DA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4E5C06F-690A-46DF-A3E6-CB5E684AFC8F}"/>
              </a:ext>
            </a:extLst>
          </p:cNvPr>
          <p:cNvSpPr>
            <a:spLocks noGrp="1"/>
          </p:cNvSpPr>
          <p:nvPr>
            <p:ph type="sldNum" sz="quarter" idx="12"/>
          </p:nvPr>
        </p:nvSpPr>
        <p:spPr/>
        <p:txBody>
          <a:bodyPr/>
          <a:lstStyle/>
          <a:p>
            <a:fld id="{337F01CE-7DA1-4695-8FF8-074761228CD1}" type="slidenum">
              <a:rPr lang="en-IN" smtClean="0"/>
              <a:t>‹#›</a:t>
            </a:fld>
            <a:endParaRPr lang="en-IN"/>
          </a:p>
        </p:txBody>
      </p:sp>
    </p:spTree>
    <p:extLst>
      <p:ext uri="{BB962C8B-B14F-4D97-AF65-F5344CB8AC3E}">
        <p14:creationId xmlns:p14="http://schemas.microsoft.com/office/powerpoint/2010/main" val="2975192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F4CAF0-B9E1-48FB-83BA-4B68B2681287}"/>
              </a:ext>
            </a:extLst>
          </p:cNvPr>
          <p:cNvSpPr>
            <a:spLocks noGrp="1"/>
          </p:cNvSpPr>
          <p:nvPr>
            <p:ph type="dt" sz="half" idx="10"/>
          </p:nvPr>
        </p:nvSpPr>
        <p:spPr/>
        <p:txBody>
          <a:bodyPr/>
          <a:lstStyle/>
          <a:p>
            <a:fld id="{3AA99A6E-8106-44B2-B1D5-50504B57C6F6}" type="datetimeFigureOut">
              <a:rPr lang="en-IN" smtClean="0"/>
              <a:t>18/03/22</a:t>
            </a:fld>
            <a:endParaRPr lang="en-IN"/>
          </a:p>
        </p:txBody>
      </p:sp>
      <p:sp>
        <p:nvSpPr>
          <p:cNvPr id="3" name="Footer Placeholder 2">
            <a:extLst>
              <a:ext uri="{FF2B5EF4-FFF2-40B4-BE49-F238E27FC236}">
                <a16:creationId xmlns:a16="http://schemas.microsoft.com/office/drawing/2014/main" id="{28EC1305-5461-4259-81E0-E8A68B3402F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EAE6DF1-B8A2-42E0-BFD9-8874F85231BD}"/>
              </a:ext>
            </a:extLst>
          </p:cNvPr>
          <p:cNvSpPr>
            <a:spLocks noGrp="1"/>
          </p:cNvSpPr>
          <p:nvPr>
            <p:ph type="sldNum" sz="quarter" idx="12"/>
          </p:nvPr>
        </p:nvSpPr>
        <p:spPr/>
        <p:txBody>
          <a:bodyPr/>
          <a:lstStyle/>
          <a:p>
            <a:fld id="{337F01CE-7DA1-4695-8FF8-074761228CD1}" type="slidenum">
              <a:rPr lang="en-IN" smtClean="0"/>
              <a:t>‹#›</a:t>
            </a:fld>
            <a:endParaRPr lang="en-IN"/>
          </a:p>
        </p:txBody>
      </p:sp>
    </p:spTree>
    <p:extLst>
      <p:ext uri="{BB962C8B-B14F-4D97-AF65-F5344CB8AC3E}">
        <p14:creationId xmlns:p14="http://schemas.microsoft.com/office/powerpoint/2010/main" val="1286349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7A89B-4838-4CC5-A61E-A02A866A13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5CB2CEF-D6B9-4594-87A2-859FA41C1A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D2A7F0A-8283-4264-86B0-576E25B012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B9D57-21D1-4B0E-AF49-07FA132A1DE5}"/>
              </a:ext>
            </a:extLst>
          </p:cNvPr>
          <p:cNvSpPr>
            <a:spLocks noGrp="1"/>
          </p:cNvSpPr>
          <p:nvPr>
            <p:ph type="dt" sz="half" idx="10"/>
          </p:nvPr>
        </p:nvSpPr>
        <p:spPr/>
        <p:txBody>
          <a:bodyPr/>
          <a:lstStyle/>
          <a:p>
            <a:fld id="{3AA99A6E-8106-44B2-B1D5-50504B57C6F6}" type="datetimeFigureOut">
              <a:rPr lang="en-IN" smtClean="0"/>
              <a:t>18/03/22</a:t>
            </a:fld>
            <a:endParaRPr lang="en-IN"/>
          </a:p>
        </p:txBody>
      </p:sp>
      <p:sp>
        <p:nvSpPr>
          <p:cNvPr id="6" name="Footer Placeholder 5">
            <a:extLst>
              <a:ext uri="{FF2B5EF4-FFF2-40B4-BE49-F238E27FC236}">
                <a16:creationId xmlns:a16="http://schemas.microsoft.com/office/drawing/2014/main" id="{AB0DE3A8-E0CC-41C6-AA19-7B9BADE74D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7EC85E-B3BB-4FF5-869D-3E3EFEB1EBF0}"/>
              </a:ext>
            </a:extLst>
          </p:cNvPr>
          <p:cNvSpPr>
            <a:spLocks noGrp="1"/>
          </p:cNvSpPr>
          <p:nvPr>
            <p:ph type="sldNum" sz="quarter" idx="12"/>
          </p:nvPr>
        </p:nvSpPr>
        <p:spPr/>
        <p:txBody>
          <a:bodyPr/>
          <a:lstStyle/>
          <a:p>
            <a:fld id="{337F01CE-7DA1-4695-8FF8-074761228CD1}" type="slidenum">
              <a:rPr lang="en-IN" smtClean="0"/>
              <a:t>‹#›</a:t>
            </a:fld>
            <a:endParaRPr lang="en-IN"/>
          </a:p>
        </p:txBody>
      </p:sp>
    </p:spTree>
    <p:extLst>
      <p:ext uri="{BB962C8B-B14F-4D97-AF65-F5344CB8AC3E}">
        <p14:creationId xmlns:p14="http://schemas.microsoft.com/office/powerpoint/2010/main" val="3415656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CFDEC-C913-48B8-8408-F54BD58A1B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BC056BD-A2D2-4C3A-B449-A51F41BBCB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4065170-9B77-47CF-8139-9BF495B810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FB8C03-3496-4015-849A-2F6C238BDF80}"/>
              </a:ext>
            </a:extLst>
          </p:cNvPr>
          <p:cNvSpPr>
            <a:spLocks noGrp="1"/>
          </p:cNvSpPr>
          <p:nvPr>
            <p:ph type="dt" sz="half" idx="10"/>
          </p:nvPr>
        </p:nvSpPr>
        <p:spPr/>
        <p:txBody>
          <a:bodyPr/>
          <a:lstStyle/>
          <a:p>
            <a:fld id="{3AA99A6E-8106-44B2-B1D5-50504B57C6F6}" type="datetimeFigureOut">
              <a:rPr lang="en-IN" smtClean="0"/>
              <a:t>18/03/22</a:t>
            </a:fld>
            <a:endParaRPr lang="en-IN"/>
          </a:p>
        </p:txBody>
      </p:sp>
      <p:sp>
        <p:nvSpPr>
          <p:cNvPr id="6" name="Footer Placeholder 5">
            <a:extLst>
              <a:ext uri="{FF2B5EF4-FFF2-40B4-BE49-F238E27FC236}">
                <a16:creationId xmlns:a16="http://schemas.microsoft.com/office/drawing/2014/main" id="{D14EEFE0-9CFF-472B-BDFC-15AA5C872B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726D65-8B0D-4EBD-9316-A5845A2F0FAB}"/>
              </a:ext>
            </a:extLst>
          </p:cNvPr>
          <p:cNvSpPr>
            <a:spLocks noGrp="1"/>
          </p:cNvSpPr>
          <p:nvPr>
            <p:ph type="sldNum" sz="quarter" idx="12"/>
          </p:nvPr>
        </p:nvSpPr>
        <p:spPr/>
        <p:txBody>
          <a:bodyPr/>
          <a:lstStyle/>
          <a:p>
            <a:fld id="{337F01CE-7DA1-4695-8FF8-074761228CD1}" type="slidenum">
              <a:rPr lang="en-IN" smtClean="0"/>
              <a:t>‹#›</a:t>
            </a:fld>
            <a:endParaRPr lang="en-IN"/>
          </a:p>
        </p:txBody>
      </p:sp>
    </p:spTree>
    <p:extLst>
      <p:ext uri="{BB962C8B-B14F-4D97-AF65-F5344CB8AC3E}">
        <p14:creationId xmlns:p14="http://schemas.microsoft.com/office/powerpoint/2010/main" val="2847377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8E326C-6A67-4E42-A062-9D8DBD53B3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83F23B-F669-40ED-ADF1-DF50D7C4EB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DB7985-CC26-4DB2-A537-039C998EE9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A99A6E-8106-44B2-B1D5-50504B57C6F6}" type="datetimeFigureOut">
              <a:rPr lang="en-IN" smtClean="0"/>
              <a:t>18/03/22</a:t>
            </a:fld>
            <a:endParaRPr lang="en-IN"/>
          </a:p>
        </p:txBody>
      </p:sp>
      <p:sp>
        <p:nvSpPr>
          <p:cNvPr id="5" name="Footer Placeholder 4">
            <a:extLst>
              <a:ext uri="{FF2B5EF4-FFF2-40B4-BE49-F238E27FC236}">
                <a16:creationId xmlns:a16="http://schemas.microsoft.com/office/drawing/2014/main" id="{194EF3BF-D4A3-4F91-8356-6C989D634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B2CD82B-17FD-45A7-8D4F-744A3C36AD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7F01CE-7DA1-4695-8FF8-074761228CD1}" type="slidenum">
              <a:rPr lang="en-IN" smtClean="0"/>
              <a:t>‹#›</a:t>
            </a:fld>
            <a:endParaRPr lang="en-IN"/>
          </a:p>
        </p:txBody>
      </p:sp>
    </p:spTree>
    <p:extLst>
      <p:ext uri="{BB962C8B-B14F-4D97-AF65-F5344CB8AC3E}">
        <p14:creationId xmlns:p14="http://schemas.microsoft.com/office/powerpoint/2010/main" val="2041583976"/>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18" y="3205114"/>
            <a:ext cx="8215954" cy="2620652"/>
          </a:xfrm>
        </p:spPr>
        <p:txBody>
          <a:bodyPr>
            <a:normAutofit/>
          </a:bodyPr>
          <a:lstStyle/>
          <a:p>
            <a:r>
              <a:rPr lang="en-IN" sz="6600" dirty="0"/>
              <a:t>Medical Insurance Premium Prediction</a:t>
            </a:r>
          </a:p>
        </p:txBody>
      </p:sp>
      <p:sp>
        <p:nvSpPr>
          <p:cNvPr id="3" name="Subtitle 2"/>
          <p:cNvSpPr>
            <a:spLocks noGrp="1"/>
          </p:cNvSpPr>
          <p:nvPr>
            <p:ph type="subTitle" idx="1"/>
          </p:nvPr>
        </p:nvSpPr>
        <p:spPr>
          <a:xfrm>
            <a:off x="9007522" y="4176074"/>
            <a:ext cx="2988859" cy="1419508"/>
          </a:xfrm>
        </p:spPr>
        <p:txBody>
          <a:bodyPr>
            <a:noAutofit/>
          </a:bodyPr>
          <a:lstStyle/>
          <a:p>
            <a:pPr algn="r"/>
            <a:r>
              <a:rPr lang="en-IN" sz="1400" b="1" dirty="0">
                <a:solidFill>
                  <a:schemeClr val="tx1"/>
                </a:solidFill>
              </a:rPr>
              <a:t>Group No. 7</a:t>
            </a:r>
          </a:p>
          <a:p>
            <a:pPr algn="r"/>
            <a:r>
              <a:rPr lang="en-IN" sz="1400" dirty="0">
                <a:solidFill>
                  <a:schemeClr val="tx1"/>
                </a:solidFill>
              </a:rPr>
              <a:t>Mentor  – </a:t>
            </a:r>
            <a:r>
              <a:rPr lang="en-IN" sz="1400" dirty="0" err="1"/>
              <a:t>J</a:t>
            </a:r>
            <a:r>
              <a:rPr lang="en-IN" sz="1400" dirty="0" err="1">
                <a:solidFill>
                  <a:schemeClr val="tx1"/>
                </a:solidFill>
              </a:rPr>
              <a:t>atinder</a:t>
            </a:r>
            <a:r>
              <a:rPr lang="en-IN" sz="1400" dirty="0">
                <a:solidFill>
                  <a:schemeClr val="tx1"/>
                </a:solidFill>
              </a:rPr>
              <a:t> </a:t>
            </a:r>
            <a:r>
              <a:rPr lang="en-IN" sz="1400" dirty="0" err="1"/>
              <a:t>B</a:t>
            </a:r>
            <a:r>
              <a:rPr lang="en-IN" sz="1400" dirty="0" err="1">
                <a:solidFill>
                  <a:schemeClr val="tx1"/>
                </a:solidFill>
              </a:rPr>
              <a:t>edi</a:t>
            </a:r>
            <a:endParaRPr lang="en-IN" sz="1400" dirty="0">
              <a:solidFill>
                <a:schemeClr val="tx1"/>
              </a:solidFill>
            </a:endParaRPr>
          </a:p>
          <a:p>
            <a:pPr algn="r"/>
            <a:r>
              <a:rPr lang="en-IN" sz="1400" b="1" dirty="0">
                <a:solidFill>
                  <a:schemeClr val="tx1"/>
                </a:solidFill>
              </a:rPr>
              <a:t>Group members</a:t>
            </a:r>
          </a:p>
          <a:p>
            <a:pPr algn="r"/>
            <a:r>
              <a:rPr lang="en-IN" sz="1400" dirty="0">
                <a:solidFill>
                  <a:schemeClr val="tx1"/>
                </a:solidFill>
              </a:rPr>
              <a:t>Beryl David</a:t>
            </a:r>
          </a:p>
          <a:p>
            <a:pPr algn="r"/>
            <a:r>
              <a:rPr lang="en-IN" sz="1400" dirty="0">
                <a:solidFill>
                  <a:schemeClr val="tx1"/>
                </a:solidFill>
              </a:rPr>
              <a:t>Kathyayani Sayana</a:t>
            </a:r>
          </a:p>
          <a:p>
            <a:pPr algn="r"/>
            <a:r>
              <a:rPr lang="en-IN" sz="1400" dirty="0" err="1">
                <a:solidFill>
                  <a:schemeClr val="tx1"/>
                </a:solidFill>
              </a:rPr>
              <a:t>Priyadharsini</a:t>
            </a:r>
            <a:endParaRPr lang="en-IN" sz="1400" dirty="0">
              <a:solidFill>
                <a:schemeClr val="tx1"/>
              </a:solidFill>
            </a:endParaRPr>
          </a:p>
          <a:p>
            <a:pPr algn="r"/>
            <a:r>
              <a:rPr lang="en-IN" sz="1400" dirty="0" err="1">
                <a:solidFill>
                  <a:schemeClr val="tx1"/>
                </a:solidFill>
              </a:rPr>
              <a:t>Tharun</a:t>
            </a:r>
            <a:r>
              <a:rPr lang="en-IN" sz="1400" dirty="0">
                <a:solidFill>
                  <a:schemeClr val="tx1"/>
                </a:solidFill>
              </a:rPr>
              <a:t> </a:t>
            </a:r>
            <a:r>
              <a:rPr lang="en-IN" sz="1400" dirty="0" err="1">
                <a:solidFill>
                  <a:schemeClr val="tx1"/>
                </a:solidFill>
              </a:rPr>
              <a:t>Prabhakar</a:t>
            </a:r>
            <a:endParaRPr lang="en-IN" sz="1400" dirty="0">
              <a:solidFill>
                <a:schemeClr val="tx1"/>
              </a:solidFill>
            </a:endParaRPr>
          </a:p>
          <a:p>
            <a:pPr algn="r"/>
            <a:r>
              <a:rPr lang="en-IN" sz="1400" dirty="0" err="1">
                <a:solidFill>
                  <a:schemeClr val="tx1"/>
                </a:solidFill>
              </a:rPr>
              <a:t>Visharad</a:t>
            </a:r>
            <a:endParaRPr lang="en-IN" sz="1400" dirty="0">
              <a:solidFill>
                <a:schemeClr val="tx1"/>
              </a:solidFill>
            </a:endParaRPr>
          </a:p>
        </p:txBody>
      </p:sp>
      <p:pic>
        <p:nvPicPr>
          <p:cNvPr id="5" name="Picture 4">
            <a:extLst>
              <a:ext uri="{FF2B5EF4-FFF2-40B4-BE49-F238E27FC236}">
                <a16:creationId xmlns:a16="http://schemas.microsoft.com/office/drawing/2014/main" id="{656208BA-CC8A-4C93-8737-F245F3D3E0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218"/>
            <a:ext cx="12192000" cy="3625381"/>
          </a:xfrm>
          <a:prstGeom prst="rect">
            <a:avLst/>
          </a:prstGeom>
        </p:spPr>
      </p:pic>
    </p:spTree>
    <p:extLst>
      <p:ext uri="{BB962C8B-B14F-4D97-AF65-F5344CB8AC3E}">
        <p14:creationId xmlns:p14="http://schemas.microsoft.com/office/powerpoint/2010/main" val="888410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Scaling of Data</a:t>
            </a:r>
          </a:p>
        </p:txBody>
      </p:sp>
      <p:pic>
        <p:nvPicPr>
          <p:cNvPr id="4" name="Content Placeholder 3"/>
          <p:cNvPicPr>
            <a:picLocks noGrp="1" noChangeAspect="1"/>
          </p:cNvPicPr>
          <p:nvPr>
            <p:ph idx="1"/>
          </p:nvPr>
        </p:nvPicPr>
        <p:blipFill rotWithShape="1">
          <a:blip r:embed="rId2"/>
          <a:srcRect l="16967" t="29144" r="17380" b="6451"/>
          <a:stretch/>
        </p:blipFill>
        <p:spPr>
          <a:xfrm>
            <a:off x="646111" y="2674960"/>
            <a:ext cx="4899547" cy="2702257"/>
          </a:xfrm>
          <a:prstGeom prst="rect">
            <a:avLst/>
          </a:prstGeom>
        </p:spPr>
      </p:pic>
      <p:pic>
        <p:nvPicPr>
          <p:cNvPr id="5" name="Picture 4"/>
          <p:cNvPicPr>
            <a:picLocks noChangeAspect="1"/>
          </p:cNvPicPr>
          <p:nvPr/>
        </p:nvPicPr>
        <p:blipFill rotWithShape="1">
          <a:blip r:embed="rId3"/>
          <a:srcRect l="17518" t="31110" r="17868" b="7323"/>
          <a:stretch/>
        </p:blipFill>
        <p:spPr>
          <a:xfrm>
            <a:off x="6332559" y="2674959"/>
            <a:ext cx="5445457" cy="2702257"/>
          </a:xfrm>
          <a:prstGeom prst="rect">
            <a:avLst/>
          </a:prstGeom>
        </p:spPr>
      </p:pic>
      <p:sp>
        <p:nvSpPr>
          <p:cNvPr id="3" name="TextBox 2"/>
          <p:cNvSpPr txBox="1"/>
          <p:nvPr/>
        </p:nvSpPr>
        <p:spPr>
          <a:xfrm>
            <a:off x="646111" y="2292824"/>
            <a:ext cx="11131905" cy="369332"/>
          </a:xfrm>
          <a:prstGeom prst="rect">
            <a:avLst/>
          </a:prstGeom>
          <a:noFill/>
        </p:spPr>
        <p:txBody>
          <a:bodyPr wrap="square" rtlCol="0">
            <a:spAutoFit/>
          </a:bodyPr>
          <a:lstStyle/>
          <a:p>
            <a:r>
              <a:rPr lang="en-IN" b="1" dirty="0"/>
              <a:t>                        Before Outlier Treatment</a:t>
            </a:r>
            <a:r>
              <a:rPr lang="en-IN" dirty="0"/>
              <a:t>		                                                    </a:t>
            </a:r>
            <a:r>
              <a:rPr lang="en-IN" b="1" dirty="0"/>
              <a:t>After Outlier Treatment</a:t>
            </a:r>
          </a:p>
        </p:txBody>
      </p:sp>
    </p:spTree>
    <p:extLst>
      <p:ext uri="{BB962C8B-B14F-4D97-AF65-F5344CB8AC3E}">
        <p14:creationId xmlns:p14="http://schemas.microsoft.com/office/powerpoint/2010/main" val="955729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Base Model </a:t>
            </a:r>
          </a:p>
        </p:txBody>
      </p:sp>
      <p:sp>
        <p:nvSpPr>
          <p:cNvPr id="5" name="TextBox 4"/>
          <p:cNvSpPr txBox="1"/>
          <p:nvPr/>
        </p:nvSpPr>
        <p:spPr>
          <a:xfrm>
            <a:off x="818865" y="1853248"/>
            <a:ext cx="9527634" cy="4401205"/>
          </a:xfrm>
          <a:prstGeom prst="rect">
            <a:avLst/>
          </a:prstGeom>
          <a:noFill/>
        </p:spPr>
        <p:txBody>
          <a:bodyPr wrap="square" rtlCol="0">
            <a:spAutoFit/>
          </a:bodyPr>
          <a:lstStyle/>
          <a:p>
            <a:pPr marL="285750" indent="-285750">
              <a:buFont typeface="Arial" panose="020B0604020202020204" pitchFamily="34" charset="0"/>
              <a:buChar char="•"/>
            </a:pPr>
            <a:r>
              <a:rPr lang="en-IN" sz="2000" dirty="0"/>
              <a:t>We prepared a base model using OLS Linear Regression.</a:t>
            </a:r>
          </a:p>
          <a:p>
            <a:pPr marL="285750" indent="-285750">
              <a:buFont typeface="Arial" panose="020B0604020202020204" pitchFamily="34" charset="0"/>
              <a:buChar char="•"/>
            </a:pPr>
            <a:r>
              <a:rPr lang="en-IN" sz="2000" dirty="0"/>
              <a:t>We used all the variables.</a:t>
            </a:r>
          </a:p>
          <a:p>
            <a:pPr marL="285750" indent="-285750">
              <a:buFont typeface="Arial" panose="020B0604020202020204" pitchFamily="34" charset="0"/>
              <a:buChar char="•"/>
            </a:pPr>
            <a:r>
              <a:rPr lang="en-IN" sz="2000" dirty="0"/>
              <a:t>For outlier treatment we use standard scaler.</a:t>
            </a:r>
          </a:p>
          <a:p>
            <a:pPr marL="285750" indent="-285750">
              <a:buFont typeface="Arial" panose="020B0604020202020204" pitchFamily="34" charset="0"/>
              <a:buChar char="•"/>
            </a:pPr>
            <a:r>
              <a:rPr lang="en-IN" sz="2000" dirty="0"/>
              <a:t>Insights for base model:</a:t>
            </a:r>
          </a:p>
          <a:p>
            <a:pPr marL="742950" lvl="1" indent="-285750">
              <a:buFont typeface="Arial" panose="020B0604020202020204" pitchFamily="34" charset="0"/>
              <a:buChar char="•"/>
            </a:pPr>
            <a:r>
              <a:rPr lang="en-IN" sz="2000" dirty="0"/>
              <a:t>R2 value : Train -&gt; 0.62</a:t>
            </a:r>
          </a:p>
          <a:p>
            <a:pPr marL="742950" lvl="1" indent="-285750">
              <a:buFont typeface="Arial" panose="020B0604020202020204" pitchFamily="34" charset="0"/>
              <a:buChar char="•"/>
            </a:pPr>
            <a:r>
              <a:rPr lang="en-IN" sz="2000" dirty="0"/>
              <a:t>MSE: Train-&gt;0.38, Test -&gt;0.28</a:t>
            </a:r>
          </a:p>
          <a:p>
            <a:pPr marL="742950" lvl="1" indent="-285750">
              <a:buFont typeface="Arial" panose="020B0604020202020204" pitchFamily="34" charset="0"/>
              <a:buChar char="•"/>
            </a:pPr>
            <a:r>
              <a:rPr lang="en-IN" sz="2000" dirty="0"/>
              <a:t>RMSE: Train -&gt;0.62,  Test-&gt; 0.53</a:t>
            </a:r>
          </a:p>
          <a:p>
            <a:pPr marL="742950" lvl="1" indent="-285750">
              <a:buFont typeface="Arial" panose="020B0604020202020204" pitchFamily="34" charset="0"/>
              <a:buChar char="•"/>
            </a:pPr>
            <a:r>
              <a:rPr lang="en-IN" sz="2000" dirty="0"/>
              <a:t>MAE: Train -&gt; 0.44,  Test- &gt; 0.39</a:t>
            </a:r>
          </a:p>
          <a:p>
            <a:pPr marL="742950" lvl="1" indent="-285750">
              <a:buFont typeface="Arial" panose="020B0604020202020204" pitchFamily="34" charset="0"/>
              <a:buChar char="•"/>
            </a:pPr>
            <a:r>
              <a:rPr lang="en-IN" sz="2000" dirty="0"/>
              <a:t>Conditional number is 6.53 that mean no multicollinearity in the data.</a:t>
            </a:r>
          </a:p>
          <a:p>
            <a:pPr marL="285750" indent="-285750">
              <a:buFont typeface="Arial" panose="020B0604020202020204" pitchFamily="34" charset="0"/>
              <a:buChar char="•"/>
            </a:pPr>
            <a:r>
              <a:rPr lang="en-IN" sz="2000" dirty="0"/>
              <a:t>Train test split is 70:30</a:t>
            </a:r>
          </a:p>
          <a:p>
            <a:pPr marL="742950" lvl="1" indent="-285750">
              <a:buFont typeface="Arial" panose="020B0604020202020204" pitchFamily="34" charset="0"/>
              <a:buChar char="•"/>
            </a:pPr>
            <a:r>
              <a:rPr lang="en-IN" sz="2000" dirty="0"/>
              <a:t>Train: 690  rows </a:t>
            </a:r>
          </a:p>
          <a:p>
            <a:pPr marL="742950" lvl="1" indent="-285750">
              <a:buFont typeface="Arial" panose="020B0604020202020204" pitchFamily="34" charset="0"/>
              <a:buChar char="•"/>
            </a:pPr>
            <a:r>
              <a:rPr lang="en-IN" sz="2000" dirty="0"/>
              <a:t>Test: 296 rows</a:t>
            </a:r>
          </a:p>
          <a:p>
            <a:pPr marL="742950" lvl="1" indent="-285750">
              <a:buFont typeface="Arial" panose="020B0604020202020204" pitchFamily="34" charset="0"/>
              <a:buChar char="•"/>
            </a:pPr>
            <a:endParaRPr lang="en-IN" sz="2000" dirty="0"/>
          </a:p>
          <a:p>
            <a:pPr marL="285750" indent="-285750">
              <a:buFont typeface="Arial" panose="020B0604020202020204" pitchFamily="34" charset="0"/>
              <a:buChar char="•"/>
            </a:pPr>
            <a:endParaRPr lang="en-IN" sz="2000" dirty="0"/>
          </a:p>
        </p:txBody>
      </p:sp>
    </p:spTree>
    <p:extLst>
      <p:ext uri="{BB962C8B-B14F-4D97-AF65-F5344CB8AC3E}">
        <p14:creationId xmlns:p14="http://schemas.microsoft.com/office/powerpoint/2010/main" val="2127217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 Engineering &amp; Feature Selection</a:t>
            </a:r>
          </a:p>
        </p:txBody>
      </p:sp>
      <p:sp>
        <p:nvSpPr>
          <p:cNvPr id="3" name="Content Placeholder 2"/>
          <p:cNvSpPr>
            <a:spLocks noGrp="1"/>
          </p:cNvSpPr>
          <p:nvPr>
            <p:ph idx="1"/>
          </p:nvPr>
        </p:nvSpPr>
        <p:spPr/>
        <p:txBody>
          <a:bodyPr>
            <a:normAutofit fontScale="92500" lnSpcReduction="20000"/>
          </a:bodyPr>
          <a:lstStyle/>
          <a:p>
            <a:r>
              <a:rPr lang="en-IN" dirty="0"/>
              <a:t>Used Selection Technique to find out the best features</a:t>
            </a:r>
          </a:p>
          <a:p>
            <a:r>
              <a:rPr lang="en-IN" dirty="0"/>
              <a:t>Selected Features for final model using forward selection(compared RMSE values):</a:t>
            </a:r>
          </a:p>
          <a:p>
            <a:pPr lvl="1"/>
            <a:r>
              <a:rPr lang="en-IN" dirty="0"/>
              <a:t>Age</a:t>
            </a:r>
          </a:p>
          <a:p>
            <a:pPr lvl="1"/>
            <a:r>
              <a:rPr lang="en-IN" dirty="0" err="1"/>
              <a:t>AnyTransplants</a:t>
            </a:r>
            <a:endParaRPr lang="en-IN" dirty="0"/>
          </a:p>
          <a:p>
            <a:pPr lvl="1"/>
            <a:r>
              <a:rPr lang="en-IN" dirty="0" err="1"/>
              <a:t>AnyChronicDiseases</a:t>
            </a:r>
            <a:endParaRPr lang="en-IN" dirty="0"/>
          </a:p>
          <a:p>
            <a:pPr lvl="1"/>
            <a:r>
              <a:rPr lang="en-IN" dirty="0"/>
              <a:t>Weight</a:t>
            </a:r>
          </a:p>
          <a:p>
            <a:pPr lvl="1"/>
            <a:r>
              <a:rPr lang="en-IN" dirty="0" err="1"/>
              <a:t>KnownAllergies</a:t>
            </a:r>
            <a:endParaRPr lang="en-IN" dirty="0"/>
          </a:p>
          <a:p>
            <a:pPr lvl="1"/>
            <a:r>
              <a:rPr lang="en-IN" dirty="0" err="1"/>
              <a:t>HistoryOfCancerInFamily</a:t>
            </a:r>
            <a:endParaRPr lang="en-IN" dirty="0"/>
          </a:p>
          <a:p>
            <a:pPr lvl="1"/>
            <a:r>
              <a:rPr lang="en-IN" dirty="0" err="1"/>
              <a:t>NumberOfMajorSurgeries</a:t>
            </a:r>
            <a:endParaRPr lang="en-IN" dirty="0"/>
          </a:p>
          <a:p>
            <a:r>
              <a:rPr lang="en-US" dirty="0"/>
              <a:t>Tuned features by Hyper parameters tuning.</a:t>
            </a:r>
            <a:endParaRPr lang="en-IN" dirty="0"/>
          </a:p>
          <a:p>
            <a:r>
              <a:rPr lang="en-IN" dirty="0"/>
              <a:t>For test models we also bins features { ‘Age’ and ’BMI’}</a:t>
            </a:r>
          </a:p>
        </p:txBody>
      </p:sp>
    </p:spTree>
    <p:extLst>
      <p:ext uri="{BB962C8B-B14F-4D97-AF65-F5344CB8AC3E}">
        <p14:creationId xmlns:p14="http://schemas.microsoft.com/office/powerpoint/2010/main" val="1912505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Different Models Information</a:t>
            </a:r>
          </a:p>
        </p:txBody>
      </p:sp>
      <p:sp>
        <p:nvSpPr>
          <p:cNvPr id="3" name="Content Placeholder 2"/>
          <p:cNvSpPr>
            <a:spLocks noGrp="1"/>
          </p:cNvSpPr>
          <p:nvPr>
            <p:ph idx="1"/>
          </p:nvPr>
        </p:nvSpPr>
        <p:spPr>
          <a:xfrm>
            <a:off x="713983" y="1347537"/>
            <a:ext cx="11028837" cy="5145337"/>
          </a:xfrm>
        </p:spPr>
        <p:txBody>
          <a:bodyPr>
            <a:normAutofit/>
          </a:bodyPr>
          <a:lstStyle/>
          <a:p>
            <a:r>
              <a:rPr lang="en-IN" sz="3200" dirty="0"/>
              <a:t>We have created total different models</a:t>
            </a:r>
          </a:p>
          <a:p>
            <a:pPr marL="914400" lvl="1" indent="-457200">
              <a:buFont typeface="+mj-lt"/>
              <a:buAutoNum type="arabicPeriod"/>
            </a:pPr>
            <a:r>
              <a:rPr lang="en-IN" sz="2800" dirty="0"/>
              <a:t>Base Model ( OLS Method) </a:t>
            </a:r>
          </a:p>
          <a:p>
            <a:pPr marL="1371600" lvl="2" indent="-457200">
              <a:buFont typeface="+mj-lt"/>
              <a:buAutoNum type="arabicPeriod"/>
            </a:pPr>
            <a:r>
              <a:rPr lang="en-IN" sz="2400" dirty="0"/>
              <a:t>All the variables</a:t>
            </a:r>
          </a:p>
          <a:p>
            <a:pPr marL="914400" lvl="1" indent="-457200">
              <a:buFont typeface="+mj-lt"/>
              <a:buAutoNum type="arabicPeriod"/>
            </a:pPr>
            <a:r>
              <a:rPr lang="en-IN" sz="2800" dirty="0"/>
              <a:t>Gradient decent Model</a:t>
            </a:r>
          </a:p>
          <a:p>
            <a:pPr marL="914400" lvl="1" indent="-457200">
              <a:buFont typeface="+mj-lt"/>
              <a:buAutoNum type="arabicPeriod"/>
            </a:pPr>
            <a:r>
              <a:rPr lang="en-US" sz="2800" dirty="0"/>
              <a:t>Hyper parameters tuning</a:t>
            </a:r>
            <a:endParaRPr lang="en-IN" sz="2800" dirty="0"/>
          </a:p>
          <a:p>
            <a:pPr marL="1371600" lvl="2" indent="-457200">
              <a:buFont typeface="+mj-lt"/>
              <a:buAutoNum type="arabicPeriod"/>
            </a:pPr>
            <a:r>
              <a:rPr lang="en-IN" sz="2400" dirty="0"/>
              <a:t>Decision Tree Regression</a:t>
            </a:r>
          </a:p>
          <a:p>
            <a:pPr marL="1371600" lvl="2" indent="-457200">
              <a:buFont typeface="+mj-lt"/>
              <a:buAutoNum type="arabicPeriod"/>
            </a:pPr>
            <a:r>
              <a:rPr lang="en-IN" sz="2400" dirty="0"/>
              <a:t>Random Forest Regression</a:t>
            </a:r>
          </a:p>
          <a:p>
            <a:pPr marL="1828800" lvl="3" indent="-457200">
              <a:buFont typeface="+mj-lt"/>
              <a:buAutoNum type="arabicPeriod"/>
            </a:pPr>
            <a:r>
              <a:rPr lang="en-IN" sz="2000" dirty="0"/>
              <a:t>Bin variable AGE</a:t>
            </a:r>
          </a:p>
          <a:p>
            <a:pPr marL="1828800" lvl="3" indent="-457200">
              <a:buFont typeface="+mj-lt"/>
              <a:buAutoNum type="arabicPeriod"/>
            </a:pPr>
            <a:r>
              <a:rPr lang="en-IN" sz="2000" dirty="0"/>
              <a:t>Bin variable BMI</a:t>
            </a:r>
          </a:p>
          <a:p>
            <a:pPr marL="1828800" lvl="3" indent="-457200">
              <a:buFont typeface="+mj-lt"/>
              <a:buAutoNum type="arabicPeriod"/>
            </a:pPr>
            <a:r>
              <a:rPr lang="en-IN" sz="2000" dirty="0"/>
              <a:t>Bin variable AGE and BMI</a:t>
            </a:r>
          </a:p>
          <a:p>
            <a:pPr marL="1828800" lvl="3" indent="-457200">
              <a:buFont typeface="+mj-lt"/>
              <a:buAutoNum type="arabicPeriod"/>
            </a:pPr>
            <a:r>
              <a:rPr lang="en-IN" sz="2000" dirty="0" err="1"/>
              <a:t>AdaBoosting</a:t>
            </a:r>
            <a:endParaRPr lang="en-IN" sz="2000" dirty="0"/>
          </a:p>
          <a:p>
            <a:pPr marL="1828800" lvl="3" indent="-457200">
              <a:buFont typeface="+mj-lt"/>
              <a:buAutoNum type="arabicPeriod"/>
            </a:pPr>
            <a:r>
              <a:rPr lang="en-IN" sz="2000" dirty="0" err="1"/>
              <a:t>XGBoost</a:t>
            </a:r>
            <a:endParaRPr lang="en-IN" sz="2000" dirty="0"/>
          </a:p>
          <a:p>
            <a:pPr marL="1828800" lvl="3" indent="-457200">
              <a:buFont typeface="+mj-lt"/>
              <a:buAutoNum type="arabicPeriod"/>
            </a:pPr>
            <a:r>
              <a:rPr lang="en-IN" sz="2000" dirty="0"/>
              <a:t>Stacking Regression</a:t>
            </a:r>
          </a:p>
        </p:txBody>
      </p:sp>
    </p:spTree>
    <p:extLst>
      <p:ext uri="{BB962C8B-B14F-4D97-AF65-F5344CB8AC3E}">
        <p14:creationId xmlns:p14="http://schemas.microsoft.com/office/powerpoint/2010/main" val="3263353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ECCAC-D8A4-354D-837B-298D4D2193B7}"/>
              </a:ext>
            </a:extLst>
          </p:cNvPr>
          <p:cNvSpPr>
            <a:spLocks noGrp="1"/>
          </p:cNvSpPr>
          <p:nvPr>
            <p:ph type="title"/>
          </p:nvPr>
        </p:nvSpPr>
        <p:spPr/>
        <p:txBody>
          <a:bodyPr/>
          <a:lstStyle/>
          <a:p>
            <a:r>
              <a:rPr lang="en-US" dirty="0"/>
              <a:t>Hyper Parameter</a:t>
            </a:r>
          </a:p>
        </p:txBody>
      </p:sp>
      <p:sp>
        <p:nvSpPr>
          <p:cNvPr id="3" name="Content Placeholder 2">
            <a:extLst>
              <a:ext uri="{FF2B5EF4-FFF2-40B4-BE49-F238E27FC236}">
                <a16:creationId xmlns:a16="http://schemas.microsoft.com/office/drawing/2014/main" id="{C7C723B9-2D4C-C94C-940F-89B5C0167E4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157826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0FEA1-CE17-E54C-966B-0D7778FE88A5}"/>
              </a:ext>
            </a:extLst>
          </p:cNvPr>
          <p:cNvSpPr>
            <a:spLocks noGrp="1"/>
          </p:cNvSpPr>
          <p:nvPr>
            <p:ph type="title"/>
          </p:nvPr>
        </p:nvSpPr>
        <p:spPr/>
        <p:txBody>
          <a:bodyPr/>
          <a:lstStyle/>
          <a:p>
            <a:r>
              <a:rPr lang="en-US" dirty="0"/>
              <a:t>Comparison &amp; Selection of Model</a:t>
            </a:r>
          </a:p>
        </p:txBody>
      </p:sp>
      <p:pic>
        <p:nvPicPr>
          <p:cNvPr id="8" name="Picture 7">
            <a:extLst>
              <a:ext uri="{FF2B5EF4-FFF2-40B4-BE49-F238E27FC236}">
                <a16:creationId xmlns:a16="http://schemas.microsoft.com/office/drawing/2014/main" id="{8D9400BB-3745-2D46-B204-09CA63D15B41}"/>
              </a:ext>
            </a:extLst>
          </p:cNvPr>
          <p:cNvPicPr>
            <a:picLocks noChangeAspect="1"/>
          </p:cNvPicPr>
          <p:nvPr/>
        </p:nvPicPr>
        <p:blipFill>
          <a:blip r:embed="rId2"/>
          <a:stretch>
            <a:fillRect/>
          </a:stretch>
        </p:blipFill>
        <p:spPr>
          <a:xfrm>
            <a:off x="481263" y="1628422"/>
            <a:ext cx="11149264" cy="4467578"/>
          </a:xfrm>
          <a:prstGeom prst="rect">
            <a:avLst/>
          </a:prstGeom>
        </p:spPr>
      </p:pic>
    </p:spTree>
    <p:extLst>
      <p:ext uri="{BB962C8B-B14F-4D97-AF65-F5344CB8AC3E}">
        <p14:creationId xmlns:p14="http://schemas.microsoft.com/office/powerpoint/2010/main" val="4241027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35473-2758-F241-8013-9C4E1550D6BB}"/>
              </a:ext>
            </a:extLst>
          </p:cNvPr>
          <p:cNvSpPr>
            <a:spLocks noGrp="1"/>
          </p:cNvSpPr>
          <p:nvPr>
            <p:ph type="title"/>
          </p:nvPr>
        </p:nvSpPr>
        <p:spPr/>
        <p:txBody>
          <a:bodyPr/>
          <a:lstStyle/>
          <a:p>
            <a:r>
              <a:rPr lang="en-US" dirty="0"/>
              <a:t>Further steps and Business impact</a:t>
            </a:r>
          </a:p>
        </p:txBody>
      </p:sp>
      <p:sp>
        <p:nvSpPr>
          <p:cNvPr id="3" name="Content Placeholder 2">
            <a:extLst>
              <a:ext uri="{FF2B5EF4-FFF2-40B4-BE49-F238E27FC236}">
                <a16:creationId xmlns:a16="http://schemas.microsoft.com/office/drawing/2014/main" id="{5ECE7E99-8CCF-5C43-B1E4-0006D0F09BC1}"/>
              </a:ext>
            </a:extLst>
          </p:cNvPr>
          <p:cNvSpPr>
            <a:spLocks noGrp="1"/>
          </p:cNvSpPr>
          <p:nvPr>
            <p:ph idx="1"/>
          </p:nvPr>
        </p:nvSpPr>
        <p:spPr/>
        <p:txBody>
          <a:bodyPr>
            <a:normAutofit/>
          </a:bodyPr>
          <a:lstStyle/>
          <a:p>
            <a:r>
              <a:rPr lang="en-US" dirty="0"/>
              <a:t>Collect more data, which will increase the efficiency of Model</a:t>
            </a:r>
          </a:p>
          <a:p>
            <a:r>
              <a:rPr lang="en-US" dirty="0"/>
              <a:t>Deploy the model to App which will predict the premium price for customer as well as company.</a:t>
            </a:r>
          </a:p>
          <a:p>
            <a:r>
              <a:rPr lang="en-US" dirty="0"/>
              <a:t>Company can target customers for the selling policy by analyzing features such as  </a:t>
            </a:r>
            <a:r>
              <a:rPr lang="en-IN" dirty="0"/>
              <a:t>Age, Transplants, Chronic Diseases, Weight, Known Allergies History Of Cancer In Family, Number Of Major Surgeries.</a:t>
            </a:r>
          </a:p>
          <a:p>
            <a:r>
              <a:rPr lang="en-US" dirty="0"/>
              <a:t>Customers can predict the expected premium price they will need.</a:t>
            </a:r>
          </a:p>
          <a:p>
            <a:endParaRPr lang="en-US" dirty="0"/>
          </a:p>
        </p:txBody>
      </p:sp>
    </p:spTree>
    <p:extLst>
      <p:ext uri="{BB962C8B-B14F-4D97-AF65-F5344CB8AC3E}">
        <p14:creationId xmlns:p14="http://schemas.microsoft.com/office/powerpoint/2010/main" val="3462396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aphicFrame>
        <p:nvGraphicFramePr>
          <p:cNvPr id="7" name="Object 6">
            <a:extLst>
              <a:ext uri="{FF2B5EF4-FFF2-40B4-BE49-F238E27FC236}">
                <a16:creationId xmlns:a16="http://schemas.microsoft.com/office/drawing/2014/main" id="{1B16E537-C693-4B1D-AB03-FCC3F9C96785}"/>
              </a:ext>
            </a:extLst>
          </p:cNvPr>
          <p:cNvGraphicFramePr>
            <a:graphicFrameLocks noChangeAspect="1"/>
          </p:cNvGraphicFramePr>
          <p:nvPr>
            <p:extLst>
              <p:ext uri="{D42A27DB-BD31-4B8C-83A1-F6EECF244321}">
                <p14:modId xmlns:p14="http://schemas.microsoft.com/office/powerpoint/2010/main" val="2170148068"/>
              </p:ext>
            </p:extLst>
          </p:nvPr>
        </p:nvGraphicFramePr>
        <p:xfrm>
          <a:off x="1068746" y="251205"/>
          <a:ext cx="9726633" cy="6351607"/>
        </p:xfrm>
        <a:graphic>
          <a:graphicData uri="http://schemas.openxmlformats.org/presentationml/2006/ole">
            <mc:AlternateContent xmlns:mc="http://schemas.openxmlformats.org/markup-compatibility/2006">
              <mc:Choice xmlns:v="urn:schemas-microsoft-com:vml" Requires="v">
                <p:oleObj spid="_x0000_s1080" name="Bitmap Image" r:id="rId3" imgW="4754880" imgH="2339280" progId="Paint.Picture">
                  <p:embed/>
                </p:oleObj>
              </mc:Choice>
              <mc:Fallback>
                <p:oleObj name="Bitmap Image" r:id="rId3" imgW="4754880" imgH="2339280" progId="Paint.Picture">
                  <p:embed/>
                  <p:pic>
                    <p:nvPicPr>
                      <p:cNvPr id="0" name=""/>
                      <p:cNvPicPr/>
                      <p:nvPr/>
                    </p:nvPicPr>
                    <p:blipFill>
                      <a:blip r:embed="rId4"/>
                      <a:stretch>
                        <a:fillRect/>
                      </a:stretch>
                    </p:blipFill>
                    <p:spPr>
                      <a:xfrm>
                        <a:off x="1068746" y="251205"/>
                        <a:ext cx="9726633" cy="6351607"/>
                      </a:xfrm>
                      <a:prstGeom prst="rect">
                        <a:avLst/>
                      </a:prstGeom>
                    </p:spPr>
                  </p:pic>
                </p:oleObj>
              </mc:Fallback>
            </mc:AlternateContent>
          </a:graphicData>
        </a:graphic>
      </p:graphicFrame>
    </p:spTree>
    <p:extLst>
      <p:ext uri="{BB962C8B-B14F-4D97-AF65-F5344CB8AC3E}">
        <p14:creationId xmlns:p14="http://schemas.microsoft.com/office/powerpoint/2010/main" val="1565794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Agenda</a:t>
            </a:r>
          </a:p>
        </p:txBody>
      </p:sp>
      <p:sp>
        <p:nvSpPr>
          <p:cNvPr id="3" name="Content Placeholder 2"/>
          <p:cNvSpPr>
            <a:spLocks noGrp="1"/>
          </p:cNvSpPr>
          <p:nvPr>
            <p:ph idx="1"/>
          </p:nvPr>
        </p:nvSpPr>
        <p:spPr>
          <a:xfrm>
            <a:off x="673768" y="1443789"/>
            <a:ext cx="10680032" cy="4733174"/>
          </a:xfrm>
        </p:spPr>
        <p:txBody>
          <a:bodyPr>
            <a:normAutofit fontScale="92500" lnSpcReduction="10000"/>
          </a:bodyPr>
          <a:lstStyle/>
          <a:p>
            <a:r>
              <a:rPr lang="en-US" dirty="0"/>
              <a:t>Business Objective</a:t>
            </a:r>
          </a:p>
          <a:p>
            <a:r>
              <a:rPr lang="en-US" dirty="0"/>
              <a:t>Problem Statement</a:t>
            </a:r>
          </a:p>
          <a:p>
            <a:r>
              <a:rPr lang="en-US" dirty="0"/>
              <a:t>Data Description and Pre-Processing</a:t>
            </a:r>
          </a:p>
          <a:p>
            <a:r>
              <a:rPr lang="en-US" dirty="0"/>
              <a:t>Data Preparation</a:t>
            </a:r>
          </a:p>
          <a:p>
            <a:r>
              <a:rPr lang="en-US" dirty="0"/>
              <a:t>Exploratory Data Analysis &amp; Business Insights</a:t>
            </a:r>
          </a:p>
          <a:p>
            <a:r>
              <a:rPr lang="en-US" dirty="0"/>
              <a:t>Basic Model</a:t>
            </a:r>
          </a:p>
          <a:p>
            <a:r>
              <a:rPr lang="en-US" dirty="0"/>
              <a:t>Feature Engineering &amp; Feature Selection</a:t>
            </a:r>
          </a:p>
          <a:p>
            <a:r>
              <a:rPr lang="en-IN" dirty="0"/>
              <a:t>Different Models Information</a:t>
            </a:r>
          </a:p>
          <a:p>
            <a:r>
              <a:rPr lang="en-US" dirty="0"/>
              <a:t>Comparison &amp; Selection of Model</a:t>
            </a:r>
          </a:p>
          <a:p>
            <a:r>
              <a:rPr lang="en-US" dirty="0"/>
              <a:t>Further steps and Business impact</a:t>
            </a:r>
          </a:p>
        </p:txBody>
      </p:sp>
    </p:spTree>
    <p:extLst>
      <p:ext uri="{BB962C8B-B14F-4D97-AF65-F5344CB8AC3E}">
        <p14:creationId xmlns:p14="http://schemas.microsoft.com/office/powerpoint/2010/main" val="631117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Business Objective</a:t>
            </a:r>
          </a:p>
        </p:txBody>
      </p:sp>
      <p:sp>
        <p:nvSpPr>
          <p:cNvPr id="3" name="Content Placeholder 2"/>
          <p:cNvSpPr>
            <a:spLocks noGrp="1"/>
          </p:cNvSpPr>
          <p:nvPr>
            <p:ph idx="1"/>
          </p:nvPr>
        </p:nvSpPr>
        <p:spPr>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a:normAutofit/>
          </a:bodyPr>
          <a:lstStyle/>
          <a:p>
            <a:r>
              <a:rPr lang="en-US" dirty="0"/>
              <a:t>Insurance is a policy that eliminates or decreases loss costs occurred by various risks. Various factors influence the cost of insurance.</a:t>
            </a:r>
          </a:p>
          <a:p>
            <a:r>
              <a:rPr lang="en-US" dirty="0"/>
              <a:t>Health insurance is a necessity nowadays, and almost every individual is linked with a government or private health insurance company.</a:t>
            </a:r>
          </a:p>
          <a:p>
            <a:r>
              <a:rPr lang="en-US" dirty="0"/>
              <a:t>The medical insurance premiums keep on changing every year due to various factors like medical trends, pharmaceutical trends, and political factor</a:t>
            </a:r>
          </a:p>
          <a:p>
            <a:r>
              <a:rPr lang="en-US" dirty="0"/>
              <a:t>The goal of this project is to allows a person to get an idea about the necessary amount required according to their own health status</a:t>
            </a:r>
          </a:p>
        </p:txBody>
      </p:sp>
    </p:spTree>
    <p:extLst>
      <p:ext uri="{BB962C8B-B14F-4D97-AF65-F5344CB8AC3E}">
        <p14:creationId xmlns:p14="http://schemas.microsoft.com/office/powerpoint/2010/main" val="3788003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p:txBody>
          <a:bodyPr>
            <a:normAutofit/>
          </a:bodyPr>
          <a:lstStyle/>
          <a:p>
            <a:r>
              <a:rPr lang="en-US" dirty="0"/>
              <a:t>The ultimate focus is to Predict the Yearly Medical Cover Cost.</a:t>
            </a:r>
          </a:p>
          <a:p>
            <a:r>
              <a:rPr lang="en-US" dirty="0"/>
              <a:t>Predicting the insurance premiums based on the Medical Condition of the Customers, so that the person can get an idea about the necessary amount required as the premium(according to one’s own health status) and it also helps the insurance companies for the better revenue.</a:t>
            </a:r>
          </a:p>
          <a:p>
            <a:endParaRPr lang="en-IN" dirty="0"/>
          </a:p>
        </p:txBody>
      </p:sp>
    </p:spTree>
    <p:extLst>
      <p:ext uri="{BB962C8B-B14F-4D97-AF65-F5344CB8AC3E}">
        <p14:creationId xmlns:p14="http://schemas.microsoft.com/office/powerpoint/2010/main" val="43795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a:t>
            </a:r>
          </a:p>
        </p:txBody>
      </p:sp>
      <p:sp>
        <p:nvSpPr>
          <p:cNvPr id="3" name="Content Placeholder 2"/>
          <p:cNvSpPr>
            <a:spLocks noGrp="1"/>
          </p:cNvSpPr>
          <p:nvPr>
            <p:ph idx="1"/>
          </p:nvPr>
        </p:nvSpPr>
        <p:spPr/>
        <p:txBody>
          <a:bodyPr/>
          <a:lstStyle/>
          <a:p>
            <a:r>
              <a:rPr lang="en-IN" dirty="0"/>
              <a:t>Contains 986 rows and 11 columns</a:t>
            </a:r>
          </a:p>
          <a:p>
            <a:r>
              <a:rPr lang="en-IN" dirty="0"/>
              <a:t>Numerical features Age, Height, Weight, Premium Price</a:t>
            </a:r>
          </a:p>
          <a:p>
            <a:r>
              <a:rPr lang="en-IN" dirty="0"/>
              <a:t>Categorical features – Diabetes, BP, Any Transplants, Any Chronic Diseases, Known Allergies, History of Cancer in Family, Number of Major Surgeries</a:t>
            </a:r>
          </a:p>
          <a:p>
            <a:pPr marL="0" indent="0">
              <a:buNone/>
            </a:pPr>
            <a:endParaRPr lang="en-IN" dirty="0"/>
          </a:p>
          <a:p>
            <a:r>
              <a:rPr lang="en-IN" dirty="0"/>
              <a:t>New feature BMI is added for a better model</a:t>
            </a:r>
          </a:p>
          <a:p>
            <a:endParaRPr lang="en-IN" dirty="0"/>
          </a:p>
        </p:txBody>
      </p:sp>
    </p:spTree>
    <p:extLst>
      <p:ext uri="{BB962C8B-B14F-4D97-AF65-F5344CB8AC3E}">
        <p14:creationId xmlns:p14="http://schemas.microsoft.com/office/powerpoint/2010/main" val="244103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Exploring the Data</a:t>
            </a:r>
          </a:p>
        </p:txBody>
      </p:sp>
      <p:pic>
        <p:nvPicPr>
          <p:cNvPr id="4" name="Content Placeholder 3"/>
          <p:cNvPicPr>
            <a:picLocks noGrp="1" noChangeAspect="1"/>
          </p:cNvPicPr>
          <p:nvPr>
            <p:ph idx="1"/>
          </p:nvPr>
        </p:nvPicPr>
        <p:blipFill rotWithShape="1">
          <a:blip r:embed="rId2"/>
          <a:srcRect l="16583" t="27735" r="47620" b="23963"/>
          <a:stretch/>
        </p:blipFill>
        <p:spPr>
          <a:xfrm>
            <a:off x="6208593" y="1753798"/>
            <a:ext cx="5404514" cy="4099975"/>
          </a:xfrm>
          <a:prstGeom prst="rect">
            <a:avLst/>
          </a:prstGeom>
        </p:spPr>
      </p:pic>
      <p:pic>
        <p:nvPicPr>
          <p:cNvPr id="5" name="Picture 4"/>
          <p:cNvPicPr>
            <a:picLocks noChangeAspect="1"/>
          </p:cNvPicPr>
          <p:nvPr/>
        </p:nvPicPr>
        <p:blipFill rotWithShape="1">
          <a:blip r:embed="rId3"/>
          <a:srcRect l="16663" t="44086" r="51226" b="5913"/>
          <a:stretch/>
        </p:blipFill>
        <p:spPr>
          <a:xfrm>
            <a:off x="741645" y="1753798"/>
            <a:ext cx="4744755" cy="4153658"/>
          </a:xfrm>
          <a:prstGeom prst="rect">
            <a:avLst/>
          </a:prstGeom>
        </p:spPr>
      </p:pic>
    </p:spTree>
    <p:extLst>
      <p:ext uri="{BB962C8B-B14F-4D97-AF65-F5344CB8AC3E}">
        <p14:creationId xmlns:p14="http://schemas.microsoft.com/office/powerpoint/2010/main" val="4047549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Numerical Data Exploration</a:t>
            </a:r>
          </a:p>
        </p:txBody>
      </p:sp>
      <p:sp>
        <p:nvSpPr>
          <p:cNvPr id="3" name="Content Placeholder 2"/>
          <p:cNvSpPr>
            <a:spLocks noGrp="1"/>
          </p:cNvSpPr>
          <p:nvPr>
            <p:ph idx="1"/>
          </p:nvPr>
        </p:nvSpPr>
        <p:spPr/>
        <p:txBody>
          <a:bodyPr/>
          <a:lstStyle/>
          <a:p>
            <a:pPr marL="0" indent="0">
              <a:buNone/>
            </a:pPr>
            <a:endParaRPr lang="en-IN" dirty="0"/>
          </a:p>
          <a:p>
            <a:endParaRPr lang="en-IN" dirty="0"/>
          </a:p>
        </p:txBody>
      </p:sp>
      <p:pic>
        <p:nvPicPr>
          <p:cNvPr id="4" name="Picture 3"/>
          <p:cNvPicPr>
            <a:picLocks noChangeAspect="1"/>
          </p:cNvPicPr>
          <p:nvPr/>
        </p:nvPicPr>
        <p:blipFill rotWithShape="1">
          <a:blip r:embed="rId2"/>
          <a:srcRect l="16364" t="39319" r="52378" b="25047"/>
          <a:stretch/>
        </p:blipFill>
        <p:spPr>
          <a:xfrm>
            <a:off x="838200" y="1577024"/>
            <a:ext cx="2922778" cy="2081879"/>
          </a:xfrm>
          <a:prstGeom prst="rect">
            <a:avLst/>
          </a:prstGeom>
        </p:spPr>
      </p:pic>
      <p:pic>
        <p:nvPicPr>
          <p:cNvPr id="5" name="Picture 4"/>
          <p:cNvPicPr>
            <a:picLocks noChangeAspect="1"/>
          </p:cNvPicPr>
          <p:nvPr/>
        </p:nvPicPr>
        <p:blipFill rotWithShape="1">
          <a:blip r:embed="rId3"/>
          <a:srcRect l="17099" t="43983" r="51224" b="21315"/>
          <a:stretch/>
        </p:blipFill>
        <p:spPr>
          <a:xfrm>
            <a:off x="3982726" y="1581834"/>
            <a:ext cx="3372447" cy="2077069"/>
          </a:xfrm>
          <a:prstGeom prst="rect">
            <a:avLst/>
          </a:prstGeom>
        </p:spPr>
      </p:pic>
      <p:pic>
        <p:nvPicPr>
          <p:cNvPr id="6" name="Picture 5"/>
          <p:cNvPicPr>
            <a:picLocks noChangeAspect="1"/>
          </p:cNvPicPr>
          <p:nvPr/>
        </p:nvPicPr>
        <p:blipFill rotWithShape="1">
          <a:blip r:embed="rId4"/>
          <a:srcRect l="16784" t="43610" r="51748" b="20756"/>
          <a:stretch/>
        </p:blipFill>
        <p:spPr>
          <a:xfrm>
            <a:off x="7769010" y="1577024"/>
            <a:ext cx="3546696" cy="2081879"/>
          </a:xfrm>
          <a:prstGeom prst="rect">
            <a:avLst/>
          </a:prstGeom>
        </p:spPr>
      </p:pic>
      <p:sp>
        <p:nvSpPr>
          <p:cNvPr id="10" name="TextBox 9"/>
          <p:cNvSpPr txBox="1"/>
          <p:nvPr/>
        </p:nvSpPr>
        <p:spPr>
          <a:xfrm>
            <a:off x="646111" y="4312693"/>
            <a:ext cx="4930471" cy="1477328"/>
          </a:xfrm>
          <a:prstGeom prst="rect">
            <a:avLst/>
          </a:prstGeom>
          <a:noFill/>
        </p:spPr>
        <p:txBody>
          <a:bodyPr wrap="square" rtlCol="0">
            <a:spAutoFit/>
          </a:bodyPr>
          <a:lstStyle/>
          <a:p>
            <a:r>
              <a:rPr lang="en-IN" dirty="0"/>
              <a:t>Skewness Values – </a:t>
            </a:r>
          </a:p>
          <a:p>
            <a:pPr marL="285750" indent="-285750">
              <a:buFont typeface="Arial" panose="020B0604020202020204" pitchFamily="34" charset="0"/>
              <a:buChar char="•"/>
            </a:pPr>
            <a:r>
              <a:rPr lang="en-IN" dirty="0"/>
              <a:t>Age: 0.029</a:t>
            </a:r>
          </a:p>
          <a:p>
            <a:pPr marL="285750" indent="-285750">
              <a:buFont typeface="Arial" panose="020B0604020202020204" pitchFamily="34" charset="0"/>
              <a:buChar char="•"/>
            </a:pPr>
            <a:r>
              <a:rPr lang="en-IN" dirty="0"/>
              <a:t>Height:  -0.179</a:t>
            </a:r>
          </a:p>
          <a:p>
            <a:pPr marL="285750" indent="-285750">
              <a:buFont typeface="Arial" panose="020B0604020202020204" pitchFamily="34" charset="0"/>
              <a:buChar char="•"/>
            </a:pPr>
            <a:r>
              <a:rPr lang="en-IN" dirty="0"/>
              <a:t>Weight: 0.666</a:t>
            </a:r>
          </a:p>
          <a:p>
            <a:pPr marL="285750" indent="-285750">
              <a:buFont typeface="Arial" panose="020B0604020202020204" pitchFamily="34" charset="0"/>
              <a:buChar char="•"/>
            </a:pPr>
            <a:r>
              <a:rPr lang="en-IN" dirty="0"/>
              <a:t>Premium Price: 0.097 </a:t>
            </a:r>
          </a:p>
        </p:txBody>
      </p:sp>
      <p:pic>
        <p:nvPicPr>
          <p:cNvPr id="11" name="Picture 10"/>
          <p:cNvPicPr>
            <a:picLocks noChangeAspect="1"/>
          </p:cNvPicPr>
          <p:nvPr/>
        </p:nvPicPr>
        <p:blipFill rotWithShape="1">
          <a:blip r:embed="rId5"/>
          <a:srcRect l="15735" t="55923" r="48916" b="8256"/>
          <a:stretch/>
        </p:blipFill>
        <p:spPr>
          <a:xfrm>
            <a:off x="6716410" y="4001294"/>
            <a:ext cx="4599296" cy="2620371"/>
          </a:xfrm>
          <a:prstGeom prst="rect">
            <a:avLst/>
          </a:prstGeom>
        </p:spPr>
      </p:pic>
    </p:spTree>
    <p:extLst>
      <p:ext uri="{BB962C8B-B14F-4D97-AF65-F5344CB8AC3E}">
        <p14:creationId xmlns:p14="http://schemas.microsoft.com/office/powerpoint/2010/main" val="2738745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Bivariate Analysis</a:t>
            </a:r>
          </a:p>
        </p:txBody>
      </p:sp>
      <p:pic>
        <p:nvPicPr>
          <p:cNvPr id="6" name="Content Placeholder 5"/>
          <p:cNvPicPr>
            <a:picLocks noGrp="1" noChangeAspect="1"/>
          </p:cNvPicPr>
          <p:nvPr>
            <p:ph idx="1"/>
          </p:nvPr>
        </p:nvPicPr>
        <p:blipFill rotWithShape="1">
          <a:blip r:embed="rId2"/>
          <a:srcRect l="16601" t="32722" r="11893" b="5150"/>
          <a:stretch/>
        </p:blipFill>
        <p:spPr>
          <a:xfrm>
            <a:off x="838200" y="1532230"/>
            <a:ext cx="5667335" cy="2768441"/>
          </a:xfrm>
          <a:prstGeom prst="rect">
            <a:avLst/>
          </a:prstGeom>
        </p:spPr>
      </p:pic>
      <p:sp>
        <p:nvSpPr>
          <p:cNvPr id="3" name="Rectangle 2"/>
          <p:cNvSpPr/>
          <p:nvPr/>
        </p:nvSpPr>
        <p:spPr>
          <a:xfrm>
            <a:off x="632463" y="4653886"/>
            <a:ext cx="11404862" cy="2031325"/>
          </a:xfrm>
          <a:prstGeom prst="rect">
            <a:avLst/>
          </a:prstGeom>
        </p:spPr>
        <p:txBody>
          <a:bodyPr wrap="square">
            <a:spAutoFit/>
          </a:bodyPr>
          <a:lstStyle/>
          <a:p>
            <a:pPr marL="285750" indent="-285750">
              <a:buFont typeface="Arial" panose="020B0604020202020204" pitchFamily="34" charset="0"/>
              <a:buChar char="•"/>
            </a:pPr>
            <a:r>
              <a:rPr lang="en-US" dirty="0"/>
              <a:t>People with Health Problems such as Diabetes, Blood Pressure, any other Chronic Diseases and any known allergies pay a little more Premium than the people who do not have.</a:t>
            </a:r>
          </a:p>
          <a:p>
            <a:pPr marL="285750" indent="-285750">
              <a:buFont typeface="Arial" panose="020B0604020202020204" pitchFamily="34" charset="0"/>
              <a:buChar char="•"/>
            </a:pPr>
            <a:r>
              <a:rPr lang="en-US" dirty="0"/>
              <a:t>People who had any transplants in the past pay more premium than those who did not.</a:t>
            </a:r>
          </a:p>
          <a:p>
            <a:pPr marL="285750" indent="-285750">
              <a:buFont typeface="Arial" panose="020B0604020202020204" pitchFamily="34" charset="0"/>
              <a:buChar char="•"/>
            </a:pPr>
            <a:r>
              <a:rPr lang="en-US" dirty="0"/>
              <a:t>People with history of cancer in family also pay more premium price than those who do not.</a:t>
            </a:r>
          </a:p>
          <a:p>
            <a:pPr marL="285750" indent="-285750">
              <a:buFont typeface="Arial" panose="020B0604020202020204" pitchFamily="34" charset="0"/>
              <a:buChar char="•"/>
            </a:pPr>
            <a:r>
              <a:rPr lang="en-US" dirty="0"/>
              <a:t>Known Allergies column has no much impact on the Premium Price paid by the customers.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pic>
        <p:nvPicPr>
          <p:cNvPr id="7" name="Picture 6"/>
          <p:cNvPicPr>
            <a:picLocks noChangeAspect="1"/>
          </p:cNvPicPr>
          <p:nvPr/>
        </p:nvPicPr>
        <p:blipFill rotWithShape="1">
          <a:blip r:embed="rId3"/>
          <a:srcRect l="16469" t="44916" r="50036" b="18221"/>
          <a:stretch/>
        </p:blipFill>
        <p:spPr>
          <a:xfrm>
            <a:off x="6879630" y="1559525"/>
            <a:ext cx="4474170" cy="2768441"/>
          </a:xfrm>
          <a:prstGeom prst="rect">
            <a:avLst/>
          </a:prstGeom>
        </p:spPr>
      </p:pic>
    </p:spTree>
    <p:extLst>
      <p:ext uri="{BB962C8B-B14F-4D97-AF65-F5344CB8AC3E}">
        <p14:creationId xmlns:p14="http://schemas.microsoft.com/office/powerpoint/2010/main" val="4181085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Multivariate Analysis</a:t>
            </a:r>
          </a:p>
        </p:txBody>
      </p:sp>
      <p:sp>
        <p:nvSpPr>
          <p:cNvPr id="3" name="Content Placeholder 2"/>
          <p:cNvSpPr>
            <a:spLocks noGrp="1"/>
          </p:cNvSpPr>
          <p:nvPr>
            <p:ph idx="1"/>
          </p:nvPr>
        </p:nvSpPr>
        <p:spPr>
          <a:xfrm>
            <a:off x="1103313" y="2052918"/>
            <a:ext cx="4245160" cy="4195481"/>
          </a:xfrm>
        </p:spPr>
        <p:txBody>
          <a:bodyPr>
            <a:normAutofit fontScale="92500" lnSpcReduction="10000"/>
          </a:bodyPr>
          <a:lstStyle/>
          <a:p>
            <a:r>
              <a:rPr lang="en-IN" dirty="0"/>
              <a:t>People with Health problems and having some medical history pay higher premium price</a:t>
            </a:r>
          </a:p>
          <a:p>
            <a:r>
              <a:rPr lang="en-IN" dirty="0"/>
              <a:t>Age is the more significant factor in determining the Premium Price</a:t>
            </a:r>
          </a:p>
          <a:p>
            <a:r>
              <a:rPr lang="en-IN" dirty="0"/>
              <a:t>Also, Chronic Diseases, transplants, Number of major surgeries influence the target variable</a:t>
            </a:r>
          </a:p>
        </p:txBody>
      </p:sp>
      <p:pic>
        <p:nvPicPr>
          <p:cNvPr id="4" name="Picture 3"/>
          <p:cNvPicPr>
            <a:picLocks noChangeAspect="1"/>
          </p:cNvPicPr>
          <p:nvPr/>
        </p:nvPicPr>
        <p:blipFill rotWithShape="1">
          <a:blip r:embed="rId2"/>
          <a:srcRect l="16155" t="31856" r="34126" b="6576"/>
          <a:stretch/>
        </p:blipFill>
        <p:spPr>
          <a:xfrm>
            <a:off x="5677468" y="2052918"/>
            <a:ext cx="6140043" cy="4195481"/>
          </a:xfrm>
          <a:prstGeom prst="rect">
            <a:avLst/>
          </a:prstGeom>
        </p:spPr>
      </p:pic>
    </p:spTree>
    <p:extLst>
      <p:ext uri="{BB962C8B-B14F-4D97-AF65-F5344CB8AC3E}">
        <p14:creationId xmlns:p14="http://schemas.microsoft.com/office/powerpoint/2010/main" val="23633795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1878</TotalTime>
  <Words>708</Words>
  <Application>Microsoft Macintosh PowerPoint</Application>
  <PresentationFormat>Widescreen</PresentationFormat>
  <Paragraphs>98</Paragraphs>
  <Slides>17</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2" baseType="lpstr">
      <vt:lpstr>Arial</vt:lpstr>
      <vt:lpstr>Calibri</vt:lpstr>
      <vt:lpstr>Calibri Light</vt:lpstr>
      <vt:lpstr>Office Theme</vt:lpstr>
      <vt:lpstr>Bitmap Image</vt:lpstr>
      <vt:lpstr>Medical Insurance Premium Prediction</vt:lpstr>
      <vt:lpstr>Agenda</vt:lpstr>
      <vt:lpstr>Business Objective</vt:lpstr>
      <vt:lpstr>Problem Statement</vt:lpstr>
      <vt:lpstr>Dataset </vt:lpstr>
      <vt:lpstr>Exploring the Data</vt:lpstr>
      <vt:lpstr>Numerical Data Exploration</vt:lpstr>
      <vt:lpstr>Bivariate Analysis</vt:lpstr>
      <vt:lpstr>Multivariate Analysis</vt:lpstr>
      <vt:lpstr>Scaling of Data</vt:lpstr>
      <vt:lpstr>Base Model </vt:lpstr>
      <vt:lpstr>Feature Engineering &amp; Feature Selection</vt:lpstr>
      <vt:lpstr>Different Models Information</vt:lpstr>
      <vt:lpstr>Hyper Parameter</vt:lpstr>
      <vt:lpstr>Comparison &amp; Selection of Model</vt:lpstr>
      <vt:lpstr>Further steps and Business impact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Insurance Premium Prediction</dc:title>
  <dc:creator>Kathyayani Sayana</dc:creator>
  <cp:lastModifiedBy>Visharad Sapate</cp:lastModifiedBy>
  <cp:revision>85</cp:revision>
  <dcterms:created xsi:type="dcterms:W3CDTF">2022-01-21T17:04:48Z</dcterms:created>
  <dcterms:modified xsi:type="dcterms:W3CDTF">2022-03-19T11:14:58Z</dcterms:modified>
</cp:coreProperties>
</file>