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8288000" cy="10287000"/>
  <p:notesSz cx="6858000" cy="9144000"/>
  <p:embeddedFontLst>
    <p:embeddedFont>
      <p:font typeface="Nourd Bold" charset="1" panose="00000800000000000000"/>
      <p:regular r:id="rId20"/>
    </p:embeddedFont>
    <p:embeddedFont>
      <p:font typeface="Sloop Script Pro" charset="1" panose="00000000000000090000"/>
      <p:regular r:id="rId21"/>
    </p:embeddedFont>
    <p:embeddedFont>
      <p:font typeface="Nourd" charset="1" panose="0000050000000000000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1.pn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 Id="rId3" Target="../media/image1.pn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7.jpeg" Type="http://schemas.openxmlformats.org/officeDocument/2006/relationships/image"/><Relationship Id="rId7" Target="../media/image8.jpeg" Type="http://schemas.openxmlformats.org/officeDocument/2006/relationships/image"/><Relationship Id="rId8" Target="../media/image9.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7696C0"/>
        </a:solidFill>
      </p:bgPr>
    </p:bg>
    <p:spTree>
      <p:nvGrpSpPr>
        <p:cNvPr id="1" name=""/>
        <p:cNvGrpSpPr/>
        <p:nvPr/>
      </p:nvGrpSpPr>
      <p:grpSpPr>
        <a:xfrm>
          <a:off x="0" y="0"/>
          <a:ext cx="0" cy="0"/>
          <a:chOff x="0" y="0"/>
          <a:chExt cx="0" cy="0"/>
        </a:xfrm>
      </p:grpSpPr>
      <p:sp>
        <p:nvSpPr>
          <p:cNvPr name="TextBox 2" id="2"/>
          <p:cNvSpPr txBox="true"/>
          <p:nvPr/>
        </p:nvSpPr>
        <p:spPr>
          <a:xfrm rot="0">
            <a:off x="3083666" y="4938382"/>
            <a:ext cx="13157531" cy="893862"/>
          </a:xfrm>
          <a:prstGeom prst="rect">
            <a:avLst/>
          </a:prstGeom>
        </p:spPr>
        <p:txBody>
          <a:bodyPr anchor="t" rtlCol="false" tIns="0" lIns="0" bIns="0" rIns="0">
            <a:spAutoFit/>
          </a:bodyPr>
          <a:lstStyle/>
          <a:p>
            <a:pPr algn="l">
              <a:lnSpc>
                <a:spcPts val="6902"/>
              </a:lnSpc>
            </a:pPr>
            <a:r>
              <a:rPr lang="en-US" b="true" sz="6054" spc="-411">
                <a:solidFill>
                  <a:srgbClr val="FFFFFF"/>
                </a:solidFill>
                <a:latin typeface="Nourd Bold"/>
                <a:ea typeface="Nourd Bold"/>
                <a:cs typeface="Nourd Bold"/>
                <a:sym typeface="Nourd Bold"/>
              </a:rPr>
              <a:t>COMPONENT-BASED DEVELOPMENT</a:t>
            </a:r>
          </a:p>
        </p:txBody>
      </p:sp>
      <p:sp>
        <p:nvSpPr>
          <p:cNvPr name="TextBox 3" id="3"/>
          <p:cNvSpPr txBox="true"/>
          <p:nvPr/>
        </p:nvSpPr>
        <p:spPr>
          <a:xfrm rot="0">
            <a:off x="3083666" y="3800352"/>
            <a:ext cx="4728362" cy="1109454"/>
          </a:xfrm>
          <a:prstGeom prst="rect">
            <a:avLst/>
          </a:prstGeom>
        </p:spPr>
        <p:txBody>
          <a:bodyPr anchor="t" rtlCol="false" tIns="0" lIns="0" bIns="0" rIns="0">
            <a:spAutoFit/>
          </a:bodyPr>
          <a:lstStyle/>
          <a:p>
            <a:pPr algn="l">
              <a:lnSpc>
                <a:spcPts val="6433"/>
              </a:lnSpc>
            </a:pPr>
            <a:r>
              <a:rPr lang="en-US" sz="12867">
                <a:solidFill>
                  <a:srgbClr val="FFFFFF"/>
                </a:solidFill>
                <a:latin typeface="Sloop Script Pro"/>
                <a:ea typeface="Sloop Script Pro"/>
                <a:cs typeface="Sloop Script Pro"/>
                <a:sym typeface="Sloop Script Pro"/>
              </a:rPr>
              <a:t>Tugas 1 </a:t>
            </a:r>
          </a:p>
        </p:txBody>
      </p:sp>
      <p:sp>
        <p:nvSpPr>
          <p:cNvPr name="TextBox 4" id="4"/>
          <p:cNvSpPr txBox="true"/>
          <p:nvPr/>
        </p:nvSpPr>
        <p:spPr>
          <a:xfrm rot="0">
            <a:off x="7011973" y="6981571"/>
            <a:ext cx="3620676" cy="420638"/>
          </a:xfrm>
          <a:prstGeom prst="rect">
            <a:avLst/>
          </a:prstGeom>
        </p:spPr>
        <p:txBody>
          <a:bodyPr anchor="t" rtlCol="false" tIns="0" lIns="0" bIns="0" rIns="0">
            <a:spAutoFit/>
          </a:bodyPr>
          <a:lstStyle/>
          <a:p>
            <a:pPr algn="just">
              <a:lnSpc>
                <a:spcPts val="3397"/>
              </a:lnSpc>
            </a:pPr>
            <a:r>
              <a:rPr lang="en-US" sz="2903">
                <a:solidFill>
                  <a:srgbClr val="FFFFFF"/>
                </a:solidFill>
                <a:latin typeface="Nourd"/>
                <a:ea typeface="Nourd"/>
                <a:cs typeface="Nourd"/>
                <a:sym typeface="Nourd"/>
              </a:rPr>
              <a:t>oleh Kelompok II</a:t>
            </a:r>
          </a:p>
        </p:txBody>
      </p:sp>
      <p:sp>
        <p:nvSpPr>
          <p:cNvPr name="Freeform 5" id="5"/>
          <p:cNvSpPr/>
          <p:nvPr/>
        </p:nvSpPr>
        <p:spPr>
          <a:xfrm flipH="false" flipV="false" rot="0">
            <a:off x="8822311" y="-1654547"/>
            <a:ext cx="3337784" cy="3333612"/>
          </a:xfrm>
          <a:custGeom>
            <a:avLst/>
            <a:gdLst/>
            <a:ahLst/>
            <a:cxnLst/>
            <a:rect r="r" b="b" t="t" l="l"/>
            <a:pathLst>
              <a:path h="3333612" w="3337784">
                <a:moveTo>
                  <a:pt x="0" y="0"/>
                </a:moveTo>
                <a:lnTo>
                  <a:pt x="3337784" y="0"/>
                </a:lnTo>
                <a:lnTo>
                  <a:pt x="3337784" y="3333611"/>
                </a:lnTo>
                <a:lnTo>
                  <a:pt x="0" y="3333611"/>
                </a:lnTo>
                <a:lnTo>
                  <a:pt x="0" y="0"/>
                </a:lnTo>
                <a:close/>
              </a:path>
            </a:pathLst>
          </a:custGeom>
          <a:blipFill>
            <a:blip r:embed="rId2">
              <a:alphaModFix amt="44999"/>
            </a:blip>
            <a:stretch>
              <a:fillRect l="0" t="0" r="0" b="0"/>
            </a:stretch>
          </a:blipFill>
        </p:spPr>
      </p:sp>
      <p:sp>
        <p:nvSpPr>
          <p:cNvPr name="Freeform 6" id="6"/>
          <p:cNvSpPr/>
          <p:nvPr/>
        </p:nvSpPr>
        <p:spPr>
          <a:xfrm flipH="false" flipV="false" rot="0">
            <a:off x="5447847" y="578726"/>
            <a:ext cx="1881428" cy="1879077"/>
          </a:xfrm>
          <a:custGeom>
            <a:avLst/>
            <a:gdLst/>
            <a:ahLst/>
            <a:cxnLst/>
            <a:rect r="r" b="b" t="t" l="l"/>
            <a:pathLst>
              <a:path h="1879077" w="1881428">
                <a:moveTo>
                  <a:pt x="0" y="0"/>
                </a:moveTo>
                <a:lnTo>
                  <a:pt x="1881428" y="0"/>
                </a:lnTo>
                <a:lnTo>
                  <a:pt x="1881428" y="1879077"/>
                </a:lnTo>
                <a:lnTo>
                  <a:pt x="0" y="1879077"/>
                </a:lnTo>
                <a:lnTo>
                  <a:pt x="0" y="0"/>
                </a:lnTo>
                <a:close/>
              </a:path>
            </a:pathLst>
          </a:custGeom>
          <a:blipFill>
            <a:blip r:embed="rId2">
              <a:alphaModFix amt="44999"/>
            </a:blip>
            <a:stretch>
              <a:fillRect l="0" t="0" r="0" b="0"/>
            </a:stretch>
          </a:blipFill>
        </p:spPr>
      </p:sp>
      <p:sp>
        <p:nvSpPr>
          <p:cNvPr name="Freeform 7" id="7"/>
          <p:cNvSpPr/>
          <p:nvPr/>
        </p:nvSpPr>
        <p:spPr>
          <a:xfrm flipH="false" flipV="false" rot="0">
            <a:off x="14823734" y="3205153"/>
            <a:ext cx="1131322" cy="1129908"/>
          </a:xfrm>
          <a:custGeom>
            <a:avLst/>
            <a:gdLst/>
            <a:ahLst/>
            <a:cxnLst/>
            <a:rect r="r" b="b" t="t" l="l"/>
            <a:pathLst>
              <a:path h="1129908" w="1131322">
                <a:moveTo>
                  <a:pt x="0" y="0"/>
                </a:moveTo>
                <a:lnTo>
                  <a:pt x="1131323" y="0"/>
                </a:lnTo>
                <a:lnTo>
                  <a:pt x="1131323" y="1129909"/>
                </a:lnTo>
                <a:lnTo>
                  <a:pt x="0" y="1129909"/>
                </a:lnTo>
                <a:lnTo>
                  <a:pt x="0" y="0"/>
                </a:lnTo>
                <a:close/>
              </a:path>
            </a:pathLst>
          </a:custGeom>
          <a:blipFill>
            <a:blip r:embed="rId2">
              <a:alphaModFix amt="44999"/>
            </a:blip>
            <a:stretch>
              <a:fillRect l="0" t="0" r="0" b="0"/>
            </a:stretch>
          </a:blipFill>
        </p:spPr>
      </p:sp>
      <p:sp>
        <p:nvSpPr>
          <p:cNvPr name="Freeform 8" id="8"/>
          <p:cNvSpPr/>
          <p:nvPr/>
        </p:nvSpPr>
        <p:spPr>
          <a:xfrm flipH="false" flipV="false" rot="0">
            <a:off x="690234" y="7988784"/>
            <a:ext cx="1881428" cy="1879077"/>
          </a:xfrm>
          <a:custGeom>
            <a:avLst/>
            <a:gdLst/>
            <a:ahLst/>
            <a:cxnLst/>
            <a:rect r="r" b="b" t="t" l="l"/>
            <a:pathLst>
              <a:path h="1879077" w="1881428">
                <a:moveTo>
                  <a:pt x="0" y="0"/>
                </a:moveTo>
                <a:lnTo>
                  <a:pt x="1881428" y="0"/>
                </a:lnTo>
                <a:lnTo>
                  <a:pt x="1881428" y="1879076"/>
                </a:lnTo>
                <a:lnTo>
                  <a:pt x="0" y="1879076"/>
                </a:lnTo>
                <a:lnTo>
                  <a:pt x="0" y="0"/>
                </a:lnTo>
                <a:close/>
              </a:path>
            </a:pathLst>
          </a:custGeom>
          <a:blipFill>
            <a:blip r:embed="rId2">
              <a:alphaModFix amt="44999"/>
            </a:blip>
            <a:stretch>
              <a:fillRect l="0" t="0" r="0" b="0"/>
            </a:stretch>
          </a:blipFill>
        </p:spPr>
      </p:sp>
      <p:sp>
        <p:nvSpPr>
          <p:cNvPr name="Freeform 9" id="9"/>
          <p:cNvSpPr/>
          <p:nvPr/>
        </p:nvSpPr>
        <p:spPr>
          <a:xfrm flipH="false" flipV="false" rot="0">
            <a:off x="16241197" y="8454141"/>
            <a:ext cx="2830978" cy="2827439"/>
          </a:xfrm>
          <a:custGeom>
            <a:avLst/>
            <a:gdLst/>
            <a:ahLst/>
            <a:cxnLst/>
            <a:rect r="r" b="b" t="t" l="l"/>
            <a:pathLst>
              <a:path h="2827439" w="2830978">
                <a:moveTo>
                  <a:pt x="0" y="0"/>
                </a:moveTo>
                <a:lnTo>
                  <a:pt x="2830978" y="0"/>
                </a:lnTo>
                <a:lnTo>
                  <a:pt x="2830978" y="2827439"/>
                </a:lnTo>
                <a:lnTo>
                  <a:pt x="0" y="2827439"/>
                </a:lnTo>
                <a:lnTo>
                  <a:pt x="0" y="0"/>
                </a:lnTo>
                <a:close/>
              </a:path>
            </a:pathLst>
          </a:custGeom>
          <a:blipFill>
            <a:blip r:embed="rId2">
              <a:alphaModFix amt="44999"/>
            </a:blip>
            <a:stretch>
              <a:fillRect l="0" t="0" r="0" b="0"/>
            </a:stretch>
          </a:blipFill>
        </p:spPr>
      </p:sp>
      <p:sp>
        <p:nvSpPr>
          <p:cNvPr name="Freeform 10" id="10"/>
          <p:cNvSpPr/>
          <p:nvPr/>
        </p:nvSpPr>
        <p:spPr>
          <a:xfrm flipH="false" flipV="false" rot="0">
            <a:off x="15806003" y="-1245535"/>
            <a:ext cx="5268794" cy="5278569"/>
          </a:xfrm>
          <a:custGeom>
            <a:avLst/>
            <a:gdLst/>
            <a:ahLst/>
            <a:cxnLst/>
            <a:rect r="r" b="b" t="t" l="l"/>
            <a:pathLst>
              <a:path h="5278569" w="5268794">
                <a:moveTo>
                  <a:pt x="0" y="0"/>
                </a:moveTo>
                <a:lnTo>
                  <a:pt x="5268794" y="0"/>
                </a:lnTo>
                <a:lnTo>
                  <a:pt x="5268794" y="5278568"/>
                </a:lnTo>
                <a:lnTo>
                  <a:pt x="0" y="527856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1" id="11"/>
          <p:cNvSpPr/>
          <p:nvPr/>
        </p:nvSpPr>
        <p:spPr>
          <a:xfrm flipH="false" flipV="false" rot="0">
            <a:off x="311313" y="1273529"/>
            <a:ext cx="3195242" cy="811071"/>
          </a:xfrm>
          <a:custGeom>
            <a:avLst/>
            <a:gdLst/>
            <a:ahLst/>
            <a:cxnLst/>
            <a:rect r="r" b="b" t="t" l="l"/>
            <a:pathLst>
              <a:path h="811071" w="3195242">
                <a:moveTo>
                  <a:pt x="0" y="0"/>
                </a:moveTo>
                <a:lnTo>
                  <a:pt x="3195242" y="0"/>
                </a:lnTo>
                <a:lnTo>
                  <a:pt x="3195242" y="811071"/>
                </a:lnTo>
                <a:lnTo>
                  <a:pt x="0" y="81107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AutoShape 12" id="12"/>
          <p:cNvSpPr/>
          <p:nvPr/>
        </p:nvSpPr>
        <p:spPr>
          <a:xfrm flipV="true">
            <a:off x="2571662" y="3489501"/>
            <a:ext cx="28575" cy="2014972"/>
          </a:xfrm>
          <a:prstGeom prst="line">
            <a:avLst/>
          </a:prstGeom>
          <a:ln cap="flat" w="38100">
            <a:solidFill>
              <a:srgbClr val="FFFFFF"/>
            </a:solidFill>
            <a:prstDash val="solid"/>
            <a:headEnd type="none" len="sm" w="sm"/>
            <a:tailEnd type="none" len="sm" w="sm"/>
          </a:ln>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7696C0"/>
        </a:solidFill>
      </p:bgPr>
    </p:bg>
    <p:spTree>
      <p:nvGrpSpPr>
        <p:cNvPr id="1" name=""/>
        <p:cNvGrpSpPr/>
        <p:nvPr/>
      </p:nvGrpSpPr>
      <p:grpSpPr>
        <a:xfrm>
          <a:off x="0" y="0"/>
          <a:ext cx="0" cy="0"/>
          <a:chOff x="0" y="0"/>
          <a:chExt cx="0" cy="0"/>
        </a:xfrm>
      </p:grpSpPr>
      <p:sp>
        <p:nvSpPr>
          <p:cNvPr name="TextBox 2" id="2"/>
          <p:cNvSpPr txBox="true"/>
          <p:nvPr/>
        </p:nvSpPr>
        <p:spPr>
          <a:xfrm rot="0">
            <a:off x="1028700" y="8867380"/>
            <a:ext cx="4649715" cy="381395"/>
          </a:xfrm>
          <a:prstGeom prst="rect">
            <a:avLst/>
          </a:prstGeom>
        </p:spPr>
        <p:txBody>
          <a:bodyPr anchor="t" rtlCol="false" tIns="0" lIns="0" bIns="0" rIns="0">
            <a:spAutoFit/>
          </a:bodyPr>
          <a:lstStyle/>
          <a:p>
            <a:pPr algn="l">
              <a:lnSpc>
                <a:spcPts val="3046"/>
              </a:lnSpc>
            </a:pPr>
            <a:r>
              <a:rPr lang="en-US" sz="2603">
                <a:solidFill>
                  <a:srgbClr val="FFFFFF"/>
                </a:solidFill>
                <a:latin typeface="Nourd"/>
                <a:ea typeface="Nourd"/>
                <a:cs typeface="Nourd"/>
                <a:sym typeface="Nourd"/>
              </a:rPr>
              <a:t>Kelompok II</a:t>
            </a:r>
          </a:p>
        </p:txBody>
      </p:sp>
      <p:sp>
        <p:nvSpPr>
          <p:cNvPr name="AutoShape 3" id="3"/>
          <p:cNvSpPr/>
          <p:nvPr/>
        </p:nvSpPr>
        <p:spPr>
          <a:xfrm>
            <a:off x="5678415" y="9053315"/>
            <a:ext cx="11580885" cy="0"/>
          </a:xfrm>
          <a:prstGeom prst="line">
            <a:avLst/>
          </a:prstGeom>
          <a:ln cap="flat" w="38100">
            <a:solidFill>
              <a:srgbClr val="FFFFFF"/>
            </a:solidFill>
            <a:prstDash val="solid"/>
            <a:headEnd type="none" len="sm" w="sm"/>
            <a:tailEnd type="none" len="sm" w="sm"/>
          </a:ln>
        </p:spPr>
      </p:sp>
      <p:sp>
        <p:nvSpPr>
          <p:cNvPr name="Freeform 4" id="4"/>
          <p:cNvSpPr/>
          <p:nvPr/>
        </p:nvSpPr>
        <p:spPr>
          <a:xfrm flipH="false" flipV="false" rot="0">
            <a:off x="7717033" y="-358048"/>
            <a:ext cx="2269645" cy="2266808"/>
          </a:xfrm>
          <a:custGeom>
            <a:avLst/>
            <a:gdLst/>
            <a:ahLst/>
            <a:cxnLst/>
            <a:rect r="r" b="b" t="t" l="l"/>
            <a:pathLst>
              <a:path h="2266808" w="2269645">
                <a:moveTo>
                  <a:pt x="0" y="0"/>
                </a:moveTo>
                <a:lnTo>
                  <a:pt x="2269646" y="0"/>
                </a:lnTo>
                <a:lnTo>
                  <a:pt x="2269646" y="2266808"/>
                </a:lnTo>
                <a:lnTo>
                  <a:pt x="0" y="2266808"/>
                </a:lnTo>
                <a:lnTo>
                  <a:pt x="0" y="0"/>
                </a:lnTo>
                <a:close/>
              </a:path>
            </a:pathLst>
          </a:custGeom>
          <a:blipFill>
            <a:blip r:embed="rId2">
              <a:alphaModFix amt="44999"/>
            </a:blip>
            <a:stretch>
              <a:fillRect l="0" t="0" r="0" b="0"/>
            </a:stretch>
          </a:blipFill>
        </p:spPr>
      </p:sp>
      <p:sp>
        <p:nvSpPr>
          <p:cNvPr name="Freeform 5" id="5"/>
          <p:cNvSpPr/>
          <p:nvPr/>
        </p:nvSpPr>
        <p:spPr>
          <a:xfrm flipH="false" flipV="false" rot="0">
            <a:off x="11200028" y="1060054"/>
            <a:ext cx="1980666" cy="1978190"/>
          </a:xfrm>
          <a:custGeom>
            <a:avLst/>
            <a:gdLst/>
            <a:ahLst/>
            <a:cxnLst/>
            <a:rect r="r" b="b" t="t" l="l"/>
            <a:pathLst>
              <a:path h="1978190" w="1980666">
                <a:moveTo>
                  <a:pt x="0" y="0"/>
                </a:moveTo>
                <a:lnTo>
                  <a:pt x="1980666" y="0"/>
                </a:lnTo>
                <a:lnTo>
                  <a:pt x="1980666" y="1978190"/>
                </a:lnTo>
                <a:lnTo>
                  <a:pt x="0" y="1978190"/>
                </a:lnTo>
                <a:lnTo>
                  <a:pt x="0" y="0"/>
                </a:lnTo>
                <a:close/>
              </a:path>
            </a:pathLst>
          </a:custGeom>
          <a:blipFill>
            <a:blip r:embed="rId2">
              <a:alphaModFix amt="44999"/>
            </a:blip>
            <a:stretch>
              <a:fillRect l="0" t="0" r="0" b="0"/>
            </a:stretch>
          </a:blipFill>
        </p:spPr>
      </p:sp>
      <p:sp>
        <p:nvSpPr>
          <p:cNvPr name="Freeform 6" id="6"/>
          <p:cNvSpPr/>
          <p:nvPr/>
        </p:nvSpPr>
        <p:spPr>
          <a:xfrm flipH="false" flipV="false" rot="0">
            <a:off x="15653603" y="-1397935"/>
            <a:ext cx="5268794" cy="5278569"/>
          </a:xfrm>
          <a:custGeom>
            <a:avLst/>
            <a:gdLst/>
            <a:ahLst/>
            <a:cxnLst/>
            <a:rect r="r" b="b" t="t" l="l"/>
            <a:pathLst>
              <a:path h="5278569" w="5268794">
                <a:moveTo>
                  <a:pt x="0" y="0"/>
                </a:moveTo>
                <a:lnTo>
                  <a:pt x="5268794" y="0"/>
                </a:lnTo>
                <a:lnTo>
                  <a:pt x="5268794" y="5278568"/>
                </a:lnTo>
                <a:lnTo>
                  <a:pt x="0" y="527856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1028700" y="2649224"/>
            <a:ext cx="9095597" cy="720007"/>
          </a:xfrm>
          <a:prstGeom prst="rect">
            <a:avLst/>
          </a:prstGeom>
        </p:spPr>
        <p:txBody>
          <a:bodyPr anchor="t" rtlCol="false" tIns="0" lIns="0" bIns="0" rIns="0">
            <a:spAutoFit/>
          </a:bodyPr>
          <a:lstStyle/>
          <a:p>
            <a:pPr algn="l">
              <a:lnSpc>
                <a:spcPts val="4221"/>
              </a:lnSpc>
            </a:pPr>
            <a:r>
              <a:rPr lang="en-US" sz="8442" b="true">
                <a:solidFill>
                  <a:srgbClr val="FFFFFF"/>
                </a:solidFill>
                <a:latin typeface="Nourd Bold"/>
                <a:ea typeface="Nourd Bold"/>
                <a:cs typeface="Nourd Bold"/>
                <a:sym typeface="Nourd Bold"/>
              </a:rPr>
              <a:t>Metodologi lain</a:t>
            </a:r>
          </a:p>
        </p:txBody>
      </p:sp>
      <p:sp>
        <p:nvSpPr>
          <p:cNvPr name="TextBox 8" id="8"/>
          <p:cNvSpPr txBox="true"/>
          <p:nvPr/>
        </p:nvSpPr>
        <p:spPr>
          <a:xfrm rot="0">
            <a:off x="1028700" y="1442106"/>
            <a:ext cx="6499166" cy="854507"/>
          </a:xfrm>
          <a:prstGeom prst="rect">
            <a:avLst/>
          </a:prstGeom>
        </p:spPr>
        <p:txBody>
          <a:bodyPr anchor="t" rtlCol="false" tIns="0" lIns="0" bIns="0" rIns="0">
            <a:spAutoFit/>
          </a:bodyPr>
          <a:lstStyle/>
          <a:p>
            <a:pPr algn="l">
              <a:lnSpc>
                <a:spcPts val="5000"/>
              </a:lnSpc>
            </a:pPr>
            <a:r>
              <a:rPr lang="en-US" sz="10001">
                <a:solidFill>
                  <a:srgbClr val="FFFFFF"/>
                </a:solidFill>
                <a:latin typeface="Sloop Script Pro"/>
                <a:ea typeface="Sloop Script Pro"/>
                <a:cs typeface="Sloop Script Pro"/>
                <a:sym typeface="Sloop Script Pro"/>
              </a:rPr>
              <a:t>Perbedaan dengan</a:t>
            </a:r>
          </a:p>
        </p:txBody>
      </p:sp>
      <p:sp>
        <p:nvSpPr>
          <p:cNvPr name="TextBox 9" id="9"/>
          <p:cNvSpPr txBox="true"/>
          <p:nvPr/>
        </p:nvSpPr>
        <p:spPr>
          <a:xfrm rot="0">
            <a:off x="9144000" y="3550206"/>
            <a:ext cx="7521050" cy="2297811"/>
          </a:xfrm>
          <a:prstGeom prst="rect">
            <a:avLst/>
          </a:prstGeom>
        </p:spPr>
        <p:txBody>
          <a:bodyPr anchor="t" rtlCol="false" tIns="0" lIns="0" bIns="0" rIns="0">
            <a:spAutoFit/>
          </a:bodyPr>
          <a:lstStyle/>
          <a:p>
            <a:pPr algn="just">
              <a:lnSpc>
                <a:spcPts val="3626"/>
              </a:lnSpc>
            </a:pPr>
            <a:r>
              <a:rPr lang="en-US" sz="3099">
                <a:solidFill>
                  <a:srgbClr val="FFFFFF"/>
                </a:solidFill>
                <a:latin typeface="Nourd"/>
                <a:ea typeface="Nourd"/>
                <a:cs typeface="Nourd"/>
                <a:sym typeface="Nourd"/>
              </a:rPr>
              <a:t>2. Prototyping Model</a:t>
            </a:r>
          </a:p>
          <a:p>
            <a:pPr algn="just">
              <a:lnSpc>
                <a:spcPts val="3626"/>
              </a:lnSpc>
            </a:pPr>
            <a:r>
              <a:rPr lang="en-US" sz="3099">
                <a:solidFill>
                  <a:srgbClr val="FFFFFF"/>
                </a:solidFill>
                <a:latin typeface="Nourd"/>
                <a:ea typeface="Nourd"/>
                <a:cs typeface="Nourd"/>
                <a:sym typeface="Nourd"/>
              </a:rPr>
              <a:t>Foku</a:t>
            </a:r>
            <a:r>
              <a:rPr lang="en-US" sz="3099">
                <a:solidFill>
                  <a:srgbClr val="FFFFFF"/>
                </a:solidFill>
                <a:latin typeface="Nourd"/>
                <a:ea typeface="Nourd"/>
                <a:cs typeface="Nourd"/>
                <a:sym typeface="Nourd"/>
              </a:rPr>
              <a:t>s pada prototipe cepat untuk eksplorasi desain. CBSD lebih fokus pada penggunaan ulang komponen untuk efisiensi jangka panjang.</a:t>
            </a:r>
          </a:p>
        </p:txBody>
      </p:sp>
      <p:sp>
        <p:nvSpPr>
          <p:cNvPr name="TextBox 10" id="10"/>
          <p:cNvSpPr txBox="true"/>
          <p:nvPr/>
        </p:nvSpPr>
        <p:spPr>
          <a:xfrm rot="0">
            <a:off x="1028700" y="6314938"/>
            <a:ext cx="7159522" cy="1840611"/>
          </a:xfrm>
          <a:prstGeom prst="rect">
            <a:avLst/>
          </a:prstGeom>
        </p:spPr>
        <p:txBody>
          <a:bodyPr anchor="t" rtlCol="false" tIns="0" lIns="0" bIns="0" rIns="0">
            <a:spAutoFit/>
          </a:bodyPr>
          <a:lstStyle/>
          <a:p>
            <a:pPr algn="just">
              <a:lnSpc>
                <a:spcPts val="3626"/>
              </a:lnSpc>
            </a:pPr>
            <a:r>
              <a:rPr lang="en-US" sz="3099">
                <a:solidFill>
                  <a:srgbClr val="FFFFFF"/>
                </a:solidFill>
                <a:latin typeface="Nourd"/>
                <a:ea typeface="Nourd"/>
                <a:cs typeface="Nourd"/>
                <a:sym typeface="Nourd"/>
              </a:rPr>
              <a:t>3. Spiral Model</a:t>
            </a:r>
          </a:p>
          <a:p>
            <a:pPr algn="just">
              <a:lnSpc>
                <a:spcPts val="3626"/>
              </a:lnSpc>
            </a:pPr>
            <a:r>
              <a:rPr lang="en-US" sz="3099">
                <a:solidFill>
                  <a:srgbClr val="FFFFFF"/>
                </a:solidFill>
                <a:latin typeface="Nourd"/>
                <a:ea typeface="Nourd"/>
                <a:cs typeface="Nourd"/>
                <a:sym typeface="Nourd"/>
              </a:rPr>
              <a:t>Mengut</a:t>
            </a:r>
            <a:r>
              <a:rPr lang="en-US" sz="3099">
                <a:solidFill>
                  <a:srgbClr val="FFFFFF"/>
                </a:solidFill>
                <a:latin typeface="Nourd"/>
                <a:ea typeface="Nourd"/>
                <a:cs typeface="Nourd"/>
                <a:sym typeface="Nourd"/>
              </a:rPr>
              <a:t>amakan</a:t>
            </a:r>
            <a:r>
              <a:rPr lang="en-US" sz="3099">
                <a:solidFill>
                  <a:srgbClr val="FFFFFF"/>
                </a:solidFill>
                <a:latin typeface="Nourd"/>
                <a:ea typeface="Nourd"/>
                <a:cs typeface="Nourd"/>
                <a:sym typeface="Nourd"/>
              </a:rPr>
              <a:t> manajemen risiko dengan iterasi. CBSD lebih berorientasi pada modularitas dan reuse.</a:t>
            </a:r>
          </a:p>
        </p:txBody>
      </p:sp>
      <p:sp>
        <p:nvSpPr>
          <p:cNvPr name="TextBox 11" id="11"/>
          <p:cNvSpPr txBox="true"/>
          <p:nvPr/>
        </p:nvSpPr>
        <p:spPr>
          <a:xfrm rot="0">
            <a:off x="9144000" y="6191113"/>
            <a:ext cx="7521050" cy="2297811"/>
          </a:xfrm>
          <a:prstGeom prst="rect">
            <a:avLst/>
          </a:prstGeom>
        </p:spPr>
        <p:txBody>
          <a:bodyPr anchor="t" rtlCol="false" tIns="0" lIns="0" bIns="0" rIns="0">
            <a:spAutoFit/>
          </a:bodyPr>
          <a:lstStyle/>
          <a:p>
            <a:pPr algn="just">
              <a:lnSpc>
                <a:spcPts val="3626"/>
              </a:lnSpc>
            </a:pPr>
            <a:r>
              <a:rPr lang="en-US" sz="3099">
                <a:solidFill>
                  <a:srgbClr val="FFFFFF"/>
                </a:solidFill>
                <a:latin typeface="Nourd"/>
                <a:ea typeface="Nourd"/>
                <a:cs typeface="Nourd"/>
                <a:sym typeface="Nourd"/>
              </a:rPr>
              <a:t>4. Agile Development</a:t>
            </a:r>
          </a:p>
          <a:p>
            <a:pPr algn="just">
              <a:lnSpc>
                <a:spcPts val="3626"/>
              </a:lnSpc>
            </a:pPr>
            <a:r>
              <a:rPr lang="en-US" sz="3099">
                <a:solidFill>
                  <a:srgbClr val="FFFFFF"/>
                </a:solidFill>
                <a:latin typeface="Nourd"/>
                <a:ea typeface="Nourd"/>
                <a:cs typeface="Nourd"/>
                <a:sym typeface="Nourd"/>
              </a:rPr>
              <a:t>Meng</a:t>
            </a:r>
            <a:r>
              <a:rPr lang="en-US" sz="3099">
                <a:solidFill>
                  <a:srgbClr val="FFFFFF"/>
                </a:solidFill>
                <a:latin typeface="Nourd"/>
                <a:ea typeface="Nourd"/>
                <a:cs typeface="Nourd"/>
                <a:sym typeface="Nourd"/>
              </a:rPr>
              <a:t>utam</a:t>
            </a:r>
            <a:r>
              <a:rPr lang="en-US" sz="3099">
                <a:solidFill>
                  <a:srgbClr val="FFFFFF"/>
                </a:solidFill>
                <a:latin typeface="Nourd"/>
                <a:ea typeface="Nourd"/>
                <a:cs typeface="Nourd"/>
                <a:sym typeface="Nourd"/>
              </a:rPr>
              <a:t>akan kolaborasi tim dan iterasi singkat. CBSD dapat dipadukan dalam Agile untuk mempercepat pengembangan aplikasi melalui komponen siap pakai.</a:t>
            </a:r>
          </a:p>
        </p:txBody>
      </p:sp>
      <p:sp>
        <p:nvSpPr>
          <p:cNvPr name="TextBox 12" id="12"/>
          <p:cNvSpPr txBox="true"/>
          <p:nvPr/>
        </p:nvSpPr>
        <p:spPr>
          <a:xfrm rot="0">
            <a:off x="1028700" y="3569256"/>
            <a:ext cx="7159522" cy="2297811"/>
          </a:xfrm>
          <a:prstGeom prst="rect">
            <a:avLst/>
          </a:prstGeom>
        </p:spPr>
        <p:txBody>
          <a:bodyPr anchor="t" rtlCol="false" tIns="0" lIns="0" bIns="0" rIns="0">
            <a:spAutoFit/>
          </a:bodyPr>
          <a:lstStyle/>
          <a:p>
            <a:pPr algn="just" marL="669289" indent="-334645" lvl="1">
              <a:lnSpc>
                <a:spcPts val="3626"/>
              </a:lnSpc>
              <a:buAutoNum type="arabicPeriod" startAt="1"/>
            </a:pPr>
            <a:r>
              <a:rPr lang="en-US" sz="3099">
                <a:solidFill>
                  <a:srgbClr val="FFFFFF"/>
                </a:solidFill>
                <a:latin typeface="Nourd"/>
                <a:ea typeface="Nourd"/>
                <a:cs typeface="Nourd"/>
                <a:sym typeface="Nourd"/>
              </a:rPr>
              <a:t>Waterfall Model</a:t>
            </a:r>
          </a:p>
          <a:p>
            <a:pPr algn="just">
              <a:lnSpc>
                <a:spcPts val="3626"/>
              </a:lnSpc>
            </a:pPr>
            <a:r>
              <a:rPr lang="en-US" sz="3099">
                <a:solidFill>
                  <a:srgbClr val="FFFFFF"/>
                </a:solidFill>
                <a:latin typeface="Nourd"/>
                <a:ea typeface="Nourd"/>
                <a:cs typeface="Nourd"/>
                <a:sym typeface="Nourd"/>
              </a:rPr>
              <a:t>Ber</a:t>
            </a:r>
            <a:r>
              <a:rPr lang="en-US" sz="3099">
                <a:solidFill>
                  <a:srgbClr val="FFFFFF"/>
                </a:solidFill>
                <a:latin typeface="Nourd"/>
                <a:ea typeface="Nourd"/>
                <a:cs typeface="Nourd"/>
                <a:sym typeface="Nourd"/>
              </a:rPr>
              <a:t>sifat linear dan kaku. CBSD lebih fleksibel karena memungkinkan perubahan hanya dengan mengganti komponen.</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7696C0"/>
        </a:solidFill>
      </p:bgPr>
    </p:bg>
    <p:spTree>
      <p:nvGrpSpPr>
        <p:cNvPr id="1" name=""/>
        <p:cNvGrpSpPr/>
        <p:nvPr/>
      </p:nvGrpSpPr>
      <p:grpSpPr>
        <a:xfrm>
          <a:off x="0" y="0"/>
          <a:ext cx="0" cy="0"/>
          <a:chOff x="0" y="0"/>
          <a:chExt cx="0" cy="0"/>
        </a:xfrm>
      </p:grpSpPr>
      <p:grpSp>
        <p:nvGrpSpPr>
          <p:cNvPr name="Group 2" id="2"/>
          <p:cNvGrpSpPr/>
          <p:nvPr/>
        </p:nvGrpSpPr>
        <p:grpSpPr>
          <a:xfrm rot="0">
            <a:off x="-661882" y="3236456"/>
            <a:ext cx="19611764" cy="4763589"/>
            <a:chOff x="0" y="0"/>
            <a:chExt cx="5165238" cy="1254608"/>
          </a:xfrm>
        </p:grpSpPr>
        <p:sp>
          <p:nvSpPr>
            <p:cNvPr name="Freeform 3" id="3"/>
            <p:cNvSpPr/>
            <p:nvPr/>
          </p:nvSpPr>
          <p:spPr>
            <a:xfrm flipH="false" flipV="false" rot="0">
              <a:off x="0" y="0"/>
              <a:ext cx="5165238" cy="1254608"/>
            </a:xfrm>
            <a:custGeom>
              <a:avLst/>
              <a:gdLst/>
              <a:ahLst/>
              <a:cxnLst/>
              <a:rect r="r" b="b" t="t" l="l"/>
              <a:pathLst>
                <a:path h="1254608" w="5165238">
                  <a:moveTo>
                    <a:pt x="0" y="0"/>
                  </a:moveTo>
                  <a:lnTo>
                    <a:pt x="5165238" y="0"/>
                  </a:lnTo>
                  <a:lnTo>
                    <a:pt x="5165238" y="1254608"/>
                  </a:lnTo>
                  <a:lnTo>
                    <a:pt x="0" y="1254608"/>
                  </a:lnTo>
                  <a:close/>
                </a:path>
              </a:pathLst>
            </a:custGeom>
            <a:solidFill>
              <a:srgbClr val="FFFFFF"/>
            </a:solidFill>
          </p:spPr>
        </p:sp>
        <p:sp>
          <p:nvSpPr>
            <p:cNvPr name="TextBox 4" id="4"/>
            <p:cNvSpPr txBox="true"/>
            <p:nvPr/>
          </p:nvSpPr>
          <p:spPr>
            <a:xfrm>
              <a:off x="0" y="9525"/>
              <a:ext cx="5165238" cy="1245083"/>
            </a:xfrm>
            <a:prstGeom prst="rect">
              <a:avLst/>
            </a:prstGeom>
          </p:spPr>
          <p:txBody>
            <a:bodyPr anchor="ctr" rtlCol="false" tIns="50800" lIns="50800" bIns="50800" rIns="50800"/>
            <a:lstStyle/>
            <a:p>
              <a:pPr algn="ctr">
                <a:lnSpc>
                  <a:spcPts val="3046"/>
                </a:lnSpc>
              </a:pPr>
            </a:p>
          </p:txBody>
        </p:sp>
      </p:grpSp>
      <p:sp>
        <p:nvSpPr>
          <p:cNvPr name="TextBox 5" id="5"/>
          <p:cNvSpPr txBox="true"/>
          <p:nvPr/>
        </p:nvSpPr>
        <p:spPr>
          <a:xfrm rot="0">
            <a:off x="1028700" y="8465999"/>
            <a:ext cx="4649715" cy="381395"/>
          </a:xfrm>
          <a:prstGeom prst="rect">
            <a:avLst/>
          </a:prstGeom>
        </p:spPr>
        <p:txBody>
          <a:bodyPr anchor="t" rtlCol="false" tIns="0" lIns="0" bIns="0" rIns="0">
            <a:spAutoFit/>
          </a:bodyPr>
          <a:lstStyle/>
          <a:p>
            <a:pPr algn="l">
              <a:lnSpc>
                <a:spcPts val="3046"/>
              </a:lnSpc>
            </a:pPr>
            <a:r>
              <a:rPr lang="en-US" sz="2603">
                <a:solidFill>
                  <a:srgbClr val="FFFFFF"/>
                </a:solidFill>
                <a:latin typeface="Nourd"/>
                <a:ea typeface="Nourd"/>
                <a:cs typeface="Nourd"/>
                <a:sym typeface="Nourd"/>
              </a:rPr>
              <a:t>Kelompok II</a:t>
            </a:r>
          </a:p>
        </p:txBody>
      </p:sp>
      <p:sp>
        <p:nvSpPr>
          <p:cNvPr name="AutoShape 6" id="6"/>
          <p:cNvSpPr/>
          <p:nvPr/>
        </p:nvSpPr>
        <p:spPr>
          <a:xfrm>
            <a:off x="5678415" y="8670984"/>
            <a:ext cx="11580885" cy="0"/>
          </a:xfrm>
          <a:prstGeom prst="line">
            <a:avLst/>
          </a:prstGeom>
          <a:ln cap="flat" w="38100">
            <a:solidFill>
              <a:srgbClr val="FFFFFF"/>
            </a:solidFill>
            <a:prstDash val="solid"/>
            <a:headEnd type="none" len="sm" w="sm"/>
            <a:tailEnd type="none" len="sm" w="sm"/>
          </a:ln>
        </p:spPr>
      </p:sp>
      <p:sp>
        <p:nvSpPr>
          <p:cNvPr name="Freeform 7" id="7"/>
          <p:cNvSpPr/>
          <p:nvPr/>
        </p:nvSpPr>
        <p:spPr>
          <a:xfrm flipH="false" flipV="false" rot="0">
            <a:off x="14064058" y="1545046"/>
            <a:ext cx="3195242" cy="811071"/>
          </a:xfrm>
          <a:custGeom>
            <a:avLst/>
            <a:gdLst/>
            <a:ahLst/>
            <a:cxnLst/>
            <a:rect r="r" b="b" t="t" l="l"/>
            <a:pathLst>
              <a:path h="811071" w="3195242">
                <a:moveTo>
                  <a:pt x="0" y="0"/>
                </a:moveTo>
                <a:lnTo>
                  <a:pt x="3195242" y="0"/>
                </a:lnTo>
                <a:lnTo>
                  <a:pt x="3195242" y="811070"/>
                </a:lnTo>
                <a:lnTo>
                  <a:pt x="0" y="8110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8" id="8"/>
          <p:cNvSpPr txBox="true"/>
          <p:nvPr/>
        </p:nvSpPr>
        <p:spPr>
          <a:xfrm rot="0">
            <a:off x="1028700" y="2211796"/>
            <a:ext cx="9283283" cy="854507"/>
          </a:xfrm>
          <a:prstGeom prst="rect">
            <a:avLst/>
          </a:prstGeom>
        </p:spPr>
        <p:txBody>
          <a:bodyPr anchor="t" rtlCol="false" tIns="0" lIns="0" bIns="0" rIns="0">
            <a:spAutoFit/>
          </a:bodyPr>
          <a:lstStyle/>
          <a:p>
            <a:pPr algn="l">
              <a:lnSpc>
                <a:spcPts val="5000"/>
              </a:lnSpc>
            </a:pPr>
            <a:r>
              <a:rPr lang="en-US" sz="10001">
                <a:solidFill>
                  <a:srgbClr val="FFFFFF"/>
                </a:solidFill>
                <a:latin typeface="Sloop Script Pro"/>
                <a:ea typeface="Sloop Script Pro"/>
                <a:cs typeface="Sloop Script Pro"/>
                <a:sym typeface="Sloop Script Pro"/>
              </a:rPr>
              <a:t>Alat Bantu CBSD</a:t>
            </a:r>
          </a:p>
        </p:txBody>
      </p:sp>
      <p:sp>
        <p:nvSpPr>
          <p:cNvPr name="TextBox 9" id="9"/>
          <p:cNvSpPr txBox="true"/>
          <p:nvPr/>
        </p:nvSpPr>
        <p:spPr>
          <a:xfrm rot="0">
            <a:off x="1028700" y="3980209"/>
            <a:ext cx="16230600" cy="2336107"/>
          </a:xfrm>
          <a:prstGeom prst="rect">
            <a:avLst/>
          </a:prstGeom>
        </p:spPr>
        <p:txBody>
          <a:bodyPr anchor="t" rtlCol="false" tIns="0" lIns="0" bIns="0" rIns="0">
            <a:spAutoFit/>
          </a:bodyPr>
          <a:lstStyle/>
          <a:p>
            <a:pPr algn="just" marL="680396" indent="-340198" lvl="1">
              <a:lnSpc>
                <a:spcPts val="3687"/>
              </a:lnSpc>
              <a:buFont typeface="Arial"/>
              <a:buChar char="•"/>
            </a:pPr>
            <a:r>
              <a:rPr lang="en-US" sz="3151">
                <a:solidFill>
                  <a:srgbClr val="335581"/>
                </a:solidFill>
                <a:latin typeface="Nourd"/>
                <a:ea typeface="Nourd"/>
                <a:cs typeface="Nourd"/>
                <a:sym typeface="Nourd"/>
              </a:rPr>
              <a:t>Repositori komponen → Maven Central (Java), NuGet (.NET).</a:t>
            </a:r>
          </a:p>
          <a:p>
            <a:pPr algn="just" marL="680396" indent="-340198" lvl="1">
              <a:lnSpc>
                <a:spcPts val="3687"/>
              </a:lnSpc>
              <a:buFont typeface="Arial"/>
              <a:buChar char="•"/>
            </a:pPr>
            <a:r>
              <a:rPr lang="en-US" sz="3151">
                <a:solidFill>
                  <a:srgbClr val="335581"/>
                </a:solidFill>
                <a:latin typeface="Nourd"/>
                <a:ea typeface="Nourd"/>
                <a:cs typeface="Nourd"/>
                <a:sym typeface="Nourd"/>
              </a:rPr>
              <a:t>Framework &amp; middleware → J2EE, .NET, CORBA untuk integrasi.</a:t>
            </a:r>
          </a:p>
          <a:p>
            <a:pPr algn="just" marL="680396" indent="-340198" lvl="1">
              <a:lnSpc>
                <a:spcPts val="3687"/>
              </a:lnSpc>
              <a:buFont typeface="Arial"/>
              <a:buChar char="•"/>
            </a:pPr>
            <a:r>
              <a:rPr lang="en-US" sz="3151">
                <a:solidFill>
                  <a:srgbClr val="335581"/>
                </a:solidFill>
                <a:latin typeface="Nourd"/>
                <a:ea typeface="Nourd"/>
                <a:cs typeface="Nourd"/>
                <a:sym typeface="Nourd"/>
              </a:rPr>
              <a:t>Containerization → Docker &amp; Kubernetes, tiap container = komponen.</a:t>
            </a:r>
          </a:p>
          <a:p>
            <a:pPr algn="just" marL="680396" indent="-340198" lvl="1">
              <a:lnSpc>
                <a:spcPts val="3687"/>
              </a:lnSpc>
              <a:buFont typeface="Arial"/>
              <a:buChar char="•"/>
            </a:pPr>
            <a:r>
              <a:rPr lang="en-US" sz="3151">
                <a:solidFill>
                  <a:srgbClr val="335581"/>
                </a:solidFill>
                <a:latin typeface="Nourd"/>
                <a:ea typeface="Nourd"/>
                <a:cs typeface="Nourd"/>
                <a:sym typeface="Nourd"/>
              </a:rPr>
              <a:t>CASE Tools → bantu pemodelan &amp; integrasi komponen.</a:t>
            </a:r>
          </a:p>
          <a:p>
            <a:pPr algn="just" marL="680396" indent="-340198" lvl="1">
              <a:lnSpc>
                <a:spcPts val="3687"/>
              </a:lnSpc>
              <a:buFont typeface="Arial"/>
              <a:buChar char="•"/>
            </a:pPr>
            <a:r>
              <a:rPr lang="en-US" sz="3151">
                <a:solidFill>
                  <a:srgbClr val="335581"/>
                </a:solidFill>
                <a:latin typeface="Nourd"/>
                <a:ea typeface="Nourd"/>
                <a:cs typeface="Nourd"/>
                <a:sym typeface="Nourd"/>
              </a:rPr>
              <a:t>Metrics Tools → mengukur kualitas &amp; reusability komponen.</a:t>
            </a:r>
          </a:p>
        </p:txBody>
      </p:sp>
      <p:sp>
        <p:nvSpPr>
          <p:cNvPr name="Freeform 10" id="10"/>
          <p:cNvSpPr/>
          <p:nvPr/>
        </p:nvSpPr>
        <p:spPr>
          <a:xfrm flipH="false" flipV="false" rot="0">
            <a:off x="11382463" y="-727663"/>
            <a:ext cx="2681596" cy="2678244"/>
          </a:xfrm>
          <a:custGeom>
            <a:avLst/>
            <a:gdLst/>
            <a:ahLst/>
            <a:cxnLst/>
            <a:rect r="r" b="b" t="t" l="l"/>
            <a:pathLst>
              <a:path h="2678244" w="2681596">
                <a:moveTo>
                  <a:pt x="0" y="0"/>
                </a:moveTo>
                <a:lnTo>
                  <a:pt x="2681595" y="0"/>
                </a:lnTo>
                <a:lnTo>
                  <a:pt x="2681595" y="2678244"/>
                </a:lnTo>
                <a:lnTo>
                  <a:pt x="0" y="2678244"/>
                </a:lnTo>
                <a:lnTo>
                  <a:pt x="0" y="0"/>
                </a:lnTo>
                <a:close/>
              </a:path>
            </a:pathLst>
          </a:custGeom>
          <a:blipFill>
            <a:blip r:embed="rId4">
              <a:alphaModFix amt="43999"/>
            </a:blip>
            <a:stretch>
              <a:fillRect l="0" t="0" r="0" b="0"/>
            </a:stretch>
          </a:blipFill>
        </p:spPr>
      </p:sp>
      <p:sp>
        <p:nvSpPr>
          <p:cNvPr name="Freeform 11" id="11"/>
          <p:cNvSpPr/>
          <p:nvPr/>
        </p:nvSpPr>
        <p:spPr>
          <a:xfrm flipH="false" flipV="false" rot="0">
            <a:off x="9608675" y="522517"/>
            <a:ext cx="2047617" cy="2045058"/>
          </a:xfrm>
          <a:custGeom>
            <a:avLst/>
            <a:gdLst/>
            <a:ahLst/>
            <a:cxnLst/>
            <a:rect r="r" b="b" t="t" l="l"/>
            <a:pathLst>
              <a:path h="2045058" w="2047617">
                <a:moveTo>
                  <a:pt x="0" y="0"/>
                </a:moveTo>
                <a:lnTo>
                  <a:pt x="2047618" y="0"/>
                </a:lnTo>
                <a:lnTo>
                  <a:pt x="2047618" y="2045057"/>
                </a:lnTo>
                <a:lnTo>
                  <a:pt x="0" y="2045057"/>
                </a:lnTo>
                <a:lnTo>
                  <a:pt x="0" y="0"/>
                </a:lnTo>
                <a:close/>
              </a:path>
            </a:pathLst>
          </a:custGeom>
          <a:blipFill>
            <a:blip r:embed="rId4">
              <a:alphaModFix amt="44999"/>
            </a:blip>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7696C0"/>
        </a:solidFill>
      </p:bgPr>
    </p:bg>
    <p:spTree>
      <p:nvGrpSpPr>
        <p:cNvPr id="1" name=""/>
        <p:cNvGrpSpPr/>
        <p:nvPr/>
      </p:nvGrpSpPr>
      <p:grpSpPr>
        <a:xfrm>
          <a:off x="0" y="0"/>
          <a:ext cx="0" cy="0"/>
          <a:chOff x="0" y="0"/>
          <a:chExt cx="0" cy="0"/>
        </a:xfrm>
      </p:grpSpPr>
      <p:sp>
        <p:nvSpPr>
          <p:cNvPr name="TextBox 2" id="2"/>
          <p:cNvSpPr txBox="true"/>
          <p:nvPr/>
        </p:nvSpPr>
        <p:spPr>
          <a:xfrm rot="0">
            <a:off x="1028700" y="8586038"/>
            <a:ext cx="4649715" cy="381395"/>
          </a:xfrm>
          <a:prstGeom prst="rect">
            <a:avLst/>
          </a:prstGeom>
        </p:spPr>
        <p:txBody>
          <a:bodyPr anchor="t" rtlCol="false" tIns="0" lIns="0" bIns="0" rIns="0">
            <a:spAutoFit/>
          </a:bodyPr>
          <a:lstStyle/>
          <a:p>
            <a:pPr algn="l">
              <a:lnSpc>
                <a:spcPts val="3046"/>
              </a:lnSpc>
            </a:pPr>
            <a:r>
              <a:rPr lang="en-US" sz="2603">
                <a:solidFill>
                  <a:srgbClr val="FFFFFF"/>
                </a:solidFill>
                <a:latin typeface="Nourd"/>
                <a:ea typeface="Nourd"/>
                <a:cs typeface="Nourd"/>
                <a:sym typeface="Nourd"/>
              </a:rPr>
              <a:t>Kelompok II</a:t>
            </a:r>
          </a:p>
        </p:txBody>
      </p:sp>
      <p:sp>
        <p:nvSpPr>
          <p:cNvPr name="AutoShape 3" id="3"/>
          <p:cNvSpPr/>
          <p:nvPr/>
        </p:nvSpPr>
        <p:spPr>
          <a:xfrm>
            <a:off x="5678415" y="8791023"/>
            <a:ext cx="11580885" cy="0"/>
          </a:xfrm>
          <a:prstGeom prst="line">
            <a:avLst/>
          </a:prstGeom>
          <a:ln cap="flat" w="38100">
            <a:solidFill>
              <a:srgbClr val="FFFFFF"/>
            </a:solidFill>
            <a:prstDash val="solid"/>
            <a:headEnd type="none" len="sm" w="sm"/>
            <a:tailEnd type="none" len="sm" w="sm"/>
          </a:ln>
        </p:spPr>
      </p:sp>
      <p:sp>
        <p:nvSpPr>
          <p:cNvPr name="Freeform 4" id="4"/>
          <p:cNvSpPr/>
          <p:nvPr/>
        </p:nvSpPr>
        <p:spPr>
          <a:xfrm flipH="false" flipV="false" rot="0">
            <a:off x="10966102" y="-776682"/>
            <a:ext cx="2681596" cy="2678244"/>
          </a:xfrm>
          <a:custGeom>
            <a:avLst/>
            <a:gdLst/>
            <a:ahLst/>
            <a:cxnLst/>
            <a:rect r="r" b="b" t="t" l="l"/>
            <a:pathLst>
              <a:path h="2678244" w="2681596">
                <a:moveTo>
                  <a:pt x="0" y="0"/>
                </a:moveTo>
                <a:lnTo>
                  <a:pt x="2681596" y="0"/>
                </a:lnTo>
                <a:lnTo>
                  <a:pt x="2681596" y="2678244"/>
                </a:lnTo>
                <a:lnTo>
                  <a:pt x="0" y="2678244"/>
                </a:lnTo>
                <a:lnTo>
                  <a:pt x="0" y="0"/>
                </a:lnTo>
                <a:close/>
              </a:path>
            </a:pathLst>
          </a:custGeom>
          <a:blipFill>
            <a:blip r:embed="rId2">
              <a:alphaModFix amt="43999"/>
            </a:blip>
            <a:stretch>
              <a:fillRect l="0" t="0" r="0" b="0"/>
            </a:stretch>
          </a:blipFill>
        </p:spPr>
      </p:sp>
      <p:sp>
        <p:nvSpPr>
          <p:cNvPr name="Freeform 5" id="5"/>
          <p:cNvSpPr/>
          <p:nvPr/>
        </p:nvSpPr>
        <p:spPr>
          <a:xfrm flipH="false" flipV="false" rot="0">
            <a:off x="6854759" y="486227"/>
            <a:ext cx="2047617" cy="2045058"/>
          </a:xfrm>
          <a:custGeom>
            <a:avLst/>
            <a:gdLst/>
            <a:ahLst/>
            <a:cxnLst/>
            <a:rect r="r" b="b" t="t" l="l"/>
            <a:pathLst>
              <a:path h="2045058" w="2047617">
                <a:moveTo>
                  <a:pt x="0" y="0"/>
                </a:moveTo>
                <a:lnTo>
                  <a:pt x="2047618" y="0"/>
                </a:lnTo>
                <a:lnTo>
                  <a:pt x="2047618" y="2045058"/>
                </a:lnTo>
                <a:lnTo>
                  <a:pt x="0" y="2045058"/>
                </a:lnTo>
                <a:lnTo>
                  <a:pt x="0" y="0"/>
                </a:lnTo>
                <a:close/>
              </a:path>
            </a:pathLst>
          </a:custGeom>
          <a:blipFill>
            <a:blip r:embed="rId2">
              <a:alphaModFix amt="44999"/>
            </a:blip>
            <a:stretch>
              <a:fillRect l="0" t="0" r="0" b="0"/>
            </a:stretch>
          </a:blipFill>
        </p:spPr>
      </p:sp>
      <p:sp>
        <p:nvSpPr>
          <p:cNvPr name="TextBox 6" id="6"/>
          <p:cNvSpPr txBox="true"/>
          <p:nvPr/>
        </p:nvSpPr>
        <p:spPr>
          <a:xfrm rot="0">
            <a:off x="1028700" y="2175506"/>
            <a:ext cx="4889347" cy="854507"/>
          </a:xfrm>
          <a:prstGeom prst="rect">
            <a:avLst/>
          </a:prstGeom>
        </p:spPr>
        <p:txBody>
          <a:bodyPr anchor="t" rtlCol="false" tIns="0" lIns="0" bIns="0" rIns="0">
            <a:spAutoFit/>
          </a:bodyPr>
          <a:lstStyle/>
          <a:p>
            <a:pPr algn="l">
              <a:lnSpc>
                <a:spcPts val="5000"/>
              </a:lnSpc>
            </a:pPr>
            <a:r>
              <a:rPr lang="en-US" sz="10001">
                <a:solidFill>
                  <a:srgbClr val="FFFFFF"/>
                </a:solidFill>
                <a:latin typeface="Sloop Script Pro"/>
                <a:ea typeface="Sloop Script Pro"/>
                <a:cs typeface="Sloop Script Pro"/>
                <a:sym typeface="Sloop Script Pro"/>
              </a:rPr>
              <a:t>Kesimpulan</a:t>
            </a:r>
          </a:p>
        </p:txBody>
      </p:sp>
      <p:sp>
        <p:nvSpPr>
          <p:cNvPr name="TextBox 7" id="7"/>
          <p:cNvSpPr txBox="true"/>
          <p:nvPr/>
        </p:nvSpPr>
        <p:spPr>
          <a:xfrm rot="0">
            <a:off x="1028700" y="3775512"/>
            <a:ext cx="16230600" cy="2745500"/>
          </a:xfrm>
          <a:prstGeom prst="rect">
            <a:avLst/>
          </a:prstGeom>
        </p:spPr>
        <p:txBody>
          <a:bodyPr anchor="t" rtlCol="false" tIns="0" lIns="0" bIns="0" rIns="0">
            <a:spAutoFit/>
          </a:bodyPr>
          <a:lstStyle/>
          <a:p>
            <a:pPr algn="just">
              <a:lnSpc>
                <a:spcPts val="3631"/>
              </a:lnSpc>
            </a:pPr>
            <a:r>
              <a:rPr lang="en-US" sz="3103">
                <a:solidFill>
                  <a:srgbClr val="FFFFFF"/>
                </a:solidFill>
                <a:latin typeface="Nourd"/>
                <a:ea typeface="Nourd"/>
                <a:cs typeface="Nourd"/>
                <a:sym typeface="Nourd"/>
              </a:rPr>
              <a:t>CBSD menjadi paradigma penting dalam menghadapi kompleksitas perangkat lunak modern. Konsep reuse, modularitas, dan fleksibilitas membuat pengembangan lebih efisien, cepat, dan berkualitas. Meski ada tantangan seperti kompatibilitas dan standar komponen, CBSD sangat relevan di era cloud computing, IoT, dan microservices. Dengan dukungan teknologi modern dan pengembangan AI, CBSD berpotensi menjadi fondasi utama dalam rekayasa perangkat lunak masa depan.</a:t>
            </a:r>
          </a:p>
        </p:txBody>
      </p:sp>
      <p:sp>
        <p:nvSpPr>
          <p:cNvPr name="Freeform 8" id="8"/>
          <p:cNvSpPr/>
          <p:nvPr/>
        </p:nvSpPr>
        <p:spPr>
          <a:xfrm flipH="false" flipV="false" rot="0">
            <a:off x="14064058" y="1545046"/>
            <a:ext cx="3195242" cy="811071"/>
          </a:xfrm>
          <a:custGeom>
            <a:avLst/>
            <a:gdLst/>
            <a:ahLst/>
            <a:cxnLst/>
            <a:rect r="r" b="b" t="t" l="l"/>
            <a:pathLst>
              <a:path h="811071" w="3195242">
                <a:moveTo>
                  <a:pt x="0" y="0"/>
                </a:moveTo>
                <a:lnTo>
                  <a:pt x="3195242" y="0"/>
                </a:lnTo>
                <a:lnTo>
                  <a:pt x="3195242" y="811070"/>
                </a:lnTo>
                <a:lnTo>
                  <a:pt x="0" y="8110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7696C0"/>
        </a:solidFill>
      </p:bgPr>
    </p:bg>
    <p:spTree>
      <p:nvGrpSpPr>
        <p:cNvPr id="1" name=""/>
        <p:cNvGrpSpPr/>
        <p:nvPr/>
      </p:nvGrpSpPr>
      <p:grpSpPr>
        <a:xfrm>
          <a:off x="0" y="0"/>
          <a:ext cx="0" cy="0"/>
          <a:chOff x="0" y="0"/>
          <a:chExt cx="0" cy="0"/>
        </a:xfrm>
      </p:grpSpPr>
      <p:sp>
        <p:nvSpPr>
          <p:cNvPr name="TextBox 2" id="2"/>
          <p:cNvSpPr txBox="true"/>
          <p:nvPr/>
        </p:nvSpPr>
        <p:spPr>
          <a:xfrm rot="0">
            <a:off x="1028700" y="5777785"/>
            <a:ext cx="16230600" cy="890487"/>
          </a:xfrm>
          <a:prstGeom prst="rect">
            <a:avLst/>
          </a:prstGeom>
        </p:spPr>
        <p:txBody>
          <a:bodyPr anchor="t" rtlCol="false" tIns="0" lIns="0" bIns="0" rIns="0">
            <a:spAutoFit/>
          </a:bodyPr>
          <a:lstStyle/>
          <a:p>
            <a:pPr algn="ctr">
              <a:lnSpc>
                <a:spcPts val="5260"/>
              </a:lnSpc>
            </a:pPr>
            <a:r>
              <a:rPr lang="en-US" sz="10521" b="true">
                <a:solidFill>
                  <a:srgbClr val="FFFFFF"/>
                </a:solidFill>
                <a:latin typeface="Nourd Bold"/>
                <a:ea typeface="Nourd Bold"/>
                <a:cs typeface="Nourd Bold"/>
                <a:sym typeface="Nourd Bold"/>
              </a:rPr>
              <a:t>Ada Yang Ditanyakan?</a:t>
            </a:r>
          </a:p>
        </p:txBody>
      </p:sp>
      <p:sp>
        <p:nvSpPr>
          <p:cNvPr name="TextBox 3" id="3"/>
          <p:cNvSpPr txBox="true"/>
          <p:nvPr/>
        </p:nvSpPr>
        <p:spPr>
          <a:xfrm rot="0">
            <a:off x="1028700" y="4239385"/>
            <a:ext cx="6989095" cy="1353691"/>
          </a:xfrm>
          <a:prstGeom prst="rect">
            <a:avLst/>
          </a:prstGeom>
        </p:spPr>
        <p:txBody>
          <a:bodyPr anchor="t" rtlCol="false" tIns="0" lIns="0" bIns="0" rIns="0">
            <a:spAutoFit/>
          </a:bodyPr>
          <a:lstStyle/>
          <a:p>
            <a:pPr algn="l">
              <a:lnSpc>
                <a:spcPts val="7862"/>
              </a:lnSpc>
            </a:pPr>
            <a:r>
              <a:rPr lang="en-US" sz="15725">
                <a:solidFill>
                  <a:srgbClr val="FFFFFF"/>
                </a:solidFill>
                <a:latin typeface="Sloop Script Pro"/>
                <a:ea typeface="Sloop Script Pro"/>
                <a:cs typeface="Sloop Script Pro"/>
                <a:sym typeface="Sloop Script Pro"/>
              </a:rPr>
              <a:t>Apakah</a:t>
            </a:r>
          </a:p>
        </p:txBody>
      </p:sp>
      <p:sp>
        <p:nvSpPr>
          <p:cNvPr name="AutoShape 4" id="4"/>
          <p:cNvSpPr/>
          <p:nvPr/>
        </p:nvSpPr>
        <p:spPr>
          <a:xfrm>
            <a:off x="1028700" y="7112520"/>
            <a:ext cx="16230600" cy="0"/>
          </a:xfrm>
          <a:prstGeom prst="line">
            <a:avLst/>
          </a:prstGeom>
          <a:ln cap="flat" w="38100">
            <a:solidFill>
              <a:srgbClr val="FFFFFF"/>
            </a:solidFill>
            <a:prstDash val="solid"/>
            <a:headEnd type="none" len="sm" w="sm"/>
            <a:tailEnd type="none" len="sm" w="sm"/>
          </a:ln>
        </p:spPr>
      </p:sp>
      <p:sp>
        <p:nvSpPr>
          <p:cNvPr name="TextBox 5" id="5"/>
          <p:cNvSpPr txBox="true"/>
          <p:nvPr/>
        </p:nvSpPr>
        <p:spPr>
          <a:xfrm rot="0">
            <a:off x="3168895" y="8150745"/>
            <a:ext cx="11950209" cy="381395"/>
          </a:xfrm>
          <a:prstGeom prst="rect">
            <a:avLst/>
          </a:prstGeom>
        </p:spPr>
        <p:txBody>
          <a:bodyPr anchor="t" rtlCol="false" tIns="0" lIns="0" bIns="0" rIns="0">
            <a:spAutoFit/>
          </a:bodyPr>
          <a:lstStyle/>
          <a:p>
            <a:pPr algn="ctr">
              <a:lnSpc>
                <a:spcPts val="3046"/>
              </a:lnSpc>
            </a:pPr>
            <a:r>
              <a:rPr lang="en-US" sz="2603">
                <a:solidFill>
                  <a:srgbClr val="FFFFFF"/>
                </a:solidFill>
                <a:latin typeface="Nourd"/>
                <a:ea typeface="Nourd"/>
                <a:cs typeface="Nourd"/>
                <a:sym typeface="Nourd"/>
              </a:rPr>
              <a:t>Kelompok II</a:t>
            </a:r>
          </a:p>
        </p:txBody>
      </p:sp>
      <p:sp>
        <p:nvSpPr>
          <p:cNvPr name="Freeform 6" id="6"/>
          <p:cNvSpPr/>
          <p:nvPr/>
        </p:nvSpPr>
        <p:spPr>
          <a:xfrm flipH="false" flipV="false" rot="0">
            <a:off x="15653603" y="-1397935"/>
            <a:ext cx="5268794" cy="5278569"/>
          </a:xfrm>
          <a:custGeom>
            <a:avLst/>
            <a:gdLst/>
            <a:ahLst/>
            <a:cxnLst/>
            <a:rect r="r" b="b" t="t" l="l"/>
            <a:pathLst>
              <a:path h="5278569" w="5268794">
                <a:moveTo>
                  <a:pt x="0" y="0"/>
                </a:moveTo>
                <a:lnTo>
                  <a:pt x="5268794" y="0"/>
                </a:lnTo>
                <a:lnTo>
                  <a:pt x="5268794" y="5278568"/>
                </a:lnTo>
                <a:lnTo>
                  <a:pt x="0" y="527856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7583683" y="574031"/>
            <a:ext cx="2269645" cy="2266808"/>
          </a:xfrm>
          <a:custGeom>
            <a:avLst/>
            <a:gdLst/>
            <a:ahLst/>
            <a:cxnLst/>
            <a:rect r="r" b="b" t="t" l="l"/>
            <a:pathLst>
              <a:path h="2266808" w="2269645">
                <a:moveTo>
                  <a:pt x="0" y="0"/>
                </a:moveTo>
                <a:lnTo>
                  <a:pt x="2269646" y="0"/>
                </a:lnTo>
                <a:lnTo>
                  <a:pt x="2269646" y="2266808"/>
                </a:lnTo>
                <a:lnTo>
                  <a:pt x="0" y="2266808"/>
                </a:lnTo>
                <a:lnTo>
                  <a:pt x="0" y="0"/>
                </a:lnTo>
                <a:close/>
              </a:path>
            </a:pathLst>
          </a:custGeom>
          <a:blipFill>
            <a:blip r:embed="rId4">
              <a:alphaModFix amt="44999"/>
            </a:blip>
            <a:stretch>
              <a:fillRect l="0" t="0" r="0" b="0"/>
            </a:stretch>
          </a:blipFill>
        </p:spPr>
      </p:sp>
      <p:sp>
        <p:nvSpPr>
          <p:cNvPr name="Freeform 8" id="8"/>
          <p:cNvSpPr/>
          <p:nvPr/>
        </p:nvSpPr>
        <p:spPr>
          <a:xfrm flipH="false" flipV="false" rot="0">
            <a:off x="12351538" y="1786770"/>
            <a:ext cx="1980666" cy="1978190"/>
          </a:xfrm>
          <a:custGeom>
            <a:avLst/>
            <a:gdLst/>
            <a:ahLst/>
            <a:cxnLst/>
            <a:rect r="r" b="b" t="t" l="l"/>
            <a:pathLst>
              <a:path h="1978190" w="1980666">
                <a:moveTo>
                  <a:pt x="0" y="0"/>
                </a:moveTo>
                <a:lnTo>
                  <a:pt x="1980666" y="0"/>
                </a:lnTo>
                <a:lnTo>
                  <a:pt x="1980666" y="1978190"/>
                </a:lnTo>
                <a:lnTo>
                  <a:pt x="0" y="1978190"/>
                </a:lnTo>
                <a:lnTo>
                  <a:pt x="0" y="0"/>
                </a:lnTo>
                <a:close/>
              </a:path>
            </a:pathLst>
          </a:custGeom>
          <a:blipFill>
            <a:blip r:embed="rId4">
              <a:alphaModFix amt="44999"/>
            </a:blip>
            <a:stretch>
              <a:fillRect l="0" t="0" r="0" b="0"/>
            </a:stretch>
          </a:blipFill>
        </p:spPr>
      </p:sp>
      <p:sp>
        <p:nvSpPr>
          <p:cNvPr name="Freeform 9" id="9"/>
          <p:cNvSpPr/>
          <p:nvPr/>
        </p:nvSpPr>
        <p:spPr>
          <a:xfrm flipH="false" flipV="false" rot="0">
            <a:off x="1028700" y="1866623"/>
            <a:ext cx="2568114" cy="651882"/>
          </a:xfrm>
          <a:custGeom>
            <a:avLst/>
            <a:gdLst/>
            <a:ahLst/>
            <a:cxnLst/>
            <a:rect r="r" b="b" t="t" l="l"/>
            <a:pathLst>
              <a:path h="651882" w="2568114">
                <a:moveTo>
                  <a:pt x="0" y="0"/>
                </a:moveTo>
                <a:lnTo>
                  <a:pt x="2568114" y="0"/>
                </a:lnTo>
                <a:lnTo>
                  <a:pt x="2568114" y="651882"/>
                </a:lnTo>
                <a:lnTo>
                  <a:pt x="0" y="65188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7696C0"/>
        </a:solidFill>
      </p:bgPr>
    </p:bg>
    <p:spTree>
      <p:nvGrpSpPr>
        <p:cNvPr id="1" name=""/>
        <p:cNvGrpSpPr/>
        <p:nvPr/>
      </p:nvGrpSpPr>
      <p:grpSpPr>
        <a:xfrm>
          <a:off x="0" y="0"/>
          <a:ext cx="0" cy="0"/>
          <a:chOff x="0" y="0"/>
          <a:chExt cx="0" cy="0"/>
        </a:xfrm>
      </p:grpSpPr>
      <p:sp>
        <p:nvSpPr>
          <p:cNvPr name="TextBox 2" id="2"/>
          <p:cNvSpPr txBox="true"/>
          <p:nvPr/>
        </p:nvSpPr>
        <p:spPr>
          <a:xfrm rot="0">
            <a:off x="9398720" y="5120786"/>
            <a:ext cx="4291220" cy="895343"/>
          </a:xfrm>
          <a:prstGeom prst="rect">
            <a:avLst/>
          </a:prstGeom>
        </p:spPr>
        <p:txBody>
          <a:bodyPr anchor="t" rtlCol="false" tIns="0" lIns="0" bIns="0" rIns="0">
            <a:spAutoFit/>
          </a:bodyPr>
          <a:lstStyle/>
          <a:p>
            <a:pPr algn="l">
              <a:lnSpc>
                <a:spcPts val="5249"/>
              </a:lnSpc>
            </a:pPr>
            <a:r>
              <a:rPr lang="en-US" sz="10499" b="true">
                <a:solidFill>
                  <a:srgbClr val="FFFFFF"/>
                </a:solidFill>
                <a:latin typeface="Nourd Bold"/>
                <a:ea typeface="Nourd Bold"/>
                <a:cs typeface="Nourd Bold"/>
                <a:sym typeface="Nourd Bold"/>
              </a:rPr>
              <a:t>Kasih</a:t>
            </a:r>
          </a:p>
        </p:txBody>
      </p:sp>
      <p:sp>
        <p:nvSpPr>
          <p:cNvPr name="TextBox 3" id="3"/>
          <p:cNvSpPr txBox="true"/>
          <p:nvPr/>
        </p:nvSpPr>
        <p:spPr>
          <a:xfrm rot="0">
            <a:off x="4598060" y="5140290"/>
            <a:ext cx="5267963" cy="1348109"/>
          </a:xfrm>
          <a:prstGeom prst="rect">
            <a:avLst/>
          </a:prstGeom>
        </p:spPr>
        <p:txBody>
          <a:bodyPr anchor="t" rtlCol="false" tIns="0" lIns="0" bIns="0" rIns="0">
            <a:spAutoFit/>
          </a:bodyPr>
          <a:lstStyle/>
          <a:p>
            <a:pPr algn="l">
              <a:lnSpc>
                <a:spcPts val="7850"/>
              </a:lnSpc>
            </a:pPr>
            <a:r>
              <a:rPr lang="en-US" sz="15700">
                <a:solidFill>
                  <a:srgbClr val="FFFFFF"/>
                </a:solidFill>
                <a:latin typeface="Sloop Script Pro"/>
                <a:ea typeface="Sloop Script Pro"/>
                <a:cs typeface="Sloop Script Pro"/>
                <a:sym typeface="Sloop Script Pro"/>
              </a:rPr>
              <a:t>Terima</a:t>
            </a:r>
          </a:p>
        </p:txBody>
      </p:sp>
      <p:sp>
        <p:nvSpPr>
          <p:cNvPr name="AutoShape 4" id="4"/>
          <p:cNvSpPr/>
          <p:nvPr/>
        </p:nvSpPr>
        <p:spPr>
          <a:xfrm>
            <a:off x="1028700" y="6805418"/>
            <a:ext cx="16230600" cy="0"/>
          </a:xfrm>
          <a:prstGeom prst="line">
            <a:avLst/>
          </a:prstGeom>
          <a:ln cap="flat" w="38100">
            <a:solidFill>
              <a:srgbClr val="FFFFFF"/>
            </a:solidFill>
            <a:prstDash val="solid"/>
            <a:headEnd type="none" len="sm" w="sm"/>
            <a:tailEnd type="none" len="sm" w="sm"/>
          </a:ln>
        </p:spPr>
      </p:sp>
      <p:sp>
        <p:nvSpPr>
          <p:cNvPr name="TextBox 5" id="5"/>
          <p:cNvSpPr txBox="true"/>
          <p:nvPr/>
        </p:nvSpPr>
        <p:spPr>
          <a:xfrm rot="0">
            <a:off x="3168895" y="7776968"/>
            <a:ext cx="11950209" cy="514256"/>
          </a:xfrm>
          <a:prstGeom prst="rect">
            <a:avLst/>
          </a:prstGeom>
        </p:spPr>
        <p:txBody>
          <a:bodyPr anchor="t" rtlCol="false" tIns="0" lIns="0" bIns="0" rIns="0">
            <a:spAutoFit/>
          </a:bodyPr>
          <a:lstStyle/>
          <a:p>
            <a:pPr algn="ctr">
              <a:lnSpc>
                <a:spcPts val="4205"/>
              </a:lnSpc>
            </a:pPr>
            <a:r>
              <a:rPr lang="en-US" sz="3003">
                <a:solidFill>
                  <a:srgbClr val="FFFFFF"/>
                </a:solidFill>
                <a:latin typeface="Nourd"/>
                <a:ea typeface="Nourd"/>
                <a:cs typeface="Nourd"/>
                <a:sym typeface="Nourd"/>
              </a:rPr>
              <a:t>KELOMPOK II</a:t>
            </a:r>
          </a:p>
        </p:txBody>
      </p:sp>
      <p:sp>
        <p:nvSpPr>
          <p:cNvPr name="Freeform 6" id="6"/>
          <p:cNvSpPr/>
          <p:nvPr/>
        </p:nvSpPr>
        <p:spPr>
          <a:xfrm flipH="false" flipV="false" rot="0">
            <a:off x="692014" y="1901694"/>
            <a:ext cx="3195242" cy="811071"/>
          </a:xfrm>
          <a:custGeom>
            <a:avLst/>
            <a:gdLst/>
            <a:ahLst/>
            <a:cxnLst/>
            <a:rect r="r" b="b" t="t" l="l"/>
            <a:pathLst>
              <a:path h="811071" w="3195242">
                <a:moveTo>
                  <a:pt x="0" y="0"/>
                </a:moveTo>
                <a:lnTo>
                  <a:pt x="3195242" y="0"/>
                </a:lnTo>
                <a:lnTo>
                  <a:pt x="3195242" y="811070"/>
                </a:lnTo>
                <a:lnTo>
                  <a:pt x="0" y="8110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5806003" y="-1245535"/>
            <a:ext cx="5268794" cy="5278569"/>
          </a:xfrm>
          <a:custGeom>
            <a:avLst/>
            <a:gdLst/>
            <a:ahLst/>
            <a:cxnLst/>
            <a:rect r="r" b="b" t="t" l="l"/>
            <a:pathLst>
              <a:path h="5278569" w="5268794">
                <a:moveTo>
                  <a:pt x="0" y="0"/>
                </a:moveTo>
                <a:lnTo>
                  <a:pt x="5268794" y="0"/>
                </a:lnTo>
                <a:lnTo>
                  <a:pt x="5268794" y="5278568"/>
                </a:lnTo>
                <a:lnTo>
                  <a:pt x="0" y="52785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8822311" y="-1654547"/>
            <a:ext cx="3337784" cy="3333612"/>
          </a:xfrm>
          <a:custGeom>
            <a:avLst/>
            <a:gdLst/>
            <a:ahLst/>
            <a:cxnLst/>
            <a:rect r="r" b="b" t="t" l="l"/>
            <a:pathLst>
              <a:path h="3333612" w="3337784">
                <a:moveTo>
                  <a:pt x="0" y="0"/>
                </a:moveTo>
                <a:lnTo>
                  <a:pt x="3337784" y="0"/>
                </a:lnTo>
                <a:lnTo>
                  <a:pt x="3337784" y="3333611"/>
                </a:lnTo>
                <a:lnTo>
                  <a:pt x="0" y="3333611"/>
                </a:lnTo>
                <a:lnTo>
                  <a:pt x="0" y="0"/>
                </a:lnTo>
                <a:close/>
              </a:path>
            </a:pathLst>
          </a:custGeom>
          <a:blipFill>
            <a:blip r:embed="rId6">
              <a:alphaModFix amt="44999"/>
            </a:blip>
            <a:stretch>
              <a:fillRect l="0" t="0" r="0" b="0"/>
            </a:stretch>
          </a:blipFill>
        </p:spPr>
      </p:sp>
      <p:sp>
        <p:nvSpPr>
          <p:cNvPr name="Freeform 9" id="9"/>
          <p:cNvSpPr/>
          <p:nvPr/>
        </p:nvSpPr>
        <p:spPr>
          <a:xfrm flipH="false" flipV="false" rot="0">
            <a:off x="5447847" y="578726"/>
            <a:ext cx="1881428" cy="1879077"/>
          </a:xfrm>
          <a:custGeom>
            <a:avLst/>
            <a:gdLst/>
            <a:ahLst/>
            <a:cxnLst/>
            <a:rect r="r" b="b" t="t" l="l"/>
            <a:pathLst>
              <a:path h="1879077" w="1881428">
                <a:moveTo>
                  <a:pt x="0" y="0"/>
                </a:moveTo>
                <a:lnTo>
                  <a:pt x="1881428" y="0"/>
                </a:lnTo>
                <a:lnTo>
                  <a:pt x="1881428" y="1879077"/>
                </a:lnTo>
                <a:lnTo>
                  <a:pt x="0" y="1879077"/>
                </a:lnTo>
                <a:lnTo>
                  <a:pt x="0" y="0"/>
                </a:lnTo>
                <a:close/>
              </a:path>
            </a:pathLst>
          </a:custGeom>
          <a:blipFill>
            <a:blip r:embed="rId6">
              <a:alphaModFix amt="44999"/>
            </a:blip>
            <a:stretch>
              <a:fillRect l="0" t="0" r="0" b="0"/>
            </a:stretch>
          </a:blipFill>
        </p:spPr>
      </p:sp>
      <p:sp>
        <p:nvSpPr>
          <p:cNvPr name="Freeform 10" id="10"/>
          <p:cNvSpPr/>
          <p:nvPr/>
        </p:nvSpPr>
        <p:spPr>
          <a:xfrm flipH="false" flipV="false" rot="0">
            <a:off x="690234" y="7988784"/>
            <a:ext cx="1881428" cy="1879077"/>
          </a:xfrm>
          <a:custGeom>
            <a:avLst/>
            <a:gdLst/>
            <a:ahLst/>
            <a:cxnLst/>
            <a:rect r="r" b="b" t="t" l="l"/>
            <a:pathLst>
              <a:path h="1879077" w="1881428">
                <a:moveTo>
                  <a:pt x="0" y="0"/>
                </a:moveTo>
                <a:lnTo>
                  <a:pt x="1881428" y="0"/>
                </a:lnTo>
                <a:lnTo>
                  <a:pt x="1881428" y="1879076"/>
                </a:lnTo>
                <a:lnTo>
                  <a:pt x="0" y="1879076"/>
                </a:lnTo>
                <a:lnTo>
                  <a:pt x="0" y="0"/>
                </a:lnTo>
                <a:close/>
              </a:path>
            </a:pathLst>
          </a:custGeom>
          <a:blipFill>
            <a:blip r:embed="rId6">
              <a:alphaModFix amt="44999"/>
            </a:blip>
            <a:stretch>
              <a:fillRect l="0" t="0" r="0" b="0"/>
            </a:stretch>
          </a:blipFill>
        </p:spPr>
      </p:sp>
      <p:sp>
        <p:nvSpPr>
          <p:cNvPr name="Freeform 11" id="11"/>
          <p:cNvSpPr/>
          <p:nvPr/>
        </p:nvSpPr>
        <p:spPr>
          <a:xfrm flipH="false" flipV="false" rot="0">
            <a:off x="16241197" y="8454141"/>
            <a:ext cx="2830978" cy="2827439"/>
          </a:xfrm>
          <a:custGeom>
            <a:avLst/>
            <a:gdLst/>
            <a:ahLst/>
            <a:cxnLst/>
            <a:rect r="r" b="b" t="t" l="l"/>
            <a:pathLst>
              <a:path h="2827439" w="2830978">
                <a:moveTo>
                  <a:pt x="0" y="0"/>
                </a:moveTo>
                <a:lnTo>
                  <a:pt x="2830978" y="0"/>
                </a:lnTo>
                <a:lnTo>
                  <a:pt x="2830978" y="2827439"/>
                </a:lnTo>
                <a:lnTo>
                  <a:pt x="0" y="2827439"/>
                </a:lnTo>
                <a:lnTo>
                  <a:pt x="0" y="0"/>
                </a:lnTo>
                <a:close/>
              </a:path>
            </a:pathLst>
          </a:custGeom>
          <a:blipFill>
            <a:blip r:embed="rId6">
              <a:alphaModFix amt="44999"/>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7696C0"/>
        </a:solidFill>
      </p:bgPr>
    </p:bg>
    <p:spTree>
      <p:nvGrpSpPr>
        <p:cNvPr id="1" name=""/>
        <p:cNvGrpSpPr/>
        <p:nvPr/>
      </p:nvGrpSpPr>
      <p:grpSpPr>
        <a:xfrm>
          <a:off x="0" y="0"/>
          <a:ext cx="0" cy="0"/>
          <a:chOff x="0" y="0"/>
          <a:chExt cx="0" cy="0"/>
        </a:xfrm>
      </p:grpSpPr>
      <p:grpSp>
        <p:nvGrpSpPr>
          <p:cNvPr name="Group 2" id="2"/>
          <p:cNvGrpSpPr/>
          <p:nvPr/>
        </p:nvGrpSpPr>
        <p:grpSpPr>
          <a:xfrm rot="0">
            <a:off x="1009347" y="4276461"/>
            <a:ext cx="3749528" cy="3087730"/>
            <a:chOff x="0" y="0"/>
            <a:chExt cx="4999371" cy="4116973"/>
          </a:xfrm>
        </p:grpSpPr>
        <p:pic>
          <p:nvPicPr>
            <p:cNvPr name="Picture 3" id="3"/>
            <p:cNvPicPr>
              <a:picLocks noChangeAspect="true"/>
            </p:cNvPicPr>
            <p:nvPr/>
          </p:nvPicPr>
          <p:blipFill>
            <a:blip r:embed="rId2"/>
            <a:srcRect l="0" t="27241" r="0" b="27241"/>
            <a:stretch>
              <a:fillRect/>
            </a:stretch>
          </p:blipFill>
          <p:spPr>
            <a:xfrm flipH="false" flipV="false">
              <a:off x="0" y="0"/>
              <a:ext cx="4999371" cy="4116973"/>
            </a:xfrm>
            <a:prstGeom prst="rect">
              <a:avLst/>
            </a:prstGeom>
          </p:spPr>
        </p:pic>
      </p:grpSp>
      <p:sp>
        <p:nvSpPr>
          <p:cNvPr name="AutoShape 4" id="4"/>
          <p:cNvSpPr/>
          <p:nvPr/>
        </p:nvSpPr>
        <p:spPr>
          <a:xfrm flipV="true">
            <a:off x="7527866" y="2845967"/>
            <a:ext cx="7639380" cy="0"/>
          </a:xfrm>
          <a:prstGeom prst="line">
            <a:avLst/>
          </a:prstGeom>
          <a:ln cap="flat" w="38100">
            <a:solidFill>
              <a:srgbClr val="FFFFFF"/>
            </a:solidFill>
            <a:prstDash val="solid"/>
            <a:headEnd type="none" len="sm" w="sm"/>
            <a:tailEnd type="none" len="sm" w="sm"/>
          </a:ln>
        </p:spPr>
      </p:sp>
      <p:sp>
        <p:nvSpPr>
          <p:cNvPr name="Freeform 5" id="5"/>
          <p:cNvSpPr/>
          <p:nvPr/>
        </p:nvSpPr>
        <p:spPr>
          <a:xfrm flipH="false" flipV="false" rot="0">
            <a:off x="16683868" y="4989403"/>
            <a:ext cx="2681596" cy="2678244"/>
          </a:xfrm>
          <a:custGeom>
            <a:avLst/>
            <a:gdLst/>
            <a:ahLst/>
            <a:cxnLst/>
            <a:rect r="r" b="b" t="t" l="l"/>
            <a:pathLst>
              <a:path h="2678244" w="2681596">
                <a:moveTo>
                  <a:pt x="0" y="0"/>
                </a:moveTo>
                <a:lnTo>
                  <a:pt x="2681596" y="0"/>
                </a:lnTo>
                <a:lnTo>
                  <a:pt x="2681596" y="2678244"/>
                </a:lnTo>
                <a:lnTo>
                  <a:pt x="0" y="2678244"/>
                </a:lnTo>
                <a:lnTo>
                  <a:pt x="0" y="0"/>
                </a:lnTo>
                <a:close/>
              </a:path>
            </a:pathLst>
          </a:custGeom>
          <a:blipFill>
            <a:blip r:embed="rId3">
              <a:alphaModFix amt="44999"/>
            </a:blip>
            <a:stretch>
              <a:fillRect l="0" t="0" r="0" b="0"/>
            </a:stretch>
          </a:blipFill>
        </p:spPr>
      </p:sp>
      <p:sp>
        <p:nvSpPr>
          <p:cNvPr name="Freeform 6" id="6"/>
          <p:cNvSpPr/>
          <p:nvPr/>
        </p:nvSpPr>
        <p:spPr>
          <a:xfrm flipH="false" flipV="false" rot="0">
            <a:off x="15653603" y="-1397935"/>
            <a:ext cx="5268794" cy="5278569"/>
          </a:xfrm>
          <a:custGeom>
            <a:avLst/>
            <a:gdLst/>
            <a:ahLst/>
            <a:cxnLst/>
            <a:rect r="r" b="b" t="t" l="l"/>
            <a:pathLst>
              <a:path h="5278569" w="5268794">
                <a:moveTo>
                  <a:pt x="0" y="0"/>
                </a:moveTo>
                <a:lnTo>
                  <a:pt x="5268794" y="0"/>
                </a:lnTo>
                <a:lnTo>
                  <a:pt x="5268794" y="5278568"/>
                </a:lnTo>
                <a:lnTo>
                  <a:pt x="0" y="52785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6187068" y="-1339122"/>
            <a:ext cx="2681596" cy="2678244"/>
          </a:xfrm>
          <a:custGeom>
            <a:avLst/>
            <a:gdLst/>
            <a:ahLst/>
            <a:cxnLst/>
            <a:rect r="r" b="b" t="t" l="l"/>
            <a:pathLst>
              <a:path h="2678244" w="2681596">
                <a:moveTo>
                  <a:pt x="0" y="0"/>
                </a:moveTo>
                <a:lnTo>
                  <a:pt x="2681595" y="0"/>
                </a:lnTo>
                <a:lnTo>
                  <a:pt x="2681595" y="2678244"/>
                </a:lnTo>
                <a:lnTo>
                  <a:pt x="0" y="2678244"/>
                </a:lnTo>
                <a:lnTo>
                  <a:pt x="0" y="0"/>
                </a:lnTo>
                <a:close/>
              </a:path>
            </a:pathLst>
          </a:custGeom>
          <a:blipFill>
            <a:blip r:embed="rId3">
              <a:alphaModFix amt="44999"/>
            </a:blip>
            <a:stretch>
              <a:fillRect l="0" t="0" r="0" b="0"/>
            </a:stretch>
          </a:blipFill>
        </p:spPr>
      </p:sp>
      <p:grpSp>
        <p:nvGrpSpPr>
          <p:cNvPr name="Group 8" id="8"/>
          <p:cNvGrpSpPr/>
          <p:nvPr/>
        </p:nvGrpSpPr>
        <p:grpSpPr>
          <a:xfrm rot="0">
            <a:off x="5120825" y="4287969"/>
            <a:ext cx="3747838" cy="3040105"/>
            <a:chOff x="0" y="0"/>
            <a:chExt cx="4997117" cy="4053473"/>
          </a:xfrm>
        </p:grpSpPr>
        <p:pic>
          <p:nvPicPr>
            <p:cNvPr name="Picture 9" id="9"/>
            <p:cNvPicPr>
              <a:picLocks noChangeAspect="true"/>
            </p:cNvPicPr>
            <p:nvPr/>
          </p:nvPicPr>
          <p:blipFill>
            <a:blip r:embed="rId6"/>
            <a:srcRect l="8568" t="22302" r="-30540" b="22111"/>
            <a:stretch>
              <a:fillRect/>
            </a:stretch>
          </p:blipFill>
          <p:spPr>
            <a:xfrm flipH="false" flipV="false">
              <a:off x="0" y="0"/>
              <a:ext cx="4997117" cy="4053473"/>
            </a:xfrm>
            <a:prstGeom prst="rect">
              <a:avLst/>
            </a:prstGeom>
          </p:spPr>
        </p:pic>
      </p:grpSp>
      <p:grpSp>
        <p:nvGrpSpPr>
          <p:cNvPr name="Group 10" id="10"/>
          <p:cNvGrpSpPr/>
          <p:nvPr/>
        </p:nvGrpSpPr>
        <p:grpSpPr>
          <a:xfrm rot="0">
            <a:off x="9230613" y="4276461"/>
            <a:ext cx="3741172" cy="3087730"/>
            <a:chOff x="0" y="0"/>
            <a:chExt cx="4988229" cy="4116973"/>
          </a:xfrm>
        </p:grpSpPr>
        <p:pic>
          <p:nvPicPr>
            <p:cNvPr name="Picture 11" id="11"/>
            <p:cNvPicPr>
              <a:picLocks noChangeAspect="true"/>
            </p:cNvPicPr>
            <p:nvPr/>
          </p:nvPicPr>
          <p:blipFill>
            <a:blip r:embed="rId7"/>
            <a:srcRect l="0" t="19087" r="0" b="19087"/>
            <a:stretch>
              <a:fillRect/>
            </a:stretch>
          </p:blipFill>
          <p:spPr>
            <a:xfrm flipH="false" flipV="false">
              <a:off x="0" y="0"/>
              <a:ext cx="4988229" cy="4116973"/>
            </a:xfrm>
            <a:prstGeom prst="rect">
              <a:avLst/>
            </a:prstGeom>
          </p:spPr>
        </p:pic>
      </p:grpSp>
      <p:grpSp>
        <p:nvGrpSpPr>
          <p:cNvPr name="Group 12" id="12"/>
          <p:cNvGrpSpPr/>
          <p:nvPr/>
        </p:nvGrpSpPr>
        <p:grpSpPr>
          <a:xfrm rot="0">
            <a:off x="13333735" y="4312579"/>
            <a:ext cx="3711267" cy="3015494"/>
            <a:chOff x="0" y="0"/>
            <a:chExt cx="4948357" cy="4020659"/>
          </a:xfrm>
        </p:grpSpPr>
        <p:pic>
          <p:nvPicPr>
            <p:cNvPr name="Picture 13" id="13"/>
            <p:cNvPicPr>
              <a:picLocks noChangeAspect="true"/>
            </p:cNvPicPr>
            <p:nvPr/>
          </p:nvPicPr>
          <p:blipFill>
            <a:blip r:embed="rId8"/>
            <a:srcRect l="0" t="32616" r="0" b="2482"/>
            <a:stretch>
              <a:fillRect/>
            </a:stretch>
          </p:blipFill>
          <p:spPr>
            <a:xfrm flipH="false" flipV="false">
              <a:off x="0" y="0"/>
              <a:ext cx="4948357" cy="4020659"/>
            </a:xfrm>
            <a:prstGeom prst="rect">
              <a:avLst/>
            </a:prstGeom>
          </p:spPr>
        </p:pic>
      </p:grpSp>
      <p:sp>
        <p:nvSpPr>
          <p:cNvPr name="TextBox 14" id="14"/>
          <p:cNvSpPr txBox="true"/>
          <p:nvPr/>
        </p:nvSpPr>
        <p:spPr>
          <a:xfrm rot="0">
            <a:off x="1028700" y="2786015"/>
            <a:ext cx="6499166" cy="720007"/>
          </a:xfrm>
          <a:prstGeom prst="rect">
            <a:avLst/>
          </a:prstGeom>
        </p:spPr>
        <p:txBody>
          <a:bodyPr anchor="t" rtlCol="false" tIns="0" lIns="0" bIns="0" rIns="0">
            <a:spAutoFit/>
          </a:bodyPr>
          <a:lstStyle/>
          <a:p>
            <a:pPr algn="l">
              <a:lnSpc>
                <a:spcPts val="4221"/>
              </a:lnSpc>
            </a:pPr>
            <a:r>
              <a:rPr lang="en-US" sz="8442" b="true">
                <a:solidFill>
                  <a:srgbClr val="FFFFFF"/>
                </a:solidFill>
                <a:latin typeface="Nourd Bold"/>
                <a:ea typeface="Nourd Bold"/>
                <a:cs typeface="Nourd Bold"/>
                <a:sym typeface="Nourd Bold"/>
              </a:rPr>
              <a:t>Kelompok</a:t>
            </a:r>
          </a:p>
        </p:txBody>
      </p:sp>
      <p:sp>
        <p:nvSpPr>
          <p:cNvPr name="TextBox 15" id="15"/>
          <p:cNvSpPr txBox="true"/>
          <p:nvPr/>
        </p:nvSpPr>
        <p:spPr>
          <a:xfrm rot="0">
            <a:off x="1028700" y="1695450"/>
            <a:ext cx="3837627" cy="854507"/>
          </a:xfrm>
          <a:prstGeom prst="rect">
            <a:avLst/>
          </a:prstGeom>
        </p:spPr>
        <p:txBody>
          <a:bodyPr anchor="t" rtlCol="false" tIns="0" lIns="0" bIns="0" rIns="0">
            <a:spAutoFit/>
          </a:bodyPr>
          <a:lstStyle/>
          <a:p>
            <a:pPr algn="l">
              <a:lnSpc>
                <a:spcPts val="5000"/>
              </a:lnSpc>
            </a:pPr>
            <a:r>
              <a:rPr lang="en-US" sz="10001">
                <a:solidFill>
                  <a:srgbClr val="FFFFFF"/>
                </a:solidFill>
                <a:latin typeface="Sloop Script Pro"/>
                <a:ea typeface="Sloop Script Pro"/>
                <a:cs typeface="Sloop Script Pro"/>
                <a:sym typeface="Sloop Script Pro"/>
              </a:rPr>
              <a:t>Anggota</a:t>
            </a:r>
          </a:p>
        </p:txBody>
      </p:sp>
      <p:sp>
        <p:nvSpPr>
          <p:cNvPr name="TextBox 16" id="16"/>
          <p:cNvSpPr txBox="true"/>
          <p:nvPr/>
        </p:nvSpPr>
        <p:spPr>
          <a:xfrm rot="0">
            <a:off x="922945" y="7623348"/>
            <a:ext cx="4049138" cy="454338"/>
          </a:xfrm>
          <a:prstGeom prst="rect">
            <a:avLst/>
          </a:prstGeom>
        </p:spPr>
        <p:txBody>
          <a:bodyPr anchor="t" rtlCol="false" tIns="0" lIns="0" bIns="0" rIns="0">
            <a:spAutoFit/>
          </a:bodyPr>
          <a:lstStyle/>
          <a:p>
            <a:pPr algn="ctr">
              <a:lnSpc>
                <a:spcPts val="3509"/>
              </a:lnSpc>
            </a:pPr>
            <a:r>
              <a:rPr lang="en-US" sz="3133" b="true">
                <a:solidFill>
                  <a:srgbClr val="FFFFFF"/>
                </a:solidFill>
                <a:latin typeface="Nourd Bold"/>
                <a:ea typeface="Nourd Bold"/>
                <a:cs typeface="Nourd Bold"/>
                <a:sym typeface="Nourd Bold"/>
              </a:rPr>
              <a:t>Mildayanti</a:t>
            </a:r>
          </a:p>
        </p:txBody>
      </p:sp>
      <p:sp>
        <p:nvSpPr>
          <p:cNvPr name="TextBox 17" id="17"/>
          <p:cNvSpPr txBox="true"/>
          <p:nvPr/>
        </p:nvSpPr>
        <p:spPr>
          <a:xfrm rot="0">
            <a:off x="4819526" y="7623348"/>
            <a:ext cx="4049138" cy="454338"/>
          </a:xfrm>
          <a:prstGeom prst="rect">
            <a:avLst/>
          </a:prstGeom>
        </p:spPr>
        <p:txBody>
          <a:bodyPr anchor="t" rtlCol="false" tIns="0" lIns="0" bIns="0" rIns="0">
            <a:spAutoFit/>
          </a:bodyPr>
          <a:lstStyle/>
          <a:p>
            <a:pPr algn="ctr">
              <a:lnSpc>
                <a:spcPts val="3509"/>
              </a:lnSpc>
            </a:pPr>
            <a:r>
              <a:rPr lang="en-US" sz="3133" b="true">
                <a:solidFill>
                  <a:srgbClr val="FFFFFF"/>
                </a:solidFill>
                <a:latin typeface="Nourd Bold"/>
                <a:ea typeface="Nourd Bold"/>
                <a:cs typeface="Nourd Bold"/>
                <a:sym typeface="Nourd Bold"/>
              </a:rPr>
              <a:t>Aulya Maharani A</a:t>
            </a:r>
          </a:p>
        </p:txBody>
      </p:sp>
      <p:sp>
        <p:nvSpPr>
          <p:cNvPr name="TextBox 18" id="18"/>
          <p:cNvSpPr txBox="true"/>
          <p:nvPr/>
        </p:nvSpPr>
        <p:spPr>
          <a:xfrm rot="0">
            <a:off x="859543" y="8160085"/>
            <a:ext cx="4049138" cy="454338"/>
          </a:xfrm>
          <a:prstGeom prst="rect">
            <a:avLst/>
          </a:prstGeom>
        </p:spPr>
        <p:txBody>
          <a:bodyPr anchor="t" rtlCol="false" tIns="0" lIns="0" bIns="0" rIns="0">
            <a:spAutoFit/>
          </a:bodyPr>
          <a:lstStyle/>
          <a:p>
            <a:pPr algn="ctr">
              <a:lnSpc>
                <a:spcPts val="3509"/>
              </a:lnSpc>
            </a:pPr>
            <a:r>
              <a:rPr lang="en-US" sz="3133" b="true">
                <a:solidFill>
                  <a:srgbClr val="FFFFFF"/>
                </a:solidFill>
                <a:latin typeface="Nourd Bold"/>
                <a:ea typeface="Nourd Bold"/>
                <a:cs typeface="Nourd Bold"/>
                <a:sym typeface="Nourd Bold"/>
              </a:rPr>
              <a:t>13020230084</a:t>
            </a:r>
          </a:p>
        </p:txBody>
      </p:sp>
      <p:sp>
        <p:nvSpPr>
          <p:cNvPr name="TextBox 19" id="19"/>
          <p:cNvSpPr txBox="true"/>
          <p:nvPr/>
        </p:nvSpPr>
        <p:spPr>
          <a:xfrm rot="0">
            <a:off x="4819526" y="8160085"/>
            <a:ext cx="4049138" cy="454338"/>
          </a:xfrm>
          <a:prstGeom prst="rect">
            <a:avLst/>
          </a:prstGeom>
        </p:spPr>
        <p:txBody>
          <a:bodyPr anchor="t" rtlCol="false" tIns="0" lIns="0" bIns="0" rIns="0">
            <a:spAutoFit/>
          </a:bodyPr>
          <a:lstStyle/>
          <a:p>
            <a:pPr algn="ctr">
              <a:lnSpc>
                <a:spcPts val="3509"/>
              </a:lnSpc>
            </a:pPr>
            <a:r>
              <a:rPr lang="en-US" sz="3133" b="true">
                <a:solidFill>
                  <a:srgbClr val="FFFFFF"/>
                </a:solidFill>
                <a:latin typeface="Nourd Bold"/>
                <a:ea typeface="Nourd Bold"/>
                <a:cs typeface="Nourd Bold"/>
                <a:sym typeface="Nourd Bold"/>
              </a:rPr>
              <a:t>13020230316</a:t>
            </a:r>
          </a:p>
        </p:txBody>
      </p:sp>
      <p:sp>
        <p:nvSpPr>
          <p:cNvPr name="TextBox 20" id="20"/>
          <p:cNvSpPr txBox="true"/>
          <p:nvPr/>
        </p:nvSpPr>
        <p:spPr>
          <a:xfrm rot="0">
            <a:off x="9076630" y="7623348"/>
            <a:ext cx="4049138" cy="454338"/>
          </a:xfrm>
          <a:prstGeom prst="rect">
            <a:avLst/>
          </a:prstGeom>
        </p:spPr>
        <p:txBody>
          <a:bodyPr anchor="t" rtlCol="false" tIns="0" lIns="0" bIns="0" rIns="0">
            <a:spAutoFit/>
          </a:bodyPr>
          <a:lstStyle/>
          <a:p>
            <a:pPr algn="ctr">
              <a:lnSpc>
                <a:spcPts val="3509"/>
              </a:lnSpc>
            </a:pPr>
            <a:r>
              <a:rPr lang="en-US" sz="3133" b="true">
                <a:solidFill>
                  <a:srgbClr val="FFFFFF"/>
                </a:solidFill>
                <a:latin typeface="Nourd Bold"/>
                <a:ea typeface="Nourd Bold"/>
                <a:cs typeface="Nourd Bold"/>
                <a:sym typeface="Nourd Bold"/>
              </a:rPr>
              <a:t>Nur Adzani Labadja</a:t>
            </a:r>
          </a:p>
        </p:txBody>
      </p:sp>
      <p:sp>
        <p:nvSpPr>
          <p:cNvPr name="TextBox 21" id="21"/>
          <p:cNvSpPr txBox="true"/>
          <p:nvPr/>
        </p:nvSpPr>
        <p:spPr>
          <a:xfrm rot="0">
            <a:off x="8868663" y="8160085"/>
            <a:ext cx="4049138" cy="454338"/>
          </a:xfrm>
          <a:prstGeom prst="rect">
            <a:avLst/>
          </a:prstGeom>
        </p:spPr>
        <p:txBody>
          <a:bodyPr anchor="t" rtlCol="false" tIns="0" lIns="0" bIns="0" rIns="0">
            <a:spAutoFit/>
          </a:bodyPr>
          <a:lstStyle/>
          <a:p>
            <a:pPr algn="ctr">
              <a:lnSpc>
                <a:spcPts val="3509"/>
              </a:lnSpc>
            </a:pPr>
            <a:r>
              <a:rPr lang="en-US" sz="3133" b="true">
                <a:solidFill>
                  <a:srgbClr val="FFFFFF"/>
                </a:solidFill>
                <a:latin typeface="Nourd Bold"/>
                <a:ea typeface="Nourd Bold"/>
                <a:cs typeface="Nourd Bold"/>
                <a:sym typeface="Nourd Bold"/>
              </a:rPr>
              <a:t>13020230010</a:t>
            </a:r>
          </a:p>
        </p:txBody>
      </p:sp>
      <p:sp>
        <p:nvSpPr>
          <p:cNvPr name="TextBox 22" id="22"/>
          <p:cNvSpPr txBox="true"/>
          <p:nvPr/>
        </p:nvSpPr>
        <p:spPr>
          <a:xfrm rot="0">
            <a:off x="13333735" y="7623348"/>
            <a:ext cx="4049138" cy="454338"/>
          </a:xfrm>
          <a:prstGeom prst="rect">
            <a:avLst/>
          </a:prstGeom>
        </p:spPr>
        <p:txBody>
          <a:bodyPr anchor="t" rtlCol="false" tIns="0" lIns="0" bIns="0" rIns="0">
            <a:spAutoFit/>
          </a:bodyPr>
          <a:lstStyle/>
          <a:p>
            <a:pPr algn="ctr">
              <a:lnSpc>
                <a:spcPts val="3509"/>
              </a:lnSpc>
            </a:pPr>
            <a:r>
              <a:rPr lang="en-US" sz="3133" b="true">
                <a:solidFill>
                  <a:srgbClr val="FFFFFF"/>
                </a:solidFill>
                <a:latin typeface="Nourd Bold"/>
                <a:ea typeface="Nourd Bold"/>
                <a:cs typeface="Nourd Bold"/>
                <a:sym typeface="Nourd Bold"/>
              </a:rPr>
              <a:t>Wahyu Melanie P</a:t>
            </a:r>
          </a:p>
        </p:txBody>
      </p:sp>
      <p:sp>
        <p:nvSpPr>
          <p:cNvPr name="TextBox 23" id="23"/>
          <p:cNvSpPr txBox="true"/>
          <p:nvPr/>
        </p:nvSpPr>
        <p:spPr>
          <a:xfrm rot="0">
            <a:off x="13125768" y="8160085"/>
            <a:ext cx="4049138" cy="454338"/>
          </a:xfrm>
          <a:prstGeom prst="rect">
            <a:avLst/>
          </a:prstGeom>
        </p:spPr>
        <p:txBody>
          <a:bodyPr anchor="t" rtlCol="false" tIns="0" lIns="0" bIns="0" rIns="0">
            <a:spAutoFit/>
          </a:bodyPr>
          <a:lstStyle/>
          <a:p>
            <a:pPr algn="ctr">
              <a:lnSpc>
                <a:spcPts val="3509"/>
              </a:lnSpc>
            </a:pPr>
            <a:r>
              <a:rPr lang="en-US" sz="3133" b="true">
                <a:solidFill>
                  <a:srgbClr val="FFFFFF"/>
                </a:solidFill>
                <a:latin typeface="Nourd Bold"/>
                <a:ea typeface="Nourd Bold"/>
                <a:cs typeface="Nourd Bold"/>
                <a:sym typeface="Nourd Bold"/>
              </a:rPr>
              <a:t>13020230015</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7696C0"/>
        </a:solidFill>
      </p:bgPr>
    </p:bg>
    <p:spTree>
      <p:nvGrpSpPr>
        <p:cNvPr id="1" name=""/>
        <p:cNvGrpSpPr/>
        <p:nvPr/>
      </p:nvGrpSpPr>
      <p:grpSpPr>
        <a:xfrm>
          <a:off x="0" y="0"/>
          <a:ext cx="0" cy="0"/>
          <a:chOff x="0" y="0"/>
          <a:chExt cx="0" cy="0"/>
        </a:xfrm>
      </p:grpSpPr>
      <p:sp>
        <p:nvSpPr>
          <p:cNvPr name="TextBox 2" id="2"/>
          <p:cNvSpPr txBox="true"/>
          <p:nvPr/>
        </p:nvSpPr>
        <p:spPr>
          <a:xfrm rot="0">
            <a:off x="1028700" y="8586038"/>
            <a:ext cx="4649715" cy="381395"/>
          </a:xfrm>
          <a:prstGeom prst="rect">
            <a:avLst/>
          </a:prstGeom>
        </p:spPr>
        <p:txBody>
          <a:bodyPr anchor="t" rtlCol="false" tIns="0" lIns="0" bIns="0" rIns="0">
            <a:spAutoFit/>
          </a:bodyPr>
          <a:lstStyle/>
          <a:p>
            <a:pPr algn="l">
              <a:lnSpc>
                <a:spcPts val="3046"/>
              </a:lnSpc>
            </a:pPr>
            <a:r>
              <a:rPr lang="en-US" sz="2603">
                <a:solidFill>
                  <a:srgbClr val="FFFFFF"/>
                </a:solidFill>
                <a:latin typeface="Nourd"/>
                <a:ea typeface="Nourd"/>
                <a:cs typeface="Nourd"/>
                <a:sym typeface="Nourd"/>
              </a:rPr>
              <a:t>Kelompok II</a:t>
            </a:r>
          </a:p>
        </p:txBody>
      </p:sp>
      <p:sp>
        <p:nvSpPr>
          <p:cNvPr name="AutoShape 3" id="3"/>
          <p:cNvSpPr/>
          <p:nvPr/>
        </p:nvSpPr>
        <p:spPr>
          <a:xfrm>
            <a:off x="5678415" y="8791023"/>
            <a:ext cx="11580885" cy="0"/>
          </a:xfrm>
          <a:prstGeom prst="line">
            <a:avLst/>
          </a:prstGeom>
          <a:ln cap="flat" w="38100">
            <a:solidFill>
              <a:srgbClr val="FFFFFF"/>
            </a:solidFill>
            <a:prstDash val="solid"/>
            <a:headEnd type="none" len="sm" w="sm"/>
            <a:tailEnd type="none" len="sm" w="sm"/>
          </a:ln>
        </p:spPr>
      </p:sp>
      <p:sp>
        <p:nvSpPr>
          <p:cNvPr name="Freeform 4" id="4"/>
          <p:cNvSpPr/>
          <p:nvPr/>
        </p:nvSpPr>
        <p:spPr>
          <a:xfrm flipH="false" flipV="false" rot="0">
            <a:off x="10966102" y="-776682"/>
            <a:ext cx="2681596" cy="2678244"/>
          </a:xfrm>
          <a:custGeom>
            <a:avLst/>
            <a:gdLst/>
            <a:ahLst/>
            <a:cxnLst/>
            <a:rect r="r" b="b" t="t" l="l"/>
            <a:pathLst>
              <a:path h="2678244" w="2681596">
                <a:moveTo>
                  <a:pt x="0" y="0"/>
                </a:moveTo>
                <a:lnTo>
                  <a:pt x="2681596" y="0"/>
                </a:lnTo>
                <a:lnTo>
                  <a:pt x="2681596" y="2678244"/>
                </a:lnTo>
                <a:lnTo>
                  <a:pt x="0" y="2678244"/>
                </a:lnTo>
                <a:lnTo>
                  <a:pt x="0" y="0"/>
                </a:lnTo>
                <a:close/>
              </a:path>
            </a:pathLst>
          </a:custGeom>
          <a:blipFill>
            <a:blip r:embed="rId2">
              <a:alphaModFix amt="43999"/>
            </a:blip>
            <a:stretch>
              <a:fillRect l="0" t="0" r="0" b="0"/>
            </a:stretch>
          </a:blipFill>
        </p:spPr>
      </p:sp>
      <p:sp>
        <p:nvSpPr>
          <p:cNvPr name="Freeform 5" id="5"/>
          <p:cNvSpPr/>
          <p:nvPr/>
        </p:nvSpPr>
        <p:spPr>
          <a:xfrm flipH="false" flipV="false" rot="0">
            <a:off x="6854759" y="486227"/>
            <a:ext cx="2047617" cy="2045058"/>
          </a:xfrm>
          <a:custGeom>
            <a:avLst/>
            <a:gdLst/>
            <a:ahLst/>
            <a:cxnLst/>
            <a:rect r="r" b="b" t="t" l="l"/>
            <a:pathLst>
              <a:path h="2045058" w="2047617">
                <a:moveTo>
                  <a:pt x="0" y="0"/>
                </a:moveTo>
                <a:lnTo>
                  <a:pt x="2047618" y="0"/>
                </a:lnTo>
                <a:lnTo>
                  <a:pt x="2047618" y="2045058"/>
                </a:lnTo>
                <a:lnTo>
                  <a:pt x="0" y="2045058"/>
                </a:lnTo>
                <a:lnTo>
                  <a:pt x="0" y="0"/>
                </a:lnTo>
                <a:close/>
              </a:path>
            </a:pathLst>
          </a:custGeom>
          <a:blipFill>
            <a:blip r:embed="rId2">
              <a:alphaModFix amt="44999"/>
            </a:blip>
            <a:stretch>
              <a:fillRect l="0" t="0" r="0" b="0"/>
            </a:stretch>
          </a:blipFill>
        </p:spPr>
      </p:sp>
      <p:sp>
        <p:nvSpPr>
          <p:cNvPr name="TextBox 6" id="6"/>
          <p:cNvSpPr txBox="true"/>
          <p:nvPr/>
        </p:nvSpPr>
        <p:spPr>
          <a:xfrm rot="0">
            <a:off x="1028700" y="2761823"/>
            <a:ext cx="6499166" cy="720007"/>
          </a:xfrm>
          <a:prstGeom prst="rect">
            <a:avLst/>
          </a:prstGeom>
        </p:spPr>
        <p:txBody>
          <a:bodyPr anchor="t" rtlCol="false" tIns="0" lIns="0" bIns="0" rIns="0">
            <a:spAutoFit/>
          </a:bodyPr>
          <a:lstStyle/>
          <a:p>
            <a:pPr algn="l">
              <a:lnSpc>
                <a:spcPts val="4221"/>
              </a:lnSpc>
            </a:pPr>
            <a:r>
              <a:rPr lang="en-US" sz="8442" b="true">
                <a:solidFill>
                  <a:srgbClr val="FFFFFF"/>
                </a:solidFill>
                <a:latin typeface="Nourd Bold"/>
                <a:ea typeface="Nourd Bold"/>
                <a:cs typeface="Nourd Bold"/>
                <a:sym typeface="Nourd Bold"/>
              </a:rPr>
              <a:t>Belakang</a:t>
            </a:r>
          </a:p>
        </p:txBody>
      </p:sp>
      <p:sp>
        <p:nvSpPr>
          <p:cNvPr name="TextBox 7" id="7"/>
          <p:cNvSpPr txBox="true"/>
          <p:nvPr/>
        </p:nvSpPr>
        <p:spPr>
          <a:xfrm rot="0">
            <a:off x="1028700" y="1695450"/>
            <a:ext cx="3837627" cy="854507"/>
          </a:xfrm>
          <a:prstGeom prst="rect">
            <a:avLst/>
          </a:prstGeom>
        </p:spPr>
        <p:txBody>
          <a:bodyPr anchor="t" rtlCol="false" tIns="0" lIns="0" bIns="0" rIns="0">
            <a:spAutoFit/>
          </a:bodyPr>
          <a:lstStyle/>
          <a:p>
            <a:pPr algn="l">
              <a:lnSpc>
                <a:spcPts val="5000"/>
              </a:lnSpc>
            </a:pPr>
            <a:r>
              <a:rPr lang="en-US" sz="10001">
                <a:solidFill>
                  <a:srgbClr val="FFFFFF"/>
                </a:solidFill>
                <a:latin typeface="Sloop Script Pro"/>
                <a:ea typeface="Sloop Script Pro"/>
                <a:cs typeface="Sloop Script Pro"/>
                <a:sym typeface="Sloop Script Pro"/>
              </a:rPr>
              <a:t>Latar</a:t>
            </a:r>
          </a:p>
        </p:txBody>
      </p:sp>
      <p:sp>
        <p:nvSpPr>
          <p:cNvPr name="TextBox 8" id="8"/>
          <p:cNvSpPr txBox="true"/>
          <p:nvPr/>
        </p:nvSpPr>
        <p:spPr>
          <a:xfrm rot="0">
            <a:off x="1028700" y="4087161"/>
            <a:ext cx="16230600" cy="3202700"/>
          </a:xfrm>
          <a:prstGeom prst="rect">
            <a:avLst/>
          </a:prstGeom>
        </p:spPr>
        <p:txBody>
          <a:bodyPr anchor="t" rtlCol="false" tIns="0" lIns="0" bIns="0" rIns="0">
            <a:spAutoFit/>
          </a:bodyPr>
          <a:lstStyle/>
          <a:p>
            <a:pPr algn="just">
              <a:lnSpc>
                <a:spcPts val="3631"/>
              </a:lnSpc>
            </a:pPr>
            <a:r>
              <a:rPr lang="en-US" sz="3103">
                <a:solidFill>
                  <a:srgbClr val="FFFFFF"/>
                </a:solidFill>
                <a:latin typeface="Nourd"/>
                <a:ea typeface="Nourd"/>
                <a:cs typeface="Nourd"/>
                <a:sym typeface="Nourd"/>
              </a:rPr>
              <a:t>Perangkat lunak modern semakin kompleks akibat integrasi sistem, tuntutan bisnis, dan ekspektasi pengguna. Model tradisional seperti Waterfall sudah tidak efisien dalam menghadapi perubahan. Component-Based Software Development (CBSD) muncul sebagai solusi dengan merakit komponen siap pakai. Pendekatan ini mengurangi biaya, mempercepat pengembangan, dan meningkatkan kualitas. Namun, CBSD juga menghadapi tantangan seperti kompatibilitas antar komponen, keterbatasan ketersediaan, serta pengelolaan reuse.</a:t>
            </a:r>
          </a:p>
        </p:txBody>
      </p:sp>
      <p:sp>
        <p:nvSpPr>
          <p:cNvPr name="Freeform 9" id="9"/>
          <p:cNvSpPr/>
          <p:nvPr/>
        </p:nvSpPr>
        <p:spPr>
          <a:xfrm flipH="false" flipV="false" rot="0">
            <a:off x="14064058" y="1545046"/>
            <a:ext cx="3195242" cy="811071"/>
          </a:xfrm>
          <a:custGeom>
            <a:avLst/>
            <a:gdLst/>
            <a:ahLst/>
            <a:cxnLst/>
            <a:rect r="r" b="b" t="t" l="l"/>
            <a:pathLst>
              <a:path h="811071" w="3195242">
                <a:moveTo>
                  <a:pt x="0" y="0"/>
                </a:moveTo>
                <a:lnTo>
                  <a:pt x="3195242" y="0"/>
                </a:lnTo>
                <a:lnTo>
                  <a:pt x="3195242" y="811070"/>
                </a:lnTo>
                <a:lnTo>
                  <a:pt x="0" y="8110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7696C0"/>
        </a:solidFill>
      </p:bgPr>
    </p:bg>
    <p:spTree>
      <p:nvGrpSpPr>
        <p:cNvPr id="1" name=""/>
        <p:cNvGrpSpPr/>
        <p:nvPr/>
      </p:nvGrpSpPr>
      <p:grpSpPr>
        <a:xfrm>
          <a:off x="0" y="0"/>
          <a:ext cx="0" cy="0"/>
          <a:chOff x="0" y="0"/>
          <a:chExt cx="0" cy="0"/>
        </a:xfrm>
      </p:grpSpPr>
      <p:sp>
        <p:nvSpPr>
          <p:cNvPr name="TextBox 2" id="2"/>
          <p:cNvSpPr txBox="true"/>
          <p:nvPr/>
        </p:nvSpPr>
        <p:spPr>
          <a:xfrm rot="0">
            <a:off x="1028700" y="2961848"/>
            <a:ext cx="6499166" cy="720007"/>
          </a:xfrm>
          <a:prstGeom prst="rect">
            <a:avLst/>
          </a:prstGeom>
        </p:spPr>
        <p:txBody>
          <a:bodyPr anchor="t" rtlCol="false" tIns="0" lIns="0" bIns="0" rIns="0">
            <a:spAutoFit/>
          </a:bodyPr>
          <a:lstStyle/>
          <a:p>
            <a:pPr algn="l">
              <a:lnSpc>
                <a:spcPts val="4221"/>
              </a:lnSpc>
            </a:pPr>
            <a:r>
              <a:rPr lang="en-US" sz="8442" b="true">
                <a:solidFill>
                  <a:srgbClr val="FFFFFF"/>
                </a:solidFill>
                <a:latin typeface="Nourd Bold"/>
                <a:ea typeface="Nourd Bold"/>
                <a:cs typeface="Nourd Bold"/>
                <a:sym typeface="Nourd Bold"/>
              </a:rPr>
              <a:t>Penulisan</a:t>
            </a:r>
          </a:p>
        </p:txBody>
      </p:sp>
      <p:sp>
        <p:nvSpPr>
          <p:cNvPr name="TextBox 3" id="3"/>
          <p:cNvSpPr txBox="true"/>
          <p:nvPr/>
        </p:nvSpPr>
        <p:spPr>
          <a:xfrm rot="0">
            <a:off x="1028700" y="1807815"/>
            <a:ext cx="4649715" cy="854507"/>
          </a:xfrm>
          <a:prstGeom prst="rect">
            <a:avLst/>
          </a:prstGeom>
        </p:spPr>
        <p:txBody>
          <a:bodyPr anchor="t" rtlCol="false" tIns="0" lIns="0" bIns="0" rIns="0">
            <a:spAutoFit/>
          </a:bodyPr>
          <a:lstStyle/>
          <a:p>
            <a:pPr algn="l">
              <a:lnSpc>
                <a:spcPts val="5000"/>
              </a:lnSpc>
            </a:pPr>
            <a:r>
              <a:rPr lang="en-US" sz="10001">
                <a:solidFill>
                  <a:srgbClr val="FFFFFF"/>
                </a:solidFill>
                <a:latin typeface="Sloop Script Pro"/>
                <a:ea typeface="Sloop Script Pro"/>
                <a:cs typeface="Sloop Script Pro"/>
                <a:sym typeface="Sloop Script Pro"/>
              </a:rPr>
              <a:t>Tujuan</a:t>
            </a:r>
          </a:p>
        </p:txBody>
      </p:sp>
      <p:sp>
        <p:nvSpPr>
          <p:cNvPr name="TextBox 4" id="4"/>
          <p:cNvSpPr txBox="true"/>
          <p:nvPr/>
        </p:nvSpPr>
        <p:spPr>
          <a:xfrm rot="0">
            <a:off x="1028700" y="4290366"/>
            <a:ext cx="16230600" cy="2336107"/>
          </a:xfrm>
          <a:prstGeom prst="rect">
            <a:avLst/>
          </a:prstGeom>
        </p:spPr>
        <p:txBody>
          <a:bodyPr anchor="t" rtlCol="false" tIns="0" lIns="0" bIns="0" rIns="0">
            <a:spAutoFit/>
          </a:bodyPr>
          <a:lstStyle/>
          <a:p>
            <a:pPr algn="just">
              <a:lnSpc>
                <a:spcPts val="3687"/>
              </a:lnSpc>
            </a:pPr>
            <a:r>
              <a:rPr lang="en-US" sz="3151">
                <a:solidFill>
                  <a:srgbClr val="FFFFFF"/>
                </a:solidFill>
                <a:latin typeface="Nourd"/>
                <a:ea typeface="Nourd"/>
                <a:cs typeface="Nourd"/>
                <a:sym typeface="Nourd"/>
              </a:rPr>
              <a:t>Makalah ini bertujuan untuk menjelaskan definisi dan sejarah CBSD, menguraikan karakteristik serta penerapannya dalam dunia nyata, menganalisis kelebihan dan kelemahannya, membandingkan CBSD dengan metodologi lain, serta mengidentifikasi alat bantu yang mendukung implementasinya. Dengan demikian, pembaca diharapkan memahami CBSD secara komprehensif, baik dari sisi teori maupun praktik.</a:t>
            </a:r>
          </a:p>
        </p:txBody>
      </p:sp>
      <p:sp>
        <p:nvSpPr>
          <p:cNvPr name="TextBox 5" id="5"/>
          <p:cNvSpPr txBox="true"/>
          <p:nvPr/>
        </p:nvSpPr>
        <p:spPr>
          <a:xfrm rot="0">
            <a:off x="1028700" y="8586038"/>
            <a:ext cx="4649715" cy="381395"/>
          </a:xfrm>
          <a:prstGeom prst="rect">
            <a:avLst/>
          </a:prstGeom>
        </p:spPr>
        <p:txBody>
          <a:bodyPr anchor="t" rtlCol="false" tIns="0" lIns="0" bIns="0" rIns="0">
            <a:spAutoFit/>
          </a:bodyPr>
          <a:lstStyle/>
          <a:p>
            <a:pPr algn="l">
              <a:lnSpc>
                <a:spcPts val="3046"/>
              </a:lnSpc>
            </a:pPr>
            <a:r>
              <a:rPr lang="en-US" sz="2603">
                <a:solidFill>
                  <a:srgbClr val="FFFFFF"/>
                </a:solidFill>
                <a:latin typeface="Nourd"/>
                <a:ea typeface="Nourd"/>
                <a:cs typeface="Nourd"/>
                <a:sym typeface="Nourd"/>
              </a:rPr>
              <a:t>Kelompok II</a:t>
            </a:r>
          </a:p>
        </p:txBody>
      </p:sp>
      <p:sp>
        <p:nvSpPr>
          <p:cNvPr name="AutoShape 6" id="6"/>
          <p:cNvSpPr/>
          <p:nvPr/>
        </p:nvSpPr>
        <p:spPr>
          <a:xfrm>
            <a:off x="5678415" y="8791023"/>
            <a:ext cx="11580885" cy="0"/>
          </a:xfrm>
          <a:prstGeom prst="line">
            <a:avLst/>
          </a:prstGeom>
          <a:ln cap="flat" w="38100">
            <a:solidFill>
              <a:srgbClr val="FFFFFF"/>
            </a:solidFill>
            <a:prstDash val="solid"/>
            <a:headEnd type="none" len="sm" w="sm"/>
            <a:tailEnd type="none" len="sm" w="sm"/>
          </a:ln>
        </p:spPr>
      </p:sp>
      <p:sp>
        <p:nvSpPr>
          <p:cNvPr name="Freeform 7" id="7"/>
          <p:cNvSpPr/>
          <p:nvPr/>
        </p:nvSpPr>
        <p:spPr>
          <a:xfrm flipH="false" flipV="false" rot="0">
            <a:off x="7583683" y="574031"/>
            <a:ext cx="2269645" cy="2266808"/>
          </a:xfrm>
          <a:custGeom>
            <a:avLst/>
            <a:gdLst/>
            <a:ahLst/>
            <a:cxnLst/>
            <a:rect r="r" b="b" t="t" l="l"/>
            <a:pathLst>
              <a:path h="2266808" w="2269645">
                <a:moveTo>
                  <a:pt x="0" y="0"/>
                </a:moveTo>
                <a:lnTo>
                  <a:pt x="2269646" y="0"/>
                </a:lnTo>
                <a:lnTo>
                  <a:pt x="2269646" y="2266808"/>
                </a:lnTo>
                <a:lnTo>
                  <a:pt x="0" y="2266808"/>
                </a:lnTo>
                <a:lnTo>
                  <a:pt x="0" y="0"/>
                </a:lnTo>
                <a:close/>
              </a:path>
            </a:pathLst>
          </a:custGeom>
          <a:blipFill>
            <a:blip r:embed="rId2">
              <a:alphaModFix amt="44999"/>
            </a:blip>
            <a:stretch>
              <a:fillRect l="0" t="0" r="0" b="0"/>
            </a:stretch>
          </a:blipFill>
        </p:spPr>
      </p:sp>
      <p:sp>
        <p:nvSpPr>
          <p:cNvPr name="Freeform 8" id="8"/>
          <p:cNvSpPr/>
          <p:nvPr/>
        </p:nvSpPr>
        <p:spPr>
          <a:xfrm flipH="false" flipV="false" rot="0">
            <a:off x="12351538" y="1786770"/>
            <a:ext cx="1980666" cy="1978190"/>
          </a:xfrm>
          <a:custGeom>
            <a:avLst/>
            <a:gdLst/>
            <a:ahLst/>
            <a:cxnLst/>
            <a:rect r="r" b="b" t="t" l="l"/>
            <a:pathLst>
              <a:path h="1978190" w="1980666">
                <a:moveTo>
                  <a:pt x="0" y="0"/>
                </a:moveTo>
                <a:lnTo>
                  <a:pt x="1980666" y="0"/>
                </a:lnTo>
                <a:lnTo>
                  <a:pt x="1980666" y="1978190"/>
                </a:lnTo>
                <a:lnTo>
                  <a:pt x="0" y="1978190"/>
                </a:lnTo>
                <a:lnTo>
                  <a:pt x="0" y="0"/>
                </a:lnTo>
                <a:close/>
              </a:path>
            </a:pathLst>
          </a:custGeom>
          <a:blipFill>
            <a:blip r:embed="rId2">
              <a:alphaModFix amt="44999"/>
            </a:blip>
            <a:stretch>
              <a:fillRect l="0" t="0" r="0" b="0"/>
            </a:stretch>
          </a:blipFill>
        </p:spPr>
      </p:sp>
      <p:sp>
        <p:nvSpPr>
          <p:cNvPr name="Freeform 9" id="9"/>
          <p:cNvSpPr/>
          <p:nvPr/>
        </p:nvSpPr>
        <p:spPr>
          <a:xfrm flipH="false" flipV="false" rot="0">
            <a:off x="15653603" y="-1397935"/>
            <a:ext cx="5268794" cy="5278569"/>
          </a:xfrm>
          <a:custGeom>
            <a:avLst/>
            <a:gdLst/>
            <a:ahLst/>
            <a:cxnLst/>
            <a:rect r="r" b="b" t="t" l="l"/>
            <a:pathLst>
              <a:path h="5278569" w="5268794">
                <a:moveTo>
                  <a:pt x="0" y="0"/>
                </a:moveTo>
                <a:lnTo>
                  <a:pt x="5268794" y="0"/>
                </a:lnTo>
                <a:lnTo>
                  <a:pt x="5268794" y="5278568"/>
                </a:lnTo>
                <a:lnTo>
                  <a:pt x="0" y="527856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7696C0"/>
        </a:solidFill>
      </p:bgPr>
    </p:bg>
    <p:spTree>
      <p:nvGrpSpPr>
        <p:cNvPr id="1" name=""/>
        <p:cNvGrpSpPr/>
        <p:nvPr/>
      </p:nvGrpSpPr>
      <p:grpSpPr>
        <a:xfrm>
          <a:off x="0" y="0"/>
          <a:ext cx="0" cy="0"/>
          <a:chOff x="0" y="0"/>
          <a:chExt cx="0" cy="0"/>
        </a:xfrm>
      </p:grpSpPr>
      <p:grpSp>
        <p:nvGrpSpPr>
          <p:cNvPr name="Group 2" id="2"/>
          <p:cNvGrpSpPr/>
          <p:nvPr/>
        </p:nvGrpSpPr>
        <p:grpSpPr>
          <a:xfrm rot="0">
            <a:off x="-661882" y="3297294"/>
            <a:ext cx="19611764" cy="7300476"/>
            <a:chOff x="0" y="0"/>
            <a:chExt cx="5165238" cy="1922759"/>
          </a:xfrm>
        </p:grpSpPr>
        <p:sp>
          <p:nvSpPr>
            <p:cNvPr name="Freeform 3" id="3"/>
            <p:cNvSpPr/>
            <p:nvPr/>
          </p:nvSpPr>
          <p:spPr>
            <a:xfrm flipH="false" flipV="false" rot="0">
              <a:off x="0" y="0"/>
              <a:ext cx="5165238" cy="1922759"/>
            </a:xfrm>
            <a:custGeom>
              <a:avLst/>
              <a:gdLst/>
              <a:ahLst/>
              <a:cxnLst/>
              <a:rect r="r" b="b" t="t" l="l"/>
              <a:pathLst>
                <a:path h="1922759" w="5165238">
                  <a:moveTo>
                    <a:pt x="0" y="0"/>
                  </a:moveTo>
                  <a:lnTo>
                    <a:pt x="5165238" y="0"/>
                  </a:lnTo>
                  <a:lnTo>
                    <a:pt x="5165238" y="1922759"/>
                  </a:lnTo>
                  <a:lnTo>
                    <a:pt x="0" y="1922759"/>
                  </a:lnTo>
                  <a:close/>
                </a:path>
              </a:pathLst>
            </a:custGeom>
            <a:solidFill>
              <a:srgbClr val="FFFFFF"/>
            </a:solidFill>
          </p:spPr>
        </p:sp>
        <p:sp>
          <p:nvSpPr>
            <p:cNvPr name="TextBox 4" id="4"/>
            <p:cNvSpPr txBox="true"/>
            <p:nvPr/>
          </p:nvSpPr>
          <p:spPr>
            <a:xfrm>
              <a:off x="0" y="9525"/>
              <a:ext cx="5165238" cy="1913234"/>
            </a:xfrm>
            <a:prstGeom prst="rect">
              <a:avLst/>
            </a:prstGeom>
          </p:spPr>
          <p:txBody>
            <a:bodyPr anchor="ctr" rtlCol="false" tIns="50800" lIns="50800" bIns="50800" rIns="50800"/>
            <a:lstStyle/>
            <a:p>
              <a:pPr algn="ctr">
                <a:lnSpc>
                  <a:spcPts val="3046"/>
                </a:lnSpc>
              </a:pPr>
            </a:p>
          </p:txBody>
        </p:sp>
      </p:grpSp>
      <p:sp>
        <p:nvSpPr>
          <p:cNvPr name="TextBox 5" id="5"/>
          <p:cNvSpPr txBox="true"/>
          <p:nvPr/>
        </p:nvSpPr>
        <p:spPr>
          <a:xfrm rot="0">
            <a:off x="1028700" y="8586038"/>
            <a:ext cx="4649715" cy="381395"/>
          </a:xfrm>
          <a:prstGeom prst="rect">
            <a:avLst/>
          </a:prstGeom>
        </p:spPr>
        <p:txBody>
          <a:bodyPr anchor="t" rtlCol="false" tIns="0" lIns="0" bIns="0" rIns="0">
            <a:spAutoFit/>
          </a:bodyPr>
          <a:lstStyle/>
          <a:p>
            <a:pPr algn="l">
              <a:lnSpc>
                <a:spcPts val="3046"/>
              </a:lnSpc>
            </a:pPr>
            <a:r>
              <a:rPr lang="en-US" sz="2603">
                <a:solidFill>
                  <a:srgbClr val="335581"/>
                </a:solidFill>
                <a:latin typeface="Nourd"/>
                <a:ea typeface="Nourd"/>
                <a:cs typeface="Nourd"/>
                <a:sym typeface="Nourd"/>
              </a:rPr>
              <a:t>Kelompok II</a:t>
            </a:r>
          </a:p>
        </p:txBody>
      </p:sp>
      <p:sp>
        <p:nvSpPr>
          <p:cNvPr name="AutoShape 6" id="6"/>
          <p:cNvSpPr/>
          <p:nvPr/>
        </p:nvSpPr>
        <p:spPr>
          <a:xfrm>
            <a:off x="5678415" y="8791023"/>
            <a:ext cx="11580885" cy="0"/>
          </a:xfrm>
          <a:prstGeom prst="line">
            <a:avLst/>
          </a:prstGeom>
          <a:ln cap="flat" w="38100">
            <a:solidFill>
              <a:srgbClr val="335581"/>
            </a:solidFill>
            <a:prstDash val="solid"/>
            <a:headEnd type="none" len="sm" w="sm"/>
            <a:tailEnd type="none" len="sm" w="sm"/>
          </a:ln>
        </p:spPr>
      </p:sp>
      <p:sp>
        <p:nvSpPr>
          <p:cNvPr name="TextBox 7" id="7"/>
          <p:cNvSpPr txBox="true"/>
          <p:nvPr/>
        </p:nvSpPr>
        <p:spPr>
          <a:xfrm rot="0">
            <a:off x="886123" y="2243418"/>
            <a:ext cx="14252894" cy="958822"/>
          </a:xfrm>
          <a:prstGeom prst="rect">
            <a:avLst/>
          </a:prstGeom>
        </p:spPr>
        <p:txBody>
          <a:bodyPr anchor="t" rtlCol="false" tIns="0" lIns="0" bIns="0" rIns="0">
            <a:spAutoFit/>
          </a:bodyPr>
          <a:lstStyle/>
          <a:p>
            <a:pPr algn="l">
              <a:lnSpc>
                <a:spcPts val="5553"/>
              </a:lnSpc>
            </a:pPr>
            <a:r>
              <a:rPr lang="en-US" sz="11106">
                <a:solidFill>
                  <a:srgbClr val="FFFFFF"/>
                </a:solidFill>
                <a:latin typeface="Sloop Script Pro"/>
                <a:ea typeface="Sloop Script Pro"/>
                <a:cs typeface="Sloop Script Pro"/>
                <a:sym typeface="Sloop Script Pro"/>
              </a:rPr>
              <a:t>Definisi &amp; sejarah CBSD</a:t>
            </a:r>
          </a:p>
        </p:txBody>
      </p:sp>
      <p:sp>
        <p:nvSpPr>
          <p:cNvPr name="TextBox 8" id="8"/>
          <p:cNvSpPr txBox="true"/>
          <p:nvPr/>
        </p:nvSpPr>
        <p:spPr>
          <a:xfrm rot="0">
            <a:off x="1028700" y="4042040"/>
            <a:ext cx="16230600" cy="3269557"/>
          </a:xfrm>
          <a:prstGeom prst="rect">
            <a:avLst/>
          </a:prstGeom>
        </p:spPr>
        <p:txBody>
          <a:bodyPr anchor="t" rtlCol="false" tIns="0" lIns="0" bIns="0" rIns="0">
            <a:spAutoFit/>
          </a:bodyPr>
          <a:lstStyle/>
          <a:p>
            <a:pPr algn="just">
              <a:lnSpc>
                <a:spcPts val="3687"/>
              </a:lnSpc>
            </a:pPr>
            <a:r>
              <a:rPr lang="en-US" sz="3151">
                <a:solidFill>
                  <a:srgbClr val="335581"/>
                </a:solidFill>
                <a:latin typeface="Nourd"/>
                <a:ea typeface="Nourd"/>
                <a:cs typeface="Nourd"/>
                <a:sym typeface="Nourd"/>
              </a:rPr>
              <a:t>CBSD pertama kali diperkenalkan oleh Douglas McIlroy pada tahun 1968 dengan ide bahwa perangkat lunak bisa dibuat layaknya komponen elektronik. Pada tahun 1980-an, konsep Object-Oriented Programming mulai memperkenalkan reuse, tetapi hanya pada level kelas dan objek. Baru pada 1990-an, CBSD berkembang dengan hadirnya CORBA, JavaBeans, dan Enterprise JavaBeans (EJB). Saat ini, CBSD didefinisikan sebagai metodologi pengembangan yang menggabungkan komponen independen melalui kontrak antarmuka yang jelas, berorientasi pada modularitas, integrasi, dan reuse.</a:t>
            </a:r>
          </a:p>
        </p:txBody>
      </p:sp>
      <p:sp>
        <p:nvSpPr>
          <p:cNvPr name="Freeform 9" id="9"/>
          <p:cNvSpPr/>
          <p:nvPr/>
        </p:nvSpPr>
        <p:spPr>
          <a:xfrm flipH="false" flipV="false" rot="0">
            <a:off x="7105259" y="-998482"/>
            <a:ext cx="1814623" cy="1812355"/>
          </a:xfrm>
          <a:custGeom>
            <a:avLst/>
            <a:gdLst/>
            <a:ahLst/>
            <a:cxnLst/>
            <a:rect r="r" b="b" t="t" l="l"/>
            <a:pathLst>
              <a:path h="1812355" w="1814623">
                <a:moveTo>
                  <a:pt x="0" y="0"/>
                </a:moveTo>
                <a:lnTo>
                  <a:pt x="1814622" y="0"/>
                </a:lnTo>
                <a:lnTo>
                  <a:pt x="1814622" y="1812355"/>
                </a:lnTo>
                <a:lnTo>
                  <a:pt x="0" y="1812355"/>
                </a:lnTo>
                <a:lnTo>
                  <a:pt x="0" y="0"/>
                </a:lnTo>
                <a:close/>
              </a:path>
            </a:pathLst>
          </a:custGeom>
          <a:blipFill>
            <a:blip r:embed="rId2">
              <a:alphaModFix amt="44999"/>
            </a:blip>
            <a:stretch>
              <a:fillRect l="0" t="0" r="0" b="0"/>
            </a:stretch>
          </a:blipFill>
        </p:spPr>
      </p:sp>
      <p:sp>
        <p:nvSpPr>
          <p:cNvPr name="Freeform 10" id="10"/>
          <p:cNvSpPr/>
          <p:nvPr/>
        </p:nvSpPr>
        <p:spPr>
          <a:xfrm flipH="false" flipV="false" rot="0">
            <a:off x="9769909" y="122523"/>
            <a:ext cx="1814623" cy="1812355"/>
          </a:xfrm>
          <a:custGeom>
            <a:avLst/>
            <a:gdLst/>
            <a:ahLst/>
            <a:cxnLst/>
            <a:rect r="r" b="b" t="t" l="l"/>
            <a:pathLst>
              <a:path h="1812355" w="1814623">
                <a:moveTo>
                  <a:pt x="0" y="0"/>
                </a:moveTo>
                <a:lnTo>
                  <a:pt x="1814623" y="0"/>
                </a:lnTo>
                <a:lnTo>
                  <a:pt x="1814623" y="1812354"/>
                </a:lnTo>
                <a:lnTo>
                  <a:pt x="0" y="1812354"/>
                </a:lnTo>
                <a:lnTo>
                  <a:pt x="0" y="0"/>
                </a:lnTo>
                <a:close/>
              </a:path>
            </a:pathLst>
          </a:custGeom>
          <a:blipFill>
            <a:blip r:embed="rId2">
              <a:alphaModFix amt="44999"/>
            </a:blip>
            <a:stretch>
              <a:fillRect l="0" t="0" r="0" b="0"/>
            </a:stretch>
          </a:blipFill>
        </p:spPr>
      </p:sp>
      <p:sp>
        <p:nvSpPr>
          <p:cNvPr name="Freeform 11" id="11"/>
          <p:cNvSpPr/>
          <p:nvPr/>
        </p:nvSpPr>
        <p:spPr>
          <a:xfrm flipH="false" flipV="false" rot="0">
            <a:off x="12434560" y="-906177"/>
            <a:ext cx="1814623" cy="1812355"/>
          </a:xfrm>
          <a:custGeom>
            <a:avLst/>
            <a:gdLst/>
            <a:ahLst/>
            <a:cxnLst/>
            <a:rect r="r" b="b" t="t" l="l"/>
            <a:pathLst>
              <a:path h="1812355" w="1814623">
                <a:moveTo>
                  <a:pt x="0" y="0"/>
                </a:moveTo>
                <a:lnTo>
                  <a:pt x="1814622" y="0"/>
                </a:lnTo>
                <a:lnTo>
                  <a:pt x="1814622" y="1812354"/>
                </a:lnTo>
                <a:lnTo>
                  <a:pt x="0" y="1812354"/>
                </a:lnTo>
                <a:lnTo>
                  <a:pt x="0" y="0"/>
                </a:lnTo>
                <a:close/>
              </a:path>
            </a:pathLst>
          </a:custGeom>
          <a:blipFill>
            <a:blip r:embed="rId2">
              <a:alphaModFix amt="44999"/>
            </a:blip>
            <a:stretch>
              <a:fillRect l="0" t="0" r="0" b="0"/>
            </a:stretch>
          </a:blipFill>
        </p:spPr>
      </p:sp>
      <p:sp>
        <p:nvSpPr>
          <p:cNvPr name="Freeform 12" id="12"/>
          <p:cNvSpPr/>
          <p:nvPr/>
        </p:nvSpPr>
        <p:spPr>
          <a:xfrm flipH="false" flipV="false" rot="0">
            <a:off x="14064058" y="1545046"/>
            <a:ext cx="3195242" cy="811071"/>
          </a:xfrm>
          <a:custGeom>
            <a:avLst/>
            <a:gdLst/>
            <a:ahLst/>
            <a:cxnLst/>
            <a:rect r="r" b="b" t="t" l="l"/>
            <a:pathLst>
              <a:path h="811071" w="3195242">
                <a:moveTo>
                  <a:pt x="0" y="0"/>
                </a:moveTo>
                <a:lnTo>
                  <a:pt x="3195242" y="0"/>
                </a:lnTo>
                <a:lnTo>
                  <a:pt x="3195242" y="811070"/>
                </a:lnTo>
                <a:lnTo>
                  <a:pt x="0" y="8110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7696C0"/>
        </a:solidFill>
      </p:bgPr>
    </p:bg>
    <p:spTree>
      <p:nvGrpSpPr>
        <p:cNvPr id="1" name=""/>
        <p:cNvGrpSpPr/>
        <p:nvPr/>
      </p:nvGrpSpPr>
      <p:grpSpPr>
        <a:xfrm>
          <a:off x="0" y="0"/>
          <a:ext cx="0" cy="0"/>
          <a:chOff x="0" y="0"/>
          <a:chExt cx="0" cy="0"/>
        </a:xfrm>
      </p:grpSpPr>
      <p:grpSp>
        <p:nvGrpSpPr>
          <p:cNvPr name="Group 2" id="2"/>
          <p:cNvGrpSpPr/>
          <p:nvPr/>
        </p:nvGrpSpPr>
        <p:grpSpPr>
          <a:xfrm rot="0">
            <a:off x="-661882" y="3236456"/>
            <a:ext cx="19611764" cy="4763589"/>
            <a:chOff x="0" y="0"/>
            <a:chExt cx="5165238" cy="1254608"/>
          </a:xfrm>
        </p:grpSpPr>
        <p:sp>
          <p:nvSpPr>
            <p:cNvPr name="Freeform 3" id="3"/>
            <p:cNvSpPr/>
            <p:nvPr/>
          </p:nvSpPr>
          <p:spPr>
            <a:xfrm flipH="false" flipV="false" rot="0">
              <a:off x="0" y="0"/>
              <a:ext cx="5165238" cy="1254608"/>
            </a:xfrm>
            <a:custGeom>
              <a:avLst/>
              <a:gdLst/>
              <a:ahLst/>
              <a:cxnLst/>
              <a:rect r="r" b="b" t="t" l="l"/>
              <a:pathLst>
                <a:path h="1254608" w="5165238">
                  <a:moveTo>
                    <a:pt x="0" y="0"/>
                  </a:moveTo>
                  <a:lnTo>
                    <a:pt x="5165238" y="0"/>
                  </a:lnTo>
                  <a:lnTo>
                    <a:pt x="5165238" y="1254608"/>
                  </a:lnTo>
                  <a:lnTo>
                    <a:pt x="0" y="1254608"/>
                  </a:lnTo>
                  <a:close/>
                </a:path>
              </a:pathLst>
            </a:custGeom>
            <a:solidFill>
              <a:srgbClr val="FFFFFF"/>
            </a:solidFill>
          </p:spPr>
        </p:sp>
        <p:sp>
          <p:nvSpPr>
            <p:cNvPr name="TextBox 4" id="4"/>
            <p:cNvSpPr txBox="true"/>
            <p:nvPr/>
          </p:nvSpPr>
          <p:spPr>
            <a:xfrm>
              <a:off x="0" y="9525"/>
              <a:ext cx="5165238" cy="1245083"/>
            </a:xfrm>
            <a:prstGeom prst="rect">
              <a:avLst/>
            </a:prstGeom>
          </p:spPr>
          <p:txBody>
            <a:bodyPr anchor="ctr" rtlCol="false" tIns="50800" lIns="50800" bIns="50800" rIns="50800"/>
            <a:lstStyle/>
            <a:p>
              <a:pPr algn="ctr">
                <a:lnSpc>
                  <a:spcPts val="3046"/>
                </a:lnSpc>
              </a:pPr>
            </a:p>
          </p:txBody>
        </p:sp>
      </p:grpSp>
      <p:sp>
        <p:nvSpPr>
          <p:cNvPr name="TextBox 5" id="5"/>
          <p:cNvSpPr txBox="true"/>
          <p:nvPr/>
        </p:nvSpPr>
        <p:spPr>
          <a:xfrm rot="0">
            <a:off x="1028700" y="8465999"/>
            <a:ext cx="4649715" cy="381395"/>
          </a:xfrm>
          <a:prstGeom prst="rect">
            <a:avLst/>
          </a:prstGeom>
        </p:spPr>
        <p:txBody>
          <a:bodyPr anchor="t" rtlCol="false" tIns="0" lIns="0" bIns="0" rIns="0">
            <a:spAutoFit/>
          </a:bodyPr>
          <a:lstStyle/>
          <a:p>
            <a:pPr algn="l">
              <a:lnSpc>
                <a:spcPts val="3046"/>
              </a:lnSpc>
            </a:pPr>
            <a:r>
              <a:rPr lang="en-US" sz="2603">
                <a:solidFill>
                  <a:srgbClr val="FFFFFF"/>
                </a:solidFill>
                <a:latin typeface="Nourd"/>
                <a:ea typeface="Nourd"/>
                <a:cs typeface="Nourd"/>
                <a:sym typeface="Nourd"/>
              </a:rPr>
              <a:t>Kelompok II</a:t>
            </a:r>
          </a:p>
        </p:txBody>
      </p:sp>
      <p:sp>
        <p:nvSpPr>
          <p:cNvPr name="AutoShape 6" id="6"/>
          <p:cNvSpPr/>
          <p:nvPr/>
        </p:nvSpPr>
        <p:spPr>
          <a:xfrm>
            <a:off x="5678415" y="8670984"/>
            <a:ext cx="11580885" cy="0"/>
          </a:xfrm>
          <a:prstGeom prst="line">
            <a:avLst/>
          </a:prstGeom>
          <a:ln cap="flat" w="38100">
            <a:solidFill>
              <a:srgbClr val="FFFFFF"/>
            </a:solidFill>
            <a:prstDash val="solid"/>
            <a:headEnd type="none" len="sm" w="sm"/>
            <a:tailEnd type="none" len="sm" w="sm"/>
          </a:ln>
        </p:spPr>
      </p:sp>
      <p:sp>
        <p:nvSpPr>
          <p:cNvPr name="Freeform 7" id="7"/>
          <p:cNvSpPr/>
          <p:nvPr/>
        </p:nvSpPr>
        <p:spPr>
          <a:xfrm flipH="false" flipV="false" rot="0">
            <a:off x="14064058" y="1545046"/>
            <a:ext cx="3195242" cy="811071"/>
          </a:xfrm>
          <a:custGeom>
            <a:avLst/>
            <a:gdLst/>
            <a:ahLst/>
            <a:cxnLst/>
            <a:rect r="r" b="b" t="t" l="l"/>
            <a:pathLst>
              <a:path h="811071" w="3195242">
                <a:moveTo>
                  <a:pt x="0" y="0"/>
                </a:moveTo>
                <a:lnTo>
                  <a:pt x="3195242" y="0"/>
                </a:lnTo>
                <a:lnTo>
                  <a:pt x="3195242" y="811070"/>
                </a:lnTo>
                <a:lnTo>
                  <a:pt x="0" y="8110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8" id="8"/>
          <p:cNvSpPr txBox="true"/>
          <p:nvPr/>
        </p:nvSpPr>
        <p:spPr>
          <a:xfrm rot="0">
            <a:off x="1028700" y="2211796"/>
            <a:ext cx="8494493" cy="854507"/>
          </a:xfrm>
          <a:prstGeom prst="rect">
            <a:avLst/>
          </a:prstGeom>
        </p:spPr>
        <p:txBody>
          <a:bodyPr anchor="t" rtlCol="false" tIns="0" lIns="0" bIns="0" rIns="0">
            <a:spAutoFit/>
          </a:bodyPr>
          <a:lstStyle/>
          <a:p>
            <a:pPr algn="l">
              <a:lnSpc>
                <a:spcPts val="5000"/>
              </a:lnSpc>
            </a:pPr>
            <a:r>
              <a:rPr lang="en-US" sz="10001">
                <a:solidFill>
                  <a:srgbClr val="FFFFFF"/>
                </a:solidFill>
                <a:latin typeface="Sloop Script Pro"/>
                <a:ea typeface="Sloop Script Pro"/>
                <a:cs typeface="Sloop Script Pro"/>
                <a:sym typeface="Sloop Script Pro"/>
              </a:rPr>
              <a:t>Penerapan CBSD</a:t>
            </a:r>
          </a:p>
        </p:txBody>
      </p:sp>
      <p:sp>
        <p:nvSpPr>
          <p:cNvPr name="TextBox 9" id="9"/>
          <p:cNvSpPr txBox="true"/>
          <p:nvPr/>
        </p:nvSpPr>
        <p:spPr>
          <a:xfrm rot="0">
            <a:off x="1028700" y="3879460"/>
            <a:ext cx="16230600" cy="3736282"/>
          </a:xfrm>
          <a:prstGeom prst="rect">
            <a:avLst/>
          </a:prstGeom>
        </p:spPr>
        <p:txBody>
          <a:bodyPr anchor="t" rtlCol="false" tIns="0" lIns="0" bIns="0" rIns="0">
            <a:spAutoFit/>
          </a:bodyPr>
          <a:lstStyle/>
          <a:p>
            <a:pPr algn="just">
              <a:lnSpc>
                <a:spcPts val="3687"/>
              </a:lnSpc>
            </a:pPr>
            <a:r>
              <a:rPr lang="en-US" sz="3151">
                <a:solidFill>
                  <a:srgbClr val="335581"/>
                </a:solidFill>
                <a:latin typeface="Nourd"/>
                <a:ea typeface="Nourd"/>
                <a:cs typeface="Nourd"/>
                <a:sym typeface="Nourd"/>
              </a:rPr>
              <a:t>CBSD diterapkan luas pada berbagai platform modern. Dalam ekosistem Java (JavaBeans, EJB, JSP) dan .NET (assemblies, components), pengembang dapat membangun aplikasi modular dengan lebih mudah. Konsep ini juga mendukung arsitektur microservices, di mana setiap layanan berperan sebagai komponen independen. Selain itu, domain engineering memungkinkan terciptanya repositori komponen untuk bidang tertentu seperti e-commerce atau kesehatan. CBSD juga banyak digunakan pada sistem kritis, misalnya militer dan transportasi, karena menjamin kualitas serta reliabilitas tinggi.</a:t>
            </a:r>
          </a:p>
          <a:p>
            <a:pPr algn="just">
              <a:lnSpc>
                <a:spcPts val="3687"/>
              </a:lnSpc>
            </a:pPr>
          </a:p>
        </p:txBody>
      </p:sp>
      <p:sp>
        <p:nvSpPr>
          <p:cNvPr name="Freeform 10" id="10"/>
          <p:cNvSpPr/>
          <p:nvPr/>
        </p:nvSpPr>
        <p:spPr>
          <a:xfrm flipH="false" flipV="false" rot="0">
            <a:off x="10966102" y="-776682"/>
            <a:ext cx="2681596" cy="2678244"/>
          </a:xfrm>
          <a:custGeom>
            <a:avLst/>
            <a:gdLst/>
            <a:ahLst/>
            <a:cxnLst/>
            <a:rect r="r" b="b" t="t" l="l"/>
            <a:pathLst>
              <a:path h="2678244" w="2681596">
                <a:moveTo>
                  <a:pt x="0" y="0"/>
                </a:moveTo>
                <a:lnTo>
                  <a:pt x="2681596" y="0"/>
                </a:lnTo>
                <a:lnTo>
                  <a:pt x="2681596" y="2678244"/>
                </a:lnTo>
                <a:lnTo>
                  <a:pt x="0" y="2678244"/>
                </a:lnTo>
                <a:lnTo>
                  <a:pt x="0" y="0"/>
                </a:lnTo>
                <a:close/>
              </a:path>
            </a:pathLst>
          </a:custGeom>
          <a:blipFill>
            <a:blip r:embed="rId4">
              <a:alphaModFix amt="43999"/>
            </a:blip>
            <a:stretch>
              <a:fillRect l="0" t="0" r="0" b="0"/>
            </a:stretch>
          </a:blipFill>
        </p:spPr>
      </p:sp>
      <p:sp>
        <p:nvSpPr>
          <p:cNvPr name="Freeform 11" id="11"/>
          <p:cNvSpPr/>
          <p:nvPr/>
        </p:nvSpPr>
        <p:spPr>
          <a:xfrm flipH="false" flipV="false" rot="0">
            <a:off x="8918485" y="311058"/>
            <a:ext cx="2047617" cy="2045058"/>
          </a:xfrm>
          <a:custGeom>
            <a:avLst/>
            <a:gdLst/>
            <a:ahLst/>
            <a:cxnLst/>
            <a:rect r="r" b="b" t="t" l="l"/>
            <a:pathLst>
              <a:path h="2045058" w="2047617">
                <a:moveTo>
                  <a:pt x="0" y="0"/>
                </a:moveTo>
                <a:lnTo>
                  <a:pt x="2047617" y="0"/>
                </a:lnTo>
                <a:lnTo>
                  <a:pt x="2047617" y="2045058"/>
                </a:lnTo>
                <a:lnTo>
                  <a:pt x="0" y="2045058"/>
                </a:lnTo>
                <a:lnTo>
                  <a:pt x="0" y="0"/>
                </a:lnTo>
                <a:close/>
              </a:path>
            </a:pathLst>
          </a:custGeom>
          <a:blipFill>
            <a:blip r:embed="rId4">
              <a:alphaModFix amt="44999"/>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7696C0"/>
        </a:solidFill>
      </p:bgPr>
    </p:bg>
    <p:spTree>
      <p:nvGrpSpPr>
        <p:cNvPr id="1" name=""/>
        <p:cNvGrpSpPr/>
        <p:nvPr/>
      </p:nvGrpSpPr>
      <p:grpSpPr>
        <a:xfrm>
          <a:off x="0" y="0"/>
          <a:ext cx="0" cy="0"/>
          <a:chOff x="0" y="0"/>
          <a:chExt cx="0" cy="0"/>
        </a:xfrm>
      </p:grpSpPr>
      <p:sp>
        <p:nvSpPr>
          <p:cNvPr name="TextBox 2" id="2"/>
          <p:cNvSpPr txBox="true"/>
          <p:nvPr/>
        </p:nvSpPr>
        <p:spPr>
          <a:xfrm rot="0">
            <a:off x="1028700" y="8586038"/>
            <a:ext cx="4649715" cy="381395"/>
          </a:xfrm>
          <a:prstGeom prst="rect">
            <a:avLst/>
          </a:prstGeom>
        </p:spPr>
        <p:txBody>
          <a:bodyPr anchor="t" rtlCol="false" tIns="0" lIns="0" bIns="0" rIns="0">
            <a:spAutoFit/>
          </a:bodyPr>
          <a:lstStyle/>
          <a:p>
            <a:pPr algn="l">
              <a:lnSpc>
                <a:spcPts val="3046"/>
              </a:lnSpc>
            </a:pPr>
            <a:r>
              <a:rPr lang="en-US" sz="2603">
                <a:solidFill>
                  <a:srgbClr val="FFFFFF"/>
                </a:solidFill>
                <a:latin typeface="Nourd"/>
                <a:ea typeface="Nourd"/>
                <a:cs typeface="Nourd"/>
                <a:sym typeface="Nourd"/>
              </a:rPr>
              <a:t>Kelompok II</a:t>
            </a:r>
          </a:p>
        </p:txBody>
      </p:sp>
      <p:sp>
        <p:nvSpPr>
          <p:cNvPr name="AutoShape 3" id="3"/>
          <p:cNvSpPr/>
          <p:nvPr/>
        </p:nvSpPr>
        <p:spPr>
          <a:xfrm>
            <a:off x="5678415" y="8791023"/>
            <a:ext cx="11580885" cy="0"/>
          </a:xfrm>
          <a:prstGeom prst="line">
            <a:avLst/>
          </a:prstGeom>
          <a:ln cap="flat" w="38100">
            <a:solidFill>
              <a:srgbClr val="FFFFFF"/>
            </a:solidFill>
            <a:prstDash val="solid"/>
            <a:headEnd type="none" len="sm" w="sm"/>
            <a:tailEnd type="none" len="sm" w="sm"/>
          </a:ln>
        </p:spPr>
      </p:sp>
      <p:sp>
        <p:nvSpPr>
          <p:cNvPr name="Freeform 4" id="4"/>
          <p:cNvSpPr/>
          <p:nvPr/>
        </p:nvSpPr>
        <p:spPr>
          <a:xfrm flipH="false" flipV="false" rot="0">
            <a:off x="10966102" y="-776682"/>
            <a:ext cx="2681596" cy="2678244"/>
          </a:xfrm>
          <a:custGeom>
            <a:avLst/>
            <a:gdLst/>
            <a:ahLst/>
            <a:cxnLst/>
            <a:rect r="r" b="b" t="t" l="l"/>
            <a:pathLst>
              <a:path h="2678244" w="2681596">
                <a:moveTo>
                  <a:pt x="0" y="0"/>
                </a:moveTo>
                <a:lnTo>
                  <a:pt x="2681596" y="0"/>
                </a:lnTo>
                <a:lnTo>
                  <a:pt x="2681596" y="2678244"/>
                </a:lnTo>
                <a:lnTo>
                  <a:pt x="0" y="2678244"/>
                </a:lnTo>
                <a:lnTo>
                  <a:pt x="0" y="0"/>
                </a:lnTo>
                <a:close/>
              </a:path>
            </a:pathLst>
          </a:custGeom>
          <a:blipFill>
            <a:blip r:embed="rId2">
              <a:alphaModFix amt="43999"/>
            </a:blip>
            <a:stretch>
              <a:fillRect l="0" t="0" r="0" b="0"/>
            </a:stretch>
          </a:blipFill>
        </p:spPr>
      </p:sp>
      <p:sp>
        <p:nvSpPr>
          <p:cNvPr name="Freeform 5" id="5"/>
          <p:cNvSpPr/>
          <p:nvPr/>
        </p:nvSpPr>
        <p:spPr>
          <a:xfrm flipH="false" flipV="false" rot="0">
            <a:off x="6854759" y="486227"/>
            <a:ext cx="2047617" cy="2045058"/>
          </a:xfrm>
          <a:custGeom>
            <a:avLst/>
            <a:gdLst/>
            <a:ahLst/>
            <a:cxnLst/>
            <a:rect r="r" b="b" t="t" l="l"/>
            <a:pathLst>
              <a:path h="2045058" w="2047617">
                <a:moveTo>
                  <a:pt x="0" y="0"/>
                </a:moveTo>
                <a:lnTo>
                  <a:pt x="2047618" y="0"/>
                </a:lnTo>
                <a:lnTo>
                  <a:pt x="2047618" y="2045058"/>
                </a:lnTo>
                <a:lnTo>
                  <a:pt x="0" y="2045058"/>
                </a:lnTo>
                <a:lnTo>
                  <a:pt x="0" y="0"/>
                </a:lnTo>
                <a:close/>
              </a:path>
            </a:pathLst>
          </a:custGeom>
          <a:blipFill>
            <a:blip r:embed="rId2">
              <a:alphaModFix amt="44999"/>
            </a:blip>
            <a:stretch>
              <a:fillRect l="0" t="0" r="0" b="0"/>
            </a:stretch>
          </a:blipFill>
        </p:spPr>
      </p:sp>
      <p:sp>
        <p:nvSpPr>
          <p:cNvPr name="TextBox 6" id="6"/>
          <p:cNvSpPr txBox="true"/>
          <p:nvPr/>
        </p:nvSpPr>
        <p:spPr>
          <a:xfrm rot="0">
            <a:off x="1028700" y="2761823"/>
            <a:ext cx="6499166" cy="720007"/>
          </a:xfrm>
          <a:prstGeom prst="rect">
            <a:avLst/>
          </a:prstGeom>
        </p:spPr>
        <p:txBody>
          <a:bodyPr anchor="t" rtlCol="false" tIns="0" lIns="0" bIns="0" rIns="0">
            <a:spAutoFit/>
          </a:bodyPr>
          <a:lstStyle/>
          <a:p>
            <a:pPr algn="l">
              <a:lnSpc>
                <a:spcPts val="4221"/>
              </a:lnSpc>
            </a:pPr>
            <a:r>
              <a:rPr lang="en-US" sz="8442" b="true">
                <a:solidFill>
                  <a:srgbClr val="FFFFFF"/>
                </a:solidFill>
                <a:latin typeface="Nourd Bold"/>
                <a:ea typeface="Nourd Bold"/>
                <a:cs typeface="Nourd Bold"/>
                <a:sym typeface="Nourd Bold"/>
              </a:rPr>
              <a:t>CBSD</a:t>
            </a:r>
          </a:p>
        </p:txBody>
      </p:sp>
      <p:sp>
        <p:nvSpPr>
          <p:cNvPr name="TextBox 7" id="7"/>
          <p:cNvSpPr txBox="true"/>
          <p:nvPr/>
        </p:nvSpPr>
        <p:spPr>
          <a:xfrm rot="0">
            <a:off x="1028700" y="1695450"/>
            <a:ext cx="5406959" cy="854507"/>
          </a:xfrm>
          <a:prstGeom prst="rect">
            <a:avLst/>
          </a:prstGeom>
        </p:spPr>
        <p:txBody>
          <a:bodyPr anchor="t" rtlCol="false" tIns="0" lIns="0" bIns="0" rIns="0">
            <a:spAutoFit/>
          </a:bodyPr>
          <a:lstStyle/>
          <a:p>
            <a:pPr algn="l">
              <a:lnSpc>
                <a:spcPts val="5000"/>
              </a:lnSpc>
            </a:pPr>
            <a:r>
              <a:rPr lang="en-US" sz="10001">
                <a:solidFill>
                  <a:srgbClr val="FFFFFF"/>
                </a:solidFill>
                <a:latin typeface="Sloop Script Pro"/>
                <a:ea typeface="Sloop Script Pro"/>
                <a:cs typeface="Sloop Script Pro"/>
                <a:sym typeface="Sloop Script Pro"/>
              </a:rPr>
              <a:t>Karakteristik</a:t>
            </a:r>
          </a:p>
        </p:txBody>
      </p:sp>
      <p:sp>
        <p:nvSpPr>
          <p:cNvPr name="TextBox 8" id="8"/>
          <p:cNvSpPr txBox="true"/>
          <p:nvPr/>
        </p:nvSpPr>
        <p:spPr>
          <a:xfrm rot="0">
            <a:off x="1028700" y="4087161"/>
            <a:ext cx="16230600" cy="3659900"/>
          </a:xfrm>
          <a:prstGeom prst="rect">
            <a:avLst/>
          </a:prstGeom>
        </p:spPr>
        <p:txBody>
          <a:bodyPr anchor="t" rtlCol="false" tIns="0" lIns="0" bIns="0" rIns="0">
            <a:spAutoFit/>
          </a:bodyPr>
          <a:lstStyle/>
          <a:p>
            <a:pPr algn="just">
              <a:lnSpc>
                <a:spcPts val="3631"/>
              </a:lnSpc>
            </a:pPr>
            <a:r>
              <a:rPr lang="en-US" sz="3103">
                <a:solidFill>
                  <a:srgbClr val="FFFFFF"/>
                </a:solidFill>
                <a:latin typeface="Nourd"/>
                <a:ea typeface="Nourd"/>
                <a:cs typeface="Nourd"/>
                <a:sym typeface="Nourd"/>
              </a:rPr>
              <a:t>CBSD memiliki beberapa ciri utama yang membedakannya dari metodologi lain. Reusability berarti komponen dapat digunakan kembali di berbagai aplikasi. Substitutability memungkinkan komponen diganti tanpa mengganggu sistem. Composability menjadikan komponen bisa digabung untuk membangun sistem besar. Extensibility membuat sistem mudah berkembang dengan menambah komponen baru. Selain itu, Encapsulation menyembunyikan detail internal komponen, sementara Independence menegaskan bahwa setiap komponen dapat berfungsi secara mandiri.</a:t>
            </a:r>
          </a:p>
          <a:p>
            <a:pPr algn="just">
              <a:lnSpc>
                <a:spcPts val="3631"/>
              </a:lnSpc>
            </a:pPr>
          </a:p>
        </p:txBody>
      </p:sp>
      <p:sp>
        <p:nvSpPr>
          <p:cNvPr name="Freeform 9" id="9"/>
          <p:cNvSpPr/>
          <p:nvPr/>
        </p:nvSpPr>
        <p:spPr>
          <a:xfrm flipH="false" flipV="false" rot="0">
            <a:off x="14064058" y="1545046"/>
            <a:ext cx="3195242" cy="811071"/>
          </a:xfrm>
          <a:custGeom>
            <a:avLst/>
            <a:gdLst/>
            <a:ahLst/>
            <a:cxnLst/>
            <a:rect r="r" b="b" t="t" l="l"/>
            <a:pathLst>
              <a:path h="811071" w="3195242">
                <a:moveTo>
                  <a:pt x="0" y="0"/>
                </a:moveTo>
                <a:lnTo>
                  <a:pt x="3195242" y="0"/>
                </a:lnTo>
                <a:lnTo>
                  <a:pt x="3195242" y="811070"/>
                </a:lnTo>
                <a:lnTo>
                  <a:pt x="0" y="8110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7696C0"/>
        </a:solidFill>
      </p:bgPr>
    </p:bg>
    <p:spTree>
      <p:nvGrpSpPr>
        <p:cNvPr id="1" name=""/>
        <p:cNvGrpSpPr/>
        <p:nvPr/>
      </p:nvGrpSpPr>
      <p:grpSpPr>
        <a:xfrm>
          <a:off x="0" y="0"/>
          <a:ext cx="0" cy="0"/>
          <a:chOff x="0" y="0"/>
          <a:chExt cx="0" cy="0"/>
        </a:xfrm>
      </p:grpSpPr>
      <p:grpSp>
        <p:nvGrpSpPr>
          <p:cNvPr name="Group 2" id="2"/>
          <p:cNvGrpSpPr/>
          <p:nvPr/>
        </p:nvGrpSpPr>
        <p:grpSpPr>
          <a:xfrm rot="0">
            <a:off x="-661882" y="3445961"/>
            <a:ext cx="19611764" cy="7151809"/>
            <a:chOff x="0" y="0"/>
            <a:chExt cx="5165238" cy="1883604"/>
          </a:xfrm>
        </p:grpSpPr>
        <p:sp>
          <p:nvSpPr>
            <p:cNvPr name="Freeform 3" id="3"/>
            <p:cNvSpPr/>
            <p:nvPr/>
          </p:nvSpPr>
          <p:spPr>
            <a:xfrm flipH="false" flipV="false" rot="0">
              <a:off x="0" y="0"/>
              <a:ext cx="5165238" cy="1883604"/>
            </a:xfrm>
            <a:custGeom>
              <a:avLst/>
              <a:gdLst/>
              <a:ahLst/>
              <a:cxnLst/>
              <a:rect r="r" b="b" t="t" l="l"/>
              <a:pathLst>
                <a:path h="1883604" w="5165238">
                  <a:moveTo>
                    <a:pt x="0" y="0"/>
                  </a:moveTo>
                  <a:lnTo>
                    <a:pt x="5165238" y="0"/>
                  </a:lnTo>
                  <a:lnTo>
                    <a:pt x="5165238" y="1883604"/>
                  </a:lnTo>
                  <a:lnTo>
                    <a:pt x="0" y="1883604"/>
                  </a:lnTo>
                  <a:close/>
                </a:path>
              </a:pathLst>
            </a:custGeom>
            <a:solidFill>
              <a:srgbClr val="FFFFFF"/>
            </a:solidFill>
          </p:spPr>
        </p:sp>
        <p:sp>
          <p:nvSpPr>
            <p:cNvPr name="TextBox 4" id="4"/>
            <p:cNvSpPr txBox="true"/>
            <p:nvPr/>
          </p:nvSpPr>
          <p:spPr>
            <a:xfrm>
              <a:off x="0" y="9525"/>
              <a:ext cx="5165238" cy="1874079"/>
            </a:xfrm>
            <a:prstGeom prst="rect">
              <a:avLst/>
            </a:prstGeom>
          </p:spPr>
          <p:txBody>
            <a:bodyPr anchor="ctr" rtlCol="false" tIns="50800" lIns="50800" bIns="50800" rIns="50800"/>
            <a:lstStyle/>
            <a:p>
              <a:pPr algn="ctr">
                <a:lnSpc>
                  <a:spcPts val="3046"/>
                </a:lnSpc>
              </a:pPr>
            </a:p>
          </p:txBody>
        </p:sp>
      </p:grpSp>
      <p:sp>
        <p:nvSpPr>
          <p:cNvPr name="TextBox 5" id="5"/>
          <p:cNvSpPr txBox="true"/>
          <p:nvPr/>
        </p:nvSpPr>
        <p:spPr>
          <a:xfrm rot="0">
            <a:off x="1028700" y="8586038"/>
            <a:ext cx="4649715" cy="381395"/>
          </a:xfrm>
          <a:prstGeom prst="rect">
            <a:avLst/>
          </a:prstGeom>
        </p:spPr>
        <p:txBody>
          <a:bodyPr anchor="t" rtlCol="false" tIns="0" lIns="0" bIns="0" rIns="0">
            <a:spAutoFit/>
          </a:bodyPr>
          <a:lstStyle/>
          <a:p>
            <a:pPr algn="l">
              <a:lnSpc>
                <a:spcPts val="3046"/>
              </a:lnSpc>
            </a:pPr>
            <a:r>
              <a:rPr lang="en-US" sz="2603">
                <a:solidFill>
                  <a:srgbClr val="335581"/>
                </a:solidFill>
                <a:latin typeface="Nourd"/>
                <a:ea typeface="Nourd"/>
                <a:cs typeface="Nourd"/>
                <a:sym typeface="Nourd"/>
              </a:rPr>
              <a:t>Kelompok II</a:t>
            </a:r>
          </a:p>
        </p:txBody>
      </p:sp>
      <p:sp>
        <p:nvSpPr>
          <p:cNvPr name="AutoShape 6" id="6"/>
          <p:cNvSpPr/>
          <p:nvPr/>
        </p:nvSpPr>
        <p:spPr>
          <a:xfrm>
            <a:off x="5678415" y="8791023"/>
            <a:ext cx="11580885" cy="0"/>
          </a:xfrm>
          <a:prstGeom prst="line">
            <a:avLst/>
          </a:prstGeom>
          <a:ln cap="flat" w="38100">
            <a:solidFill>
              <a:srgbClr val="335581"/>
            </a:solidFill>
            <a:prstDash val="solid"/>
            <a:headEnd type="none" len="sm" w="sm"/>
            <a:tailEnd type="none" len="sm" w="sm"/>
          </a:ln>
        </p:spPr>
      </p:sp>
      <p:sp>
        <p:nvSpPr>
          <p:cNvPr name="TextBox 7" id="7"/>
          <p:cNvSpPr txBox="true"/>
          <p:nvPr/>
        </p:nvSpPr>
        <p:spPr>
          <a:xfrm rot="0">
            <a:off x="886123" y="2391889"/>
            <a:ext cx="14252894" cy="958822"/>
          </a:xfrm>
          <a:prstGeom prst="rect">
            <a:avLst/>
          </a:prstGeom>
        </p:spPr>
        <p:txBody>
          <a:bodyPr anchor="t" rtlCol="false" tIns="0" lIns="0" bIns="0" rIns="0">
            <a:spAutoFit/>
          </a:bodyPr>
          <a:lstStyle/>
          <a:p>
            <a:pPr algn="l">
              <a:lnSpc>
                <a:spcPts val="5553"/>
              </a:lnSpc>
            </a:pPr>
            <a:r>
              <a:rPr lang="en-US" sz="11106">
                <a:solidFill>
                  <a:srgbClr val="FFFFFF"/>
                </a:solidFill>
                <a:latin typeface="Sloop Script Pro"/>
                <a:ea typeface="Sloop Script Pro"/>
                <a:cs typeface="Sloop Script Pro"/>
                <a:sym typeface="Sloop Script Pro"/>
              </a:rPr>
              <a:t>Kelebihan CBSD</a:t>
            </a:r>
          </a:p>
        </p:txBody>
      </p:sp>
      <p:sp>
        <p:nvSpPr>
          <p:cNvPr name="TextBox 8" id="8"/>
          <p:cNvSpPr txBox="true"/>
          <p:nvPr/>
        </p:nvSpPr>
        <p:spPr>
          <a:xfrm rot="0">
            <a:off x="1028700" y="4803420"/>
            <a:ext cx="16230600" cy="2336107"/>
          </a:xfrm>
          <a:prstGeom prst="rect">
            <a:avLst/>
          </a:prstGeom>
        </p:spPr>
        <p:txBody>
          <a:bodyPr anchor="t" rtlCol="false" tIns="0" lIns="0" bIns="0" rIns="0">
            <a:spAutoFit/>
          </a:bodyPr>
          <a:lstStyle/>
          <a:p>
            <a:pPr algn="just" marL="680396" indent="-340198" lvl="1">
              <a:lnSpc>
                <a:spcPts val="3687"/>
              </a:lnSpc>
              <a:buFont typeface="Arial"/>
              <a:buChar char="•"/>
            </a:pPr>
            <a:r>
              <a:rPr lang="en-US" sz="3151">
                <a:solidFill>
                  <a:srgbClr val="335581"/>
                </a:solidFill>
                <a:latin typeface="Nourd"/>
                <a:ea typeface="Nourd"/>
                <a:cs typeface="Nourd"/>
                <a:sym typeface="Nourd"/>
              </a:rPr>
              <a:t>Efisiensi waktu &amp; biaya.</a:t>
            </a:r>
          </a:p>
          <a:p>
            <a:pPr algn="just" marL="680396" indent="-340198" lvl="1">
              <a:lnSpc>
                <a:spcPts val="3687"/>
              </a:lnSpc>
              <a:buFont typeface="Arial"/>
              <a:buChar char="•"/>
            </a:pPr>
            <a:r>
              <a:rPr lang="en-US" sz="3151">
                <a:solidFill>
                  <a:srgbClr val="335581"/>
                </a:solidFill>
                <a:latin typeface="Nourd"/>
                <a:ea typeface="Nourd"/>
                <a:cs typeface="Nourd"/>
                <a:sym typeface="Nourd"/>
              </a:rPr>
              <a:t>Kualitas perangkat lunak lebih tinggi karena komponen telah diuji.</a:t>
            </a:r>
          </a:p>
          <a:p>
            <a:pPr algn="just" marL="680396" indent="-340198" lvl="1">
              <a:lnSpc>
                <a:spcPts val="3687"/>
              </a:lnSpc>
              <a:buFont typeface="Arial"/>
              <a:buChar char="•"/>
            </a:pPr>
            <a:r>
              <a:rPr lang="en-US" sz="3151">
                <a:solidFill>
                  <a:srgbClr val="335581"/>
                </a:solidFill>
                <a:latin typeface="Nourd"/>
                <a:ea typeface="Nourd"/>
                <a:cs typeface="Nourd"/>
                <a:sym typeface="Nourd"/>
              </a:rPr>
              <a:t>Pemeliharaan lebih mudah berkat sifat modular.</a:t>
            </a:r>
          </a:p>
          <a:p>
            <a:pPr algn="just" marL="680396" indent="-340198" lvl="1">
              <a:lnSpc>
                <a:spcPts val="3687"/>
              </a:lnSpc>
              <a:buFont typeface="Arial"/>
              <a:buChar char="•"/>
            </a:pPr>
            <a:r>
              <a:rPr lang="en-US" sz="3151">
                <a:solidFill>
                  <a:srgbClr val="335581"/>
                </a:solidFill>
                <a:latin typeface="Nourd"/>
                <a:ea typeface="Nourd"/>
                <a:cs typeface="Nourd"/>
                <a:sym typeface="Nourd"/>
              </a:rPr>
              <a:t>Mendukung fleksibilitas &amp; skalabilitas untuk menambah fitur baru.</a:t>
            </a:r>
          </a:p>
          <a:p>
            <a:pPr algn="just">
              <a:lnSpc>
                <a:spcPts val="3687"/>
              </a:lnSpc>
            </a:pPr>
          </a:p>
        </p:txBody>
      </p:sp>
      <p:sp>
        <p:nvSpPr>
          <p:cNvPr name="Freeform 9" id="9"/>
          <p:cNvSpPr/>
          <p:nvPr/>
        </p:nvSpPr>
        <p:spPr>
          <a:xfrm flipH="false" flipV="false" rot="0">
            <a:off x="8012570" y="-906177"/>
            <a:ext cx="1814623" cy="1812355"/>
          </a:xfrm>
          <a:custGeom>
            <a:avLst/>
            <a:gdLst/>
            <a:ahLst/>
            <a:cxnLst/>
            <a:rect r="r" b="b" t="t" l="l"/>
            <a:pathLst>
              <a:path h="1812355" w="1814623">
                <a:moveTo>
                  <a:pt x="0" y="0"/>
                </a:moveTo>
                <a:lnTo>
                  <a:pt x="1814623" y="0"/>
                </a:lnTo>
                <a:lnTo>
                  <a:pt x="1814623" y="1812354"/>
                </a:lnTo>
                <a:lnTo>
                  <a:pt x="0" y="1812354"/>
                </a:lnTo>
                <a:lnTo>
                  <a:pt x="0" y="0"/>
                </a:lnTo>
                <a:close/>
              </a:path>
            </a:pathLst>
          </a:custGeom>
          <a:blipFill>
            <a:blip r:embed="rId2">
              <a:alphaModFix amt="44999"/>
            </a:blip>
            <a:stretch>
              <a:fillRect l="0" t="0" r="0" b="0"/>
            </a:stretch>
          </a:blipFill>
        </p:spPr>
      </p:sp>
      <p:sp>
        <p:nvSpPr>
          <p:cNvPr name="Freeform 10" id="10"/>
          <p:cNvSpPr/>
          <p:nvPr/>
        </p:nvSpPr>
        <p:spPr>
          <a:xfrm flipH="false" flipV="false" rot="0">
            <a:off x="10230036" y="240155"/>
            <a:ext cx="1814623" cy="1812355"/>
          </a:xfrm>
          <a:custGeom>
            <a:avLst/>
            <a:gdLst/>
            <a:ahLst/>
            <a:cxnLst/>
            <a:rect r="r" b="b" t="t" l="l"/>
            <a:pathLst>
              <a:path h="1812355" w="1814623">
                <a:moveTo>
                  <a:pt x="0" y="0"/>
                </a:moveTo>
                <a:lnTo>
                  <a:pt x="1814623" y="0"/>
                </a:lnTo>
                <a:lnTo>
                  <a:pt x="1814623" y="1812354"/>
                </a:lnTo>
                <a:lnTo>
                  <a:pt x="0" y="1812354"/>
                </a:lnTo>
                <a:lnTo>
                  <a:pt x="0" y="0"/>
                </a:lnTo>
                <a:close/>
              </a:path>
            </a:pathLst>
          </a:custGeom>
          <a:blipFill>
            <a:blip r:embed="rId2">
              <a:alphaModFix amt="44999"/>
            </a:blip>
            <a:stretch>
              <a:fillRect l="0" t="0" r="0" b="0"/>
            </a:stretch>
          </a:blipFill>
        </p:spPr>
      </p:sp>
      <p:sp>
        <p:nvSpPr>
          <p:cNvPr name="Freeform 11" id="11"/>
          <p:cNvSpPr/>
          <p:nvPr/>
        </p:nvSpPr>
        <p:spPr>
          <a:xfrm flipH="false" flipV="false" rot="0">
            <a:off x="12434560" y="-906177"/>
            <a:ext cx="1814623" cy="1812355"/>
          </a:xfrm>
          <a:custGeom>
            <a:avLst/>
            <a:gdLst/>
            <a:ahLst/>
            <a:cxnLst/>
            <a:rect r="r" b="b" t="t" l="l"/>
            <a:pathLst>
              <a:path h="1812355" w="1814623">
                <a:moveTo>
                  <a:pt x="0" y="0"/>
                </a:moveTo>
                <a:lnTo>
                  <a:pt x="1814622" y="0"/>
                </a:lnTo>
                <a:lnTo>
                  <a:pt x="1814622" y="1812354"/>
                </a:lnTo>
                <a:lnTo>
                  <a:pt x="0" y="1812354"/>
                </a:lnTo>
                <a:lnTo>
                  <a:pt x="0" y="0"/>
                </a:lnTo>
                <a:close/>
              </a:path>
            </a:pathLst>
          </a:custGeom>
          <a:blipFill>
            <a:blip r:embed="rId2">
              <a:alphaModFix amt="44999"/>
            </a:blip>
            <a:stretch>
              <a:fillRect l="0" t="0" r="0" b="0"/>
            </a:stretch>
          </a:blipFill>
        </p:spPr>
      </p:sp>
      <p:sp>
        <p:nvSpPr>
          <p:cNvPr name="Freeform 12" id="12"/>
          <p:cNvSpPr/>
          <p:nvPr/>
        </p:nvSpPr>
        <p:spPr>
          <a:xfrm flipH="false" flipV="false" rot="0">
            <a:off x="14064058" y="1545046"/>
            <a:ext cx="3195242" cy="811071"/>
          </a:xfrm>
          <a:custGeom>
            <a:avLst/>
            <a:gdLst/>
            <a:ahLst/>
            <a:cxnLst/>
            <a:rect r="r" b="b" t="t" l="l"/>
            <a:pathLst>
              <a:path h="811071" w="3195242">
                <a:moveTo>
                  <a:pt x="0" y="0"/>
                </a:moveTo>
                <a:lnTo>
                  <a:pt x="3195242" y="0"/>
                </a:lnTo>
                <a:lnTo>
                  <a:pt x="3195242" y="811070"/>
                </a:lnTo>
                <a:lnTo>
                  <a:pt x="0" y="8110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7696C0"/>
        </a:solidFill>
      </p:bgPr>
    </p:bg>
    <p:spTree>
      <p:nvGrpSpPr>
        <p:cNvPr id="1" name=""/>
        <p:cNvGrpSpPr/>
        <p:nvPr/>
      </p:nvGrpSpPr>
      <p:grpSpPr>
        <a:xfrm>
          <a:off x="0" y="0"/>
          <a:ext cx="0" cy="0"/>
          <a:chOff x="0" y="0"/>
          <a:chExt cx="0" cy="0"/>
        </a:xfrm>
      </p:grpSpPr>
      <p:grpSp>
        <p:nvGrpSpPr>
          <p:cNvPr name="Group 2" id="2"/>
          <p:cNvGrpSpPr/>
          <p:nvPr/>
        </p:nvGrpSpPr>
        <p:grpSpPr>
          <a:xfrm rot="0">
            <a:off x="-661882" y="3236456"/>
            <a:ext cx="19611764" cy="4763589"/>
            <a:chOff x="0" y="0"/>
            <a:chExt cx="5165238" cy="1254608"/>
          </a:xfrm>
        </p:grpSpPr>
        <p:sp>
          <p:nvSpPr>
            <p:cNvPr name="Freeform 3" id="3"/>
            <p:cNvSpPr/>
            <p:nvPr/>
          </p:nvSpPr>
          <p:spPr>
            <a:xfrm flipH="false" flipV="false" rot="0">
              <a:off x="0" y="0"/>
              <a:ext cx="5165238" cy="1254608"/>
            </a:xfrm>
            <a:custGeom>
              <a:avLst/>
              <a:gdLst/>
              <a:ahLst/>
              <a:cxnLst/>
              <a:rect r="r" b="b" t="t" l="l"/>
              <a:pathLst>
                <a:path h="1254608" w="5165238">
                  <a:moveTo>
                    <a:pt x="0" y="0"/>
                  </a:moveTo>
                  <a:lnTo>
                    <a:pt x="5165238" y="0"/>
                  </a:lnTo>
                  <a:lnTo>
                    <a:pt x="5165238" y="1254608"/>
                  </a:lnTo>
                  <a:lnTo>
                    <a:pt x="0" y="1254608"/>
                  </a:lnTo>
                  <a:close/>
                </a:path>
              </a:pathLst>
            </a:custGeom>
            <a:solidFill>
              <a:srgbClr val="FFFFFF"/>
            </a:solidFill>
          </p:spPr>
        </p:sp>
        <p:sp>
          <p:nvSpPr>
            <p:cNvPr name="TextBox 4" id="4"/>
            <p:cNvSpPr txBox="true"/>
            <p:nvPr/>
          </p:nvSpPr>
          <p:spPr>
            <a:xfrm>
              <a:off x="0" y="9525"/>
              <a:ext cx="5165238" cy="1245083"/>
            </a:xfrm>
            <a:prstGeom prst="rect">
              <a:avLst/>
            </a:prstGeom>
          </p:spPr>
          <p:txBody>
            <a:bodyPr anchor="ctr" rtlCol="false" tIns="50800" lIns="50800" bIns="50800" rIns="50800"/>
            <a:lstStyle/>
            <a:p>
              <a:pPr algn="ctr">
                <a:lnSpc>
                  <a:spcPts val="3046"/>
                </a:lnSpc>
              </a:pPr>
            </a:p>
          </p:txBody>
        </p:sp>
      </p:grpSp>
      <p:sp>
        <p:nvSpPr>
          <p:cNvPr name="TextBox 5" id="5"/>
          <p:cNvSpPr txBox="true"/>
          <p:nvPr/>
        </p:nvSpPr>
        <p:spPr>
          <a:xfrm rot="0">
            <a:off x="1028700" y="8465999"/>
            <a:ext cx="4649715" cy="381395"/>
          </a:xfrm>
          <a:prstGeom prst="rect">
            <a:avLst/>
          </a:prstGeom>
        </p:spPr>
        <p:txBody>
          <a:bodyPr anchor="t" rtlCol="false" tIns="0" lIns="0" bIns="0" rIns="0">
            <a:spAutoFit/>
          </a:bodyPr>
          <a:lstStyle/>
          <a:p>
            <a:pPr algn="l">
              <a:lnSpc>
                <a:spcPts val="3046"/>
              </a:lnSpc>
            </a:pPr>
            <a:r>
              <a:rPr lang="en-US" sz="2603">
                <a:solidFill>
                  <a:srgbClr val="FFFFFF"/>
                </a:solidFill>
                <a:latin typeface="Nourd"/>
                <a:ea typeface="Nourd"/>
                <a:cs typeface="Nourd"/>
                <a:sym typeface="Nourd"/>
              </a:rPr>
              <a:t>Kelompok II</a:t>
            </a:r>
          </a:p>
        </p:txBody>
      </p:sp>
      <p:sp>
        <p:nvSpPr>
          <p:cNvPr name="AutoShape 6" id="6"/>
          <p:cNvSpPr/>
          <p:nvPr/>
        </p:nvSpPr>
        <p:spPr>
          <a:xfrm>
            <a:off x="5678415" y="8670984"/>
            <a:ext cx="11580885" cy="0"/>
          </a:xfrm>
          <a:prstGeom prst="line">
            <a:avLst/>
          </a:prstGeom>
          <a:ln cap="flat" w="38100">
            <a:solidFill>
              <a:srgbClr val="FFFFFF"/>
            </a:solidFill>
            <a:prstDash val="solid"/>
            <a:headEnd type="none" len="sm" w="sm"/>
            <a:tailEnd type="none" len="sm" w="sm"/>
          </a:ln>
        </p:spPr>
      </p:sp>
      <p:sp>
        <p:nvSpPr>
          <p:cNvPr name="Freeform 7" id="7"/>
          <p:cNvSpPr/>
          <p:nvPr/>
        </p:nvSpPr>
        <p:spPr>
          <a:xfrm flipH="false" flipV="false" rot="0">
            <a:off x="14064058" y="1545046"/>
            <a:ext cx="3195242" cy="811071"/>
          </a:xfrm>
          <a:custGeom>
            <a:avLst/>
            <a:gdLst/>
            <a:ahLst/>
            <a:cxnLst/>
            <a:rect r="r" b="b" t="t" l="l"/>
            <a:pathLst>
              <a:path h="811071" w="3195242">
                <a:moveTo>
                  <a:pt x="0" y="0"/>
                </a:moveTo>
                <a:lnTo>
                  <a:pt x="3195242" y="0"/>
                </a:lnTo>
                <a:lnTo>
                  <a:pt x="3195242" y="811070"/>
                </a:lnTo>
                <a:lnTo>
                  <a:pt x="0" y="8110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8" id="8"/>
          <p:cNvSpPr txBox="true"/>
          <p:nvPr/>
        </p:nvSpPr>
        <p:spPr>
          <a:xfrm rot="0">
            <a:off x="1028700" y="2211796"/>
            <a:ext cx="9283283" cy="854507"/>
          </a:xfrm>
          <a:prstGeom prst="rect">
            <a:avLst/>
          </a:prstGeom>
        </p:spPr>
        <p:txBody>
          <a:bodyPr anchor="t" rtlCol="false" tIns="0" lIns="0" bIns="0" rIns="0">
            <a:spAutoFit/>
          </a:bodyPr>
          <a:lstStyle/>
          <a:p>
            <a:pPr algn="l">
              <a:lnSpc>
                <a:spcPts val="5000"/>
              </a:lnSpc>
            </a:pPr>
            <a:r>
              <a:rPr lang="en-US" sz="10001">
                <a:solidFill>
                  <a:srgbClr val="FFFFFF"/>
                </a:solidFill>
                <a:latin typeface="Sloop Script Pro"/>
                <a:ea typeface="Sloop Script Pro"/>
                <a:cs typeface="Sloop Script Pro"/>
                <a:sym typeface="Sloop Script Pro"/>
              </a:rPr>
              <a:t>Kekurangan CBSD</a:t>
            </a:r>
          </a:p>
        </p:txBody>
      </p:sp>
      <p:sp>
        <p:nvSpPr>
          <p:cNvPr name="TextBox 9" id="9"/>
          <p:cNvSpPr txBox="true"/>
          <p:nvPr/>
        </p:nvSpPr>
        <p:spPr>
          <a:xfrm rot="0">
            <a:off x="1028700" y="3980209"/>
            <a:ext cx="16230600" cy="2336107"/>
          </a:xfrm>
          <a:prstGeom prst="rect">
            <a:avLst/>
          </a:prstGeom>
        </p:spPr>
        <p:txBody>
          <a:bodyPr anchor="t" rtlCol="false" tIns="0" lIns="0" bIns="0" rIns="0">
            <a:spAutoFit/>
          </a:bodyPr>
          <a:lstStyle/>
          <a:p>
            <a:pPr algn="just" marL="680396" indent="-340198" lvl="1">
              <a:lnSpc>
                <a:spcPts val="3687"/>
              </a:lnSpc>
              <a:buFont typeface="Arial"/>
              <a:buChar char="•"/>
            </a:pPr>
            <a:r>
              <a:rPr lang="en-US" sz="3151">
                <a:solidFill>
                  <a:srgbClr val="335581"/>
                </a:solidFill>
                <a:latin typeface="Nourd"/>
                <a:ea typeface="Nourd"/>
                <a:cs typeface="Nourd"/>
                <a:sym typeface="Nourd"/>
              </a:rPr>
              <a:t>Kompatibilitas antar komponen sering menjadi kendala.</a:t>
            </a:r>
          </a:p>
          <a:p>
            <a:pPr algn="just" marL="680396" indent="-340198" lvl="1">
              <a:lnSpc>
                <a:spcPts val="3687"/>
              </a:lnSpc>
              <a:buFont typeface="Arial"/>
              <a:buChar char="•"/>
            </a:pPr>
            <a:r>
              <a:rPr lang="en-US" sz="3151">
                <a:solidFill>
                  <a:srgbClr val="335581"/>
                </a:solidFill>
                <a:latin typeface="Nourd"/>
                <a:ea typeface="Nourd"/>
                <a:cs typeface="Nourd"/>
                <a:sym typeface="Nourd"/>
              </a:rPr>
              <a:t>T</a:t>
            </a:r>
            <a:r>
              <a:rPr lang="en-US" sz="3151">
                <a:solidFill>
                  <a:srgbClr val="335581"/>
                </a:solidFill>
                <a:latin typeface="Nourd"/>
                <a:ea typeface="Nourd"/>
                <a:cs typeface="Nourd"/>
                <a:sym typeface="Nourd"/>
              </a:rPr>
              <a:t>idak semua kebutuhan memiliki komponen siap pakai.</a:t>
            </a:r>
          </a:p>
          <a:p>
            <a:pPr algn="just" marL="680396" indent="-340198" lvl="1">
              <a:lnSpc>
                <a:spcPts val="3687"/>
              </a:lnSpc>
              <a:buFont typeface="Arial"/>
              <a:buChar char="•"/>
            </a:pPr>
            <a:r>
              <a:rPr lang="en-US" sz="3151">
                <a:solidFill>
                  <a:srgbClr val="335581"/>
                </a:solidFill>
                <a:latin typeface="Nourd"/>
                <a:ea typeface="Nourd"/>
                <a:cs typeface="Nourd"/>
                <a:sym typeface="Nourd"/>
              </a:rPr>
              <a:t>Biaya awal tinggi karena perlu repositori &amp; pelatihan.</a:t>
            </a:r>
          </a:p>
          <a:p>
            <a:pPr algn="just" marL="680396" indent="-340198" lvl="1">
              <a:lnSpc>
                <a:spcPts val="3687"/>
              </a:lnSpc>
              <a:buFont typeface="Arial"/>
              <a:buChar char="•"/>
            </a:pPr>
            <a:r>
              <a:rPr lang="en-US" sz="3151">
                <a:solidFill>
                  <a:srgbClr val="335581"/>
                </a:solidFill>
                <a:latin typeface="Nourd"/>
                <a:ea typeface="Nourd"/>
                <a:cs typeface="Nourd"/>
                <a:sym typeface="Nourd"/>
              </a:rPr>
              <a:t>A</a:t>
            </a:r>
            <a:r>
              <a:rPr lang="en-US" sz="3151">
                <a:solidFill>
                  <a:srgbClr val="335581"/>
                </a:solidFill>
                <a:latin typeface="Nourd"/>
                <a:ea typeface="Nourd"/>
                <a:cs typeface="Nourd"/>
                <a:sym typeface="Nourd"/>
              </a:rPr>
              <a:t>spek non-fungsional (keamanan, performa, reliabilitas) kadang sulit dipastikan.</a:t>
            </a:r>
          </a:p>
          <a:p>
            <a:pPr algn="just">
              <a:lnSpc>
                <a:spcPts val="3687"/>
              </a:lnSpc>
            </a:pPr>
          </a:p>
        </p:txBody>
      </p:sp>
      <p:sp>
        <p:nvSpPr>
          <p:cNvPr name="Freeform 10" id="10"/>
          <p:cNvSpPr/>
          <p:nvPr/>
        </p:nvSpPr>
        <p:spPr>
          <a:xfrm flipH="false" flipV="false" rot="0">
            <a:off x="11401513" y="-776682"/>
            <a:ext cx="2681596" cy="2678244"/>
          </a:xfrm>
          <a:custGeom>
            <a:avLst/>
            <a:gdLst/>
            <a:ahLst/>
            <a:cxnLst/>
            <a:rect r="r" b="b" t="t" l="l"/>
            <a:pathLst>
              <a:path h="2678244" w="2681596">
                <a:moveTo>
                  <a:pt x="0" y="0"/>
                </a:moveTo>
                <a:lnTo>
                  <a:pt x="2681595" y="0"/>
                </a:lnTo>
                <a:lnTo>
                  <a:pt x="2681595" y="2678244"/>
                </a:lnTo>
                <a:lnTo>
                  <a:pt x="0" y="2678244"/>
                </a:lnTo>
                <a:lnTo>
                  <a:pt x="0" y="0"/>
                </a:lnTo>
                <a:close/>
              </a:path>
            </a:pathLst>
          </a:custGeom>
          <a:blipFill>
            <a:blip r:embed="rId4">
              <a:alphaModFix amt="43999"/>
            </a:blip>
            <a:stretch>
              <a:fillRect l="0" t="0" r="0" b="0"/>
            </a:stretch>
          </a:blipFill>
        </p:spPr>
      </p:sp>
      <p:sp>
        <p:nvSpPr>
          <p:cNvPr name="Freeform 11" id="11"/>
          <p:cNvSpPr/>
          <p:nvPr/>
        </p:nvSpPr>
        <p:spPr>
          <a:xfrm flipH="false" flipV="false" rot="0">
            <a:off x="9839670" y="311058"/>
            <a:ext cx="2047617" cy="2045058"/>
          </a:xfrm>
          <a:custGeom>
            <a:avLst/>
            <a:gdLst/>
            <a:ahLst/>
            <a:cxnLst/>
            <a:rect r="r" b="b" t="t" l="l"/>
            <a:pathLst>
              <a:path h="2045058" w="2047617">
                <a:moveTo>
                  <a:pt x="0" y="0"/>
                </a:moveTo>
                <a:lnTo>
                  <a:pt x="2047618" y="0"/>
                </a:lnTo>
                <a:lnTo>
                  <a:pt x="2047618" y="2045058"/>
                </a:lnTo>
                <a:lnTo>
                  <a:pt x="0" y="2045058"/>
                </a:lnTo>
                <a:lnTo>
                  <a:pt x="0" y="0"/>
                </a:lnTo>
                <a:close/>
              </a:path>
            </a:pathLst>
          </a:custGeom>
          <a:blipFill>
            <a:blip r:embed="rId4">
              <a:alphaModFix amt="44999"/>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DAGz_KPujNo</dc:identifier>
  <dcterms:modified xsi:type="dcterms:W3CDTF">2011-08-01T06:04:30Z</dcterms:modified>
  <cp:revision>1</cp:revision>
  <dc:title>Biru dan Putih Minimalist Pastel Tugas Kelompok Presentasi</dc:title>
</cp:coreProperties>
</file>