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8" r:id="rId4"/>
    <p:sldId id="259" r:id="rId5"/>
    <p:sldId id="261" r:id="rId6"/>
    <p:sldId id="267" r:id="rId7"/>
    <p:sldId id="260" r:id="rId8"/>
    <p:sldId id="262" r:id="rId9"/>
    <p:sldId id="263" r:id="rId10"/>
    <p:sldId id="264" r:id="rId11"/>
    <p:sldId id="265" r:id="rId12"/>
    <p:sldId id="266"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E597-532F-434C-A94C-2F2ABD271C5B}"/>
              </a:ext>
            </a:extLst>
          </p:cNvPr>
          <p:cNvSpPr>
            <a:spLocks noGrp="1"/>
          </p:cNvSpPr>
          <p:nvPr>
            <p:ph type="ctrTitle"/>
          </p:nvPr>
        </p:nvSpPr>
        <p:spPr>
          <a:xfrm>
            <a:off x="1820587" y="1166219"/>
            <a:ext cx="8915399" cy="2262781"/>
          </a:xfrm>
        </p:spPr>
        <p:txBody>
          <a:bodyPr>
            <a:normAutofit fontScale="90000"/>
          </a:bodyPr>
          <a:lstStyle/>
          <a:p>
            <a:pPr algn="ctr"/>
            <a:r>
              <a:rPr lang="id-ID" dirty="0"/>
              <a:t>Whitebox Testing, Unit Testing, dan CI/CD untuk Project Python</a:t>
            </a:r>
          </a:p>
        </p:txBody>
      </p:sp>
      <p:sp>
        <p:nvSpPr>
          <p:cNvPr id="3" name="Subtitle 2">
            <a:extLst>
              <a:ext uri="{FF2B5EF4-FFF2-40B4-BE49-F238E27FC236}">
                <a16:creationId xmlns:a16="http://schemas.microsoft.com/office/drawing/2014/main" id="{23F80703-D32F-4F1E-9243-9A6F2F39343C}"/>
              </a:ext>
            </a:extLst>
          </p:cNvPr>
          <p:cNvSpPr>
            <a:spLocks noGrp="1"/>
          </p:cNvSpPr>
          <p:nvPr>
            <p:ph type="subTitle" idx="1"/>
          </p:nvPr>
        </p:nvSpPr>
        <p:spPr>
          <a:xfrm>
            <a:off x="2522952" y="4028603"/>
            <a:ext cx="8915399" cy="1663178"/>
          </a:xfrm>
        </p:spPr>
        <p:txBody>
          <a:bodyPr>
            <a:normAutofit/>
          </a:bodyPr>
          <a:lstStyle/>
          <a:p>
            <a:r>
              <a:rPr lang="id-ID" b="1" dirty="0"/>
              <a:t>Oleh:</a:t>
            </a:r>
          </a:p>
          <a:p>
            <a:r>
              <a:rPr lang="id-ID" b="1" dirty="0"/>
              <a:t>Nama	: Nurcahaya Pakpahan</a:t>
            </a:r>
          </a:p>
          <a:p>
            <a:r>
              <a:rPr lang="id-ID" b="1" dirty="0"/>
              <a:t>NIM		: 201011400801</a:t>
            </a:r>
          </a:p>
          <a:p>
            <a:r>
              <a:rPr lang="id-ID" b="1" dirty="0"/>
              <a:t>Kelas	: 07TPLE008</a:t>
            </a:r>
          </a:p>
          <a:p>
            <a:endParaRPr lang="id-ID" dirty="0"/>
          </a:p>
          <a:p>
            <a:endParaRPr lang="id-ID" dirty="0"/>
          </a:p>
        </p:txBody>
      </p:sp>
    </p:spTree>
    <p:extLst>
      <p:ext uri="{BB962C8B-B14F-4D97-AF65-F5344CB8AC3E}">
        <p14:creationId xmlns:p14="http://schemas.microsoft.com/office/powerpoint/2010/main" val="375667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19F0CE-A0C1-452D-890B-F61279A4F03E}"/>
              </a:ext>
            </a:extLst>
          </p:cNvPr>
          <p:cNvSpPr/>
          <p:nvPr/>
        </p:nvSpPr>
        <p:spPr>
          <a:xfrm>
            <a:off x="3047999" y="1305342"/>
            <a:ext cx="6970643" cy="4401205"/>
          </a:xfrm>
          <a:prstGeom prst="rect">
            <a:avLst/>
          </a:prstGeom>
        </p:spPr>
        <p:txBody>
          <a:bodyPr wrap="square">
            <a:spAutoFit/>
          </a:bodyPr>
          <a:lstStyle/>
          <a:p>
            <a:r>
              <a:rPr lang="id-ID" sz="2000" b="1" dirty="0">
                <a:latin typeface="Times New Roman" panose="02020603050405020304" pitchFamily="18" charset="0"/>
                <a:cs typeface="Times New Roman" panose="02020603050405020304" pitchFamily="18" charset="0"/>
              </a:rPr>
              <a:t>Contoh Langkah-Langkah Konfigurasi CI/CD</a:t>
            </a:r>
          </a:p>
          <a:p>
            <a:endParaRPr lang="id-ID" sz="2000" b="1" dirty="0">
              <a:latin typeface="Times New Roman" panose="02020603050405020304" pitchFamily="18" charset="0"/>
              <a:cs typeface="Times New Roman" panose="02020603050405020304" pitchFamily="18" charset="0"/>
            </a:endParaRPr>
          </a:p>
          <a:p>
            <a:r>
              <a:rPr lang="id-ID" sz="2000" dirty="0">
                <a:latin typeface="Times New Roman" panose="02020603050405020304" pitchFamily="18" charset="0"/>
                <a:cs typeface="Times New Roman" panose="02020603050405020304" pitchFamily="18" charset="0"/>
              </a:rPr>
              <a:t>Berikut adalah contoh langkah-langkah konfigurasi CI/CD untuk project Python:</a:t>
            </a:r>
          </a:p>
          <a:p>
            <a:pPr>
              <a:buFont typeface="+mj-lt"/>
              <a:buAutoNum type="arabicPeriod"/>
            </a:pPr>
            <a:r>
              <a:rPr lang="id-ID" sz="2000" dirty="0">
                <a:latin typeface="Times New Roman" panose="02020603050405020304" pitchFamily="18" charset="0"/>
                <a:cs typeface="Times New Roman" panose="02020603050405020304" pitchFamily="18" charset="0"/>
              </a:rPr>
              <a:t>Pilih platform CI/CD yang sesuai dengan kebutuhan, seperti Jenkins, Travis CI, atau CircleCI.</a:t>
            </a:r>
          </a:p>
          <a:p>
            <a:pPr>
              <a:buFont typeface="+mj-lt"/>
              <a:buAutoNum type="arabicPeriod"/>
            </a:pPr>
            <a:r>
              <a:rPr lang="id-ID" sz="2000" dirty="0">
                <a:latin typeface="Times New Roman" panose="02020603050405020304" pitchFamily="18" charset="0"/>
                <a:cs typeface="Times New Roman" panose="02020603050405020304" pitchFamily="18" charset="0"/>
              </a:rPr>
              <a:t>Buat file konfigurasi CI/CD, seperti .travis.yml atau Jenkinsfile, dan atur langkah-langkah yang diperlukan untuk membangun, menguji, dan menerapkan aplikasi Python.</a:t>
            </a:r>
          </a:p>
          <a:p>
            <a:pPr>
              <a:buFont typeface="+mj-lt"/>
              <a:buAutoNum type="arabicPeriod"/>
            </a:pPr>
            <a:r>
              <a:rPr lang="id-ID" sz="2000" dirty="0">
                <a:latin typeface="Times New Roman" panose="02020603050405020304" pitchFamily="18" charset="0"/>
                <a:cs typeface="Times New Roman" panose="02020603050405020304" pitchFamily="18" charset="0"/>
              </a:rPr>
              <a:t>Atur integrasi antara platform CI/CD dan repositori kode, seperti GitHub atau Bitbucket, untuk memicu otomatisasi setiap kali ada perubahan kode baru.</a:t>
            </a:r>
          </a:p>
          <a:p>
            <a:pPr>
              <a:buFont typeface="+mj-lt"/>
              <a:buAutoNum type="arabicPeriod"/>
            </a:pPr>
            <a:r>
              <a:rPr lang="id-ID" sz="2000" dirty="0">
                <a:latin typeface="Times New Roman" panose="02020603050405020304" pitchFamily="18" charset="0"/>
                <a:cs typeface="Times New Roman" panose="02020603050405020304" pitchFamily="18" charset="0"/>
              </a:rPr>
              <a:t>Uji konfigurasi CI/CD dengan membuat perubahan ke kode dan melihat apakah otomatisasi berjalan dengan benar.</a:t>
            </a:r>
            <a:endParaRPr lang="id-ID"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30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A123A1-172A-483B-8510-F5E6072B6CDD}"/>
              </a:ext>
            </a:extLst>
          </p:cNvPr>
          <p:cNvSpPr/>
          <p:nvPr/>
        </p:nvSpPr>
        <p:spPr>
          <a:xfrm>
            <a:off x="2484782" y="843677"/>
            <a:ext cx="8183217" cy="5632311"/>
          </a:xfrm>
          <a:prstGeom prst="rect">
            <a:avLst/>
          </a:prstGeom>
        </p:spPr>
        <p:txBody>
          <a:bodyPr wrap="square">
            <a:spAutoFit/>
          </a:bodyPr>
          <a:lstStyle/>
          <a:p>
            <a:r>
              <a:rPr lang="it-IT" sz="2000" b="1" dirty="0">
                <a:latin typeface="Times New Roman" panose="02020603050405020304" pitchFamily="18" charset="0"/>
                <a:cs typeface="Times New Roman" panose="02020603050405020304" pitchFamily="18" charset="0"/>
              </a:rPr>
              <a:t>Manfaat dari Penggunaan CI/CD</a:t>
            </a:r>
            <a:endParaRPr lang="id-ID" sz="2000" b="1" dirty="0">
              <a:latin typeface="Times New Roman" panose="02020603050405020304" pitchFamily="18" charset="0"/>
              <a:cs typeface="Times New Roman" panose="02020603050405020304" pitchFamily="18" charset="0"/>
            </a:endParaRPr>
          </a:p>
          <a:p>
            <a:endParaRPr lang="id-ID" sz="2000" b="1" dirty="0">
              <a:latin typeface="Times New Roman" panose="02020603050405020304" pitchFamily="18" charset="0"/>
              <a:cs typeface="Times New Roman" panose="02020603050405020304" pitchFamily="18" charset="0"/>
            </a:endParaRPr>
          </a:p>
          <a:p>
            <a:r>
              <a:rPr lang="id-ID" sz="2000" b="1" dirty="0">
                <a:latin typeface="Times New Roman" panose="02020603050405020304" pitchFamily="18" charset="0"/>
                <a:cs typeface="Times New Roman" panose="02020603050405020304" pitchFamily="18" charset="0"/>
              </a:rPr>
              <a:t>Meningkatkan Kualitas Produk</a:t>
            </a:r>
          </a:p>
          <a:p>
            <a:r>
              <a:rPr lang="id-ID" sz="2000" dirty="0">
                <a:latin typeface="Times New Roman" panose="02020603050405020304" pitchFamily="18" charset="0"/>
                <a:cs typeface="Times New Roman" panose="02020603050405020304" pitchFamily="18" charset="0"/>
              </a:rPr>
              <a:t>Dengan menggunakan CI/CD, setiap perubahan kode akan diuji secara otomatis dan terus-menerus. Hal ini membantu mengidentifikasi masalah lebih awal sehingga dapat diperbaiki sebelum produk diterbitkan. Sehingga, produk yang dihasilkan memiliki kualitas yang lebih baik.</a:t>
            </a:r>
          </a:p>
          <a:p>
            <a:r>
              <a:rPr lang="id-ID" sz="2000" b="1" dirty="0">
                <a:latin typeface="Times New Roman" panose="02020603050405020304" pitchFamily="18" charset="0"/>
                <a:cs typeface="Times New Roman" panose="02020603050405020304" pitchFamily="18" charset="0"/>
              </a:rPr>
              <a:t>Meningkatkan Kecepatan Pengiriman Produk</a:t>
            </a:r>
          </a:p>
          <a:p>
            <a:r>
              <a:rPr lang="id-ID" sz="2000" dirty="0">
                <a:latin typeface="Times New Roman" panose="02020603050405020304" pitchFamily="18" charset="0"/>
                <a:cs typeface="Times New Roman" panose="02020603050405020304" pitchFamily="18" charset="0"/>
              </a:rPr>
              <a:t>CI/CD memungkinkan proses pengiriman produk menjadi lebih cepat dan efisien. Dengan otomatisasi pengujian dan pengiriman, waktu yang dibutuhkan untuk menerbitkan produk dapat dikurangi sehingga dapat menjangkau pelanggan lebih cepat.</a:t>
            </a:r>
          </a:p>
          <a:p>
            <a:r>
              <a:rPr lang="id-ID" sz="2000" b="1" dirty="0">
                <a:latin typeface="Times New Roman" panose="02020603050405020304" pitchFamily="18" charset="0"/>
                <a:cs typeface="Times New Roman" panose="02020603050405020304" pitchFamily="18" charset="0"/>
              </a:rPr>
              <a:t>Meningkatkan Kolaborasi Tim</a:t>
            </a:r>
          </a:p>
          <a:p>
            <a:r>
              <a:rPr lang="id-ID" sz="2000" dirty="0">
                <a:latin typeface="Times New Roman" panose="02020603050405020304" pitchFamily="18" charset="0"/>
                <a:cs typeface="Times New Roman" panose="02020603050405020304" pitchFamily="18" charset="0"/>
              </a:rPr>
              <a:t>CI/CD memungkinkan setiap anggota tim untuk berkontribusi dalam pengembangan produk secara terus-menerus. Dengan otomatisasi proses pengujian dan pengiriman, setiap anggota tim dapat bekerja pada bagian yang berbeda secara bersamaan dan tetap memastikan bahwa produk yang dihasilkan berfungsi dengan baik.</a:t>
            </a:r>
          </a:p>
        </p:txBody>
      </p:sp>
    </p:spTree>
    <p:extLst>
      <p:ext uri="{BB962C8B-B14F-4D97-AF65-F5344CB8AC3E}">
        <p14:creationId xmlns:p14="http://schemas.microsoft.com/office/powerpoint/2010/main" val="204879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4642E2-E53D-4A18-B69D-E09E58B3BAD8}"/>
              </a:ext>
            </a:extLst>
          </p:cNvPr>
          <p:cNvSpPr/>
          <p:nvPr/>
        </p:nvSpPr>
        <p:spPr>
          <a:xfrm>
            <a:off x="2676939" y="1495048"/>
            <a:ext cx="1426224" cy="461665"/>
          </a:xfrm>
          <a:prstGeom prst="rect">
            <a:avLst/>
          </a:prstGeom>
        </p:spPr>
        <p:txBody>
          <a:bodyPr wrap="none">
            <a:spAutoFit/>
          </a:bodyPr>
          <a:lstStyle/>
          <a:p>
            <a:r>
              <a:rPr lang="id-ID" sz="2400" b="1" dirty="0">
                <a:latin typeface="Times New Roman" panose="02020603050405020304" pitchFamily="18" charset="0"/>
                <a:cs typeface="Times New Roman" panose="02020603050405020304" pitchFamily="18" charset="0"/>
              </a:rPr>
              <a:t>Referensi</a:t>
            </a:r>
          </a:p>
        </p:txBody>
      </p:sp>
      <p:sp>
        <p:nvSpPr>
          <p:cNvPr id="3" name="Rectangle 2">
            <a:extLst>
              <a:ext uri="{FF2B5EF4-FFF2-40B4-BE49-F238E27FC236}">
                <a16:creationId xmlns:a16="http://schemas.microsoft.com/office/drawing/2014/main" id="{213E1970-7843-43B8-99A2-9C29AA2EE3D0}"/>
              </a:ext>
            </a:extLst>
          </p:cNvPr>
          <p:cNvSpPr/>
          <p:nvPr/>
        </p:nvSpPr>
        <p:spPr>
          <a:xfrm>
            <a:off x="2676939" y="2196621"/>
            <a:ext cx="6096000" cy="2554545"/>
          </a:xfrm>
          <a:prstGeom prst="rect">
            <a:avLst/>
          </a:prstGeom>
        </p:spPr>
        <p:txBody>
          <a:bodyPr>
            <a:spAutoFit/>
          </a:bodyPr>
          <a:lstStyle/>
          <a:p>
            <a:r>
              <a:rPr lang="id-ID" sz="2000" dirty="0">
                <a:latin typeface="Times New Roman" panose="02020603050405020304" pitchFamily="18" charset="0"/>
                <a:cs typeface="Times New Roman" panose="02020603050405020304" pitchFamily="18" charset="0"/>
              </a:rPr>
              <a:t>Python Software Foundation. (2021). Python 3.10.0 documentation. Retrieved from https://docs.python.org/3/</a:t>
            </a:r>
          </a:p>
          <a:p>
            <a:r>
              <a:rPr lang="id-ID" sz="2000" dirty="0">
                <a:latin typeface="Times New Roman" panose="02020603050405020304" pitchFamily="18" charset="0"/>
                <a:cs typeface="Times New Roman" panose="02020603050405020304" pitchFamily="18" charset="0"/>
              </a:rPr>
              <a:t>The Python Testing Tools Taxonomy. (n.d.). Retrieved from https://wiki.python.org/moin/PythonTestingToolsTaxonomy</a:t>
            </a:r>
          </a:p>
          <a:p>
            <a:r>
              <a:rPr lang="id-ID" sz="2000" dirty="0">
                <a:latin typeface="Times New Roman" panose="02020603050405020304" pitchFamily="18" charset="0"/>
                <a:cs typeface="Times New Roman" panose="02020603050405020304" pitchFamily="18" charset="0"/>
              </a:rPr>
              <a:t>Travis CI. (n.d.). Getting started with Python. Retrieved from https://docs.travis-ci.com/user/languages/python/</a:t>
            </a:r>
          </a:p>
        </p:txBody>
      </p:sp>
    </p:spTree>
    <p:extLst>
      <p:ext uri="{BB962C8B-B14F-4D97-AF65-F5344CB8AC3E}">
        <p14:creationId xmlns:p14="http://schemas.microsoft.com/office/powerpoint/2010/main" val="56074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850C-4592-43D2-B1B4-FF39F570D56B}"/>
              </a:ext>
            </a:extLst>
          </p:cNvPr>
          <p:cNvSpPr>
            <a:spLocks noGrp="1"/>
          </p:cNvSpPr>
          <p:nvPr>
            <p:ph type="title"/>
          </p:nvPr>
        </p:nvSpPr>
        <p:spPr>
          <a:xfrm>
            <a:off x="3053038" y="2470075"/>
            <a:ext cx="8915399" cy="1468800"/>
          </a:xfrm>
        </p:spPr>
        <p:txBody>
          <a:bodyPr>
            <a:normAutofit/>
          </a:bodyPr>
          <a:lstStyle/>
          <a:p>
            <a:r>
              <a:rPr lang="id-ID" sz="8000" dirty="0">
                <a:latin typeface="Algerian" panose="04020705040A02060702" pitchFamily="82" charset="0"/>
              </a:rPr>
              <a:t>Thank You</a:t>
            </a:r>
          </a:p>
        </p:txBody>
      </p:sp>
      <p:sp>
        <p:nvSpPr>
          <p:cNvPr id="3" name="Text Placeholder 2">
            <a:extLst>
              <a:ext uri="{FF2B5EF4-FFF2-40B4-BE49-F238E27FC236}">
                <a16:creationId xmlns:a16="http://schemas.microsoft.com/office/drawing/2014/main" id="{6AAF27B7-8B3D-4B1F-8343-13271E6A94B6}"/>
              </a:ext>
            </a:extLst>
          </p:cNvPr>
          <p:cNvSpPr>
            <a:spLocks noGrp="1"/>
          </p:cNvSpPr>
          <p:nvPr>
            <p:ph type="body" idx="1"/>
          </p:nvPr>
        </p:nvSpPr>
        <p:spPr/>
        <p:txBody>
          <a:bodyPr/>
          <a:lstStyle/>
          <a:p>
            <a:r>
              <a:rPr lang="id-ID" dirty="0"/>
              <a:t>.</a:t>
            </a:r>
          </a:p>
        </p:txBody>
      </p:sp>
    </p:spTree>
    <p:extLst>
      <p:ext uri="{BB962C8B-B14F-4D97-AF65-F5344CB8AC3E}">
        <p14:creationId xmlns:p14="http://schemas.microsoft.com/office/powerpoint/2010/main" val="34915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2E8F-7772-4DF6-8249-71B8D8745E89}"/>
              </a:ext>
            </a:extLst>
          </p:cNvPr>
          <p:cNvSpPr>
            <a:spLocks noGrp="1"/>
          </p:cNvSpPr>
          <p:nvPr>
            <p:ph type="title"/>
          </p:nvPr>
        </p:nvSpPr>
        <p:spPr>
          <a:xfrm>
            <a:off x="813421" y="-498532"/>
            <a:ext cx="8915399" cy="1468800"/>
          </a:xfrm>
        </p:spPr>
        <p:txBody>
          <a:bodyPr/>
          <a:lstStyle/>
          <a:p>
            <a:r>
              <a:rPr lang="id-ID" b="1" dirty="0"/>
              <a:t>Create Repository</a:t>
            </a:r>
          </a:p>
        </p:txBody>
      </p:sp>
      <p:sp>
        <p:nvSpPr>
          <p:cNvPr id="3" name="Text Placeholder 2">
            <a:extLst>
              <a:ext uri="{FF2B5EF4-FFF2-40B4-BE49-F238E27FC236}">
                <a16:creationId xmlns:a16="http://schemas.microsoft.com/office/drawing/2014/main" id="{9DD162FD-0C80-449E-A9E1-0BA797094ED4}"/>
              </a:ext>
            </a:extLst>
          </p:cNvPr>
          <p:cNvSpPr>
            <a:spLocks noGrp="1"/>
          </p:cNvSpPr>
          <p:nvPr>
            <p:ph type="body" idx="1"/>
          </p:nvPr>
        </p:nvSpPr>
        <p:spPr>
          <a:xfrm>
            <a:off x="1012204" y="1741086"/>
            <a:ext cx="8915399" cy="860400"/>
          </a:xfrm>
        </p:spPr>
        <p:txBody>
          <a:bodyPr/>
          <a:lstStyle/>
          <a:p>
            <a:r>
              <a:rPr lang="id-ID" dirty="0"/>
              <a:t>.</a:t>
            </a:r>
          </a:p>
        </p:txBody>
      </p:sp>
      <p:pic>
        <p:nvPicPr>
          <p:cNvPr id="5" name="Picture 4">
            <a:extLst>
              <a:ext uri="{FF2B5EF4-FFF2-40B4-BE49-F238E27FC236}">
                <a16:creationId xmlns:a16="http://schemas.microsoft.com/office/drawing/2014/main" id="{F35FB007-AF6C-4C83-BFCF-D0BBC5B1F8B3}"/>
              </a:ext>
            </a:extLst>
          </p:cNvPr>
          <p:cNvPicPr>
            <a:picLocks noChangeAspect="1"/>
          </p:cNvPicPr>
          <p:nvPr/>
        </p:nvPicPr>
        <p:blipFill>
          <a:blip r:embed="rId2"/>
          <a:stretch>
            <a:fillRect/>
          </a:stretch>
        </p:blipFill>
        <p:spPr>
          <a:xfrm>
            <a:off x="1588596" y="1113183"/>
            <a:ext cx="9909253" cy="5571235"/>
          </a:xfrm>
          <a:prstGeom prst="rect">
            <a:avLst/>
          </a:prstGeom>
        </p:spPr>
      </p:pic>
    </p:spTree>
    <p:extLst>
      <p:ext uri="{BB962C8B-B14F-4D97-AF65-F5344CB8AC3E}">
        <p14:creationId xmlns:p14="http://schemas.microsoft.com/office/powerpoint/2010/main" val="318313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7A4B-8B10-4FA4-8EFF-90BD1972CCA9}"/>
              </a:ext>
            </a:extLst>
          </p:cNvPr>
          <p:cNvSpPr>
            <a:spLocks noGrp="1"/>
          </p:cNvSpPr>
          <p:nvPr>
            <p:ph type="title"/>
          </p:nvPr>
        </p:nvSpPr>
        <p:spPr>
          <a:xfrm>
            <a:off x="2155602" y="160284"/>
            <a:ext cx="8911687" cy="1280890"/>
          </a:xfrm>
        </p:spPr>
        <p:txBody>
          <a:bodyPr/>
          <a:lstStyle/>
          <a:p>
            <a:r>
              <a:rPr lang="id-ID" b="1" dirty="0"/>
              <a:t>Upload Proyek Python</a:t>
            </a:r>
          </a:p>
        </p:txBody>
      </p:sp>
      <p:pic>
        <p:nvPicPr>
          <p:cNvPr id="4" name="Picture 3">
            <a:extLst>
              <a:ext uri="{FF2B5EF4-FFF2-40B4-BE49-F238E27FC236}">
                <a16:creationId xmlns:a16="http://schemas.microsoft.com/office/drawing/2014/main" id="{EFA47252-67DB-42C7-914B-34C9E41A9AED}"/>
              </a:ext>
            </a:extLst>
          </p:cNvPr>
          <p:cNvPicPr>
            <a:picLocks noChangeAspect="1"/>
          </p:cNvPicPr>
          <p:nvPr/>
        </p:nvPicPr>
        <p:blipFill>
          <a:blip r:embed="rId2"/>
          <a:stretch>
            <a:fillRect/>
          </a:stretch>
        </p:blipFill>
        <p:spPr>
          <a:xfrm>
            <a:off x="1656521" y="872896"/>
            <a:ext cx="10283687" cy="5781751"/>
          </a:xfrm>
          <a:prstGeom prst="rect">
            <a:avLst/>
          </a:prstGeom>
        </p:spPr>
      </p:pic>
    </p:spTree>
    <p:extLst>
      <p:ext uri="{BB962C8B-B14F-4D97-AF65-F5344CB8AC3E}">
        <p14:creationId xmlns:p14="http://schemas.microsoft.com/office/powerpoint/2010/main" val="1985435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750D-85A8-463A-A6C2-2A0A045AD03C}"/>
              </a:ext>
            </a:extLst>
          </p:cNvPr>
          <p:cNvSpPr>
            <a:spLocks noGrp="1"/>
          </p:cNvSpPr>
          <p:nvPr>
            <p:ph type="title"/>
          </p:nvPr>
        </p:nvSpPr>
        <p:spPr>
          <a:xfrm>
            <a:off x="2306974" y="0"/>
            <a:ext cx="8911687" cy="1280890"/>
          </a:xfrm>
        </p:spPr>
        <p:txBody>
          <a:bodyPr/>
          <a:lstStyle/>
          <a:p>
            <a:r>
              <a:rPr lang="id-ID" b="1" dirty="0"/>
              <a:t>Klick Python Application</a:t>
            </a:r>
          </a:p>
        </p:txBody>
      </p:sp>
      <p:pic>
        <p:nvPicPr>
          <p:cNvPr id="4" name="Picture 3">
            <a:extLst>
              <a:ext uri="{FF2B5EF4-FFF2-40B4-BE49-F238E27FC236}">
                <a16:creationId xmlns:a16="http://schemas.microsoft.com/office/drawing/2014/main" id="{D1D0145B-713D-47D5-AA5C-724B5BFC4FD3}"/>
              </a:ext>
            </a:extLst>
          </p:cNvPr>
          <p:cNvPicPr>
            <a:picLocks noChangeAspect="1"/>
          </p:cNvPicPr>
          <p:nvPr/>
        </p:nvPicPr>
        <p:blipFill>
          <a:blip r:embed="rId2"/>
          <a:stretch>
            <a:fillRect/>
          </a:stretch>
        </p:blipFill>
        <p:spPr>
          <a:xfrm>
            <a:off x="1604609" y="862228"/>
            <a:ext cx="9885025" cy="5557613"/>
          </a:xfrm>
          <a:prstGeom prst="rect">
            <a:avLst/>
          </a:prstGeom>
        </p:spPr>
      </p:pic>
    </p:spTree>
    <p:extLst>
      <p:ext uri="{BB962C8B-B14F-4D97-AF65-F5344CB8AC3E}">
        <p14:creationId xmlns:p14="http://schemas.microsoft.com/office/powerpoint/2010/main" val="334522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FFCD-A4A9-4A0C-ABF8-7BA261D9A33F}"/>
              </a:ext>
            </a:extLst>
          </p:cNvPr>
          <p:cNvSpPr>
            <a:spLocks noGrp="1"/>
          </p:cNvSpPr>
          <p:nvPr>
            <p:ph type="title"/>
          </p:nvPr>
        </p:nvSpPr>
        <p:spPr>
          <a:xfrm>
            <a:off x="2142350" y="0"/>
            <a:ext cx="8911687" cy="1280890"/>
          </a:xfrm>
        </p:spPr>
        <p:txBody>
          <a:bodyPr/>
          <a:lstStyle/>
          <a:p>
            <a:r>
              <a:rPr lang="id-ID" b="1" dirty="0"/>
              <a:t>Commit File Proyek Python</a:t>
            </a:r>
          </a:p>
        </p:txBody>
      </p:sp>
      <p:pic>
        <p:nvPicPr>
          <p:cNvPr id="4" name="Picture 3">
            <a:extLst>
              <a:ext uri="{FF2B5EF4-FFF2-40B4-BE49-F238E27FC236}">
                <a16:creationId xmlns:a16="http://schemas.microsoft.com/office/drawing/2014/main" id="{FBF90CD2-6BF9-4F34-8A9A-999EF5D89C74}"/>
              </a:ext>
            </a:extLst>
          </p:cNvPr>
          <p:cNvPicPr>
            <a:picLocks noChangeAspect="1"/>
          </p:cNvPicPr>
          <p:nvPr/>
        </p:nvPicPr>
        <p:blipFill>
          <a:blip r:embed="rId2"/>
          <a:stretch>
            <a:fillRect/>
          </a:stretch>
        </p:blipFill>
        <p:spPr>
          <a:xfrm>
            <a:off x="1670559" y="795130"/>
            <a:ext cx="10521441" cy="5915422"/>
          </a:xfrm>
          <a:prstGeom prst="rect">
            <a:avLst/>
          </a:prstGeom>
        </p:spPr>
      </p:pic>
    </p:spTree>
    <p:extLst>
      <p:ext uri="{BB962C8B-B14F-4D97-AF65-F5344CB8AC3E}">
        <p14:creationId xmlns:p14="http://schemas.microsoft.com/office/powerpoint/2010/main" val="381922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DEE8-332A-461B-84E3-2CC593E35156}"/>
              </a:ext>
            </a:extLst>
          </p:cNvPr>
          <p:cNvSpPr>
            <a:spLocks noGrp="1"/>
          </p:cNvSpPr>
          <p:nvPr>
            <p:ph type="title"/>
          </p:nvPr>
        </p:nvSpPr>
        <p:spPr>
          <a:xfrm>
            <a:off x="1784541" y="107275"/>
            <a:ext cx="8911687" cy="1280890"/>
          </a:xfrm>
        </p:spPr>
        <p:txBody>
          <a:bodyPr/>
          <a:lstStyle/>
          <a:p>
            <a:r>
              <a:rPr lang="id-ID" b="1" dirty="0"/>
              <a:t>Build File Proyek Selesai</a:t>
            </a:r>
          </a:p>
        </p:txBody>
      </p:sp>
      <p:pic>
        <p:nvPicPr>
          <p:cNvPr id="4" name="Picture 3">
            <a:extLst>
              <a:ext uri="{FF2B5EF4-FFF2-40B4-BE49-F238E27FC236}">
                <a16:creationId xmlns:a16="http://schemas.microsoft.com/office/drawing/2014/main" id="{64E09643-10E1-4A9F-8B53-46076D417A44}"/>
              </a:ext>
            </a:extLst>
          </p:cNvPr>
          <p:cNvPicPr>
            <a:picLocks noChangeAspect="1"/>
          </p:cNvPicPr>
          <p:nvPr/>
        </p:nvPicPr>
        <p:blipFill>
          <a:blip r:embed="rId2"/>
          <a:stretch>
            <a:fillRect/>
          </a:stretch>
        </p:blipFill>
        <p:spPr>
          <a:xfrm>
            <a:off x="1590261" y="790157"/>
            <a:ext cx="10601739" cy="5960568"/>
          </a:xfrm>
          <a:prstGeom prst="rect">
            <a:avLst/>
          </a:prstGeom>
        </p:spPr>
      </p:pic>
    </p:spTree>
    <p:extLst>
      <p:ext uri="{BB962C8B-B14F-4D97-AF65-F5344CB8AC3E}">
        <p14:creationId xmlns:p14="http://schemas.microsoft.com/office/powerpoint/2010/main" val="189837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F14-12B9-441D-A1A5-0A2145C79462}"/>
              </a:ext>
            </a:extLst>
          </p:cNvPr>
          <p:cNvSpPr>
            <a:spLocks noGrp="1"/>
          </p:cNvSpPr>
          <p:nvPr>
            <p:ph type="title"/>
          </p:nvPr>
        </p:nvSpPr>
        <p:spPr>
          <a:xfrm>
            <a:off x="2261620" y="637362"/>
            <a:ext cx="8911687" cy="1280890"/>
          </a:xfrm>
        </p:spPr>
        <p:txBody>
          <a:bodyPr>
            <a:noAutofit/>
          </a:bodyPr>
          <a:lstStyle/>
          <a:p>
            <a:r>
              <a:rPr lang="id-ID" sz="2800" b="1" dirty="0">
                <a:latin typeface="Times New Roman" panose="02020603050405020304" pitchFamily="18" charset="0"/>
                <a:cs typeface="Times New Roman" panose="02020603050405020304" pitchFamily="18" charset="0"/>
              </a:rPr>
              <a:t>							Whitebox Testing</a:t>
            </a:r>
            <a:br>
              <a:rPr lang="id-ID" sz="2800" b="1" dirty="0">
                <a:latin typeface="Times New Roman" panose="02020603050405020304" pitchFamily="18" charset="0"/>
                <a:cs typeface="Times New Roman" panose="02020603050405020304" pitchFamily="18" charset="0"/>
              </a:rPr>
            </a:br>
            <a:br>
              <a:rPr lang="id-ID" sz="2800" dirty="0">
                <a:latin typeface="Times New Roman" panose="02020603050405020304" pitchFamily="18" charset="0"/>
                <a:cs typeface="Times New Roman" panose="02020603050405020304" pitchFamily="18" charset="0"/>
              </a:rPr>
            </a:br>
            <a:r>
              <a:rPr lang="id-ID" sz="2800" b="1" dirty="0">
                <a:latin typeface="Times New Roman" panose="02020603050405020304" pitchFamily="18" charset="0"/>
                <a:cs typeface="Times New Roman" panose="02020603050405020304" pitchFamily="18" charset="0"/>
              </a:rPr>
              <a:t>Definition</a:t>
            </a:r>
            <a:br>
              <a:rPr lang="id-ID" sz="2800" b="1" dirty="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Whitebox testing adalah metode pengujian perangkat lunak yang memeriksa dan memvalidasi kode sumber dari dalam sistem. Tujuannya adalah untuk memastikan bahwa semua kondisi dan jalur kode telah diuji dengan benar dan efektif.</a:t>
            </a:r>
            <a:br>
              <a:rPr lang="id-ID" sz="2800" dirty="0">
                <a:latin typeface="Times New Roman" panose="02020603050405020304" pitchFamily="18" charset="0"/>
                <a:cs typeface="Times New Roman" panose="02020603050405020304" pitchFamily="18" charset="0"/>
              </a:rPr>
            </a:br>
            <a:r>
              <a:rPr lang="id-ID" sz="2800" b="1" dirty="0">
                <a:latin typeface="Times New Roman" panose="02020603050405020304" pitchFamily="18" charset="0"/>
                <a:cs typeface="Times New Roman" panose="02020603050405020304" pitchFamily="18" charset="0"/>
              </a:rPr>
              <a:t>Kegunaan</a:t>
            </a:r>
            <a:br>
              <a:rPr lang="id-ID" sz="2800" b="1" dirty="0">
                <a:latin typeface="Times New Roman" panose="02020603050405020304" pitchFamily="18" charset="0"/>
                <a:cs typeface="Times New Roman" panose="02020603050405020304" pitchFamily="18" charset="0"/>
              </a:rPr>
            </a:br>
            <a:r>
              <a:rPr lang="id-ID" sz="2800" dirty="0">
                <a:latin typeface="Times New Roman" panose="02020603050405020304" pitchFamily="18" charset="0"/>
                <a:cs typeface="Times New Roman" panose="02020603050405020304" pitchFamily="18" charset="0"/>
              </a:rPr>
              <a:t>Whitebox testing digunakan untuk memastikan bahwa kode sumber berfungsi sesuai dengan spesifikasi dan memenuhi persyaratan fungsional dan non-fungsional. Hal ini juga membantu dalam mengidentifikasi dan memperbaiki bug sejak dini dalam siklus pengembangan perangkat lunak.</a:t>
            </a:r>
            <a:br>
              <a:rPr lang="id-ID" sz="2800" dirty="0">
                <a:latin typeface="Times New Roman" panose="02020603050405020304" pitchFamily="18" charset="0"/>
                <a:cs typeface="Times New Roman" panose="02020603050405020304" pitchFamily="18" charset="0"/>
              </a:rPr>
            </a:br>
            <a:br>
              <a:rPr lang="id-ID" sz="2800" dirty="0">
                <a:latin typeface="Times New Roman" panose="02020603050405020304" pitchFamily="18" charset="0"/>
                <a:cs typeface="Times New Roman" panose="02020603050405020304" pitchFamily="18" charset="0"/>
              </a:rPr>
            </a:br>
            <a:endParaRPr lang="id-ID"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81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4B54A7-A618-4472-9444-C0F4B005E737}"/>
              </a:ext>
            </a:extLst>
          </p:cNvPr>
          <p:cNvSpPr/>
          <p:nvPr/>
        </p:nvSpPr>
        <p:spPr>
          <a:xfrm>
            <a:off x="4134679" y="269870"/>
            <a:ext cx="4346713" cy="830997"/>
          </a:xfrm>
          <a:prstGeom prst="rect">
            <a:avLst/>
          </a:prstGeom>
        </p:spPr>
        <p:txBody>
          <a:bodyPr wrap="square">
            <a:spAutoFit/>
          </a:bodyPr>
          <a:lstStyle/>
          <a:p>
            <a:r>
              <a:rPr lang="id-ID" sz="2400" b="1" dirty="0">
                <a:latin typeface="Times New Roman" panose="02020603050405020304" pitchFamily="18" charset="0"/>
                <a:cs typeface="Times New Roman" panose="02020603050405020304" pitchFamily="18" charset="0"/>
              </a:rPr>
              <a:t>Implementasi Whitebox Testing</a:t>
            </a:r>
            <a:br>
              <a:rPr lang="id-ID" sz="2400" b="1" dirty="0">
                <a:latin typeface="Times New Roman" panose="02020603050405020304" pitchFamily="18" charset="0"/>
                <a:cs typeface="Times New Roman" panose="02020603050405020304" pitchFamily="18" charset="0"/>
              </a:rPr>
            </a:br>
            <a:endParaRPr lang="id-ID" sz="2400" dirty="0"/>
          </a:p>
        </p:txBody>
      </p:sp>
      <p:pic>
        <p:nvPicPr>
          <p:cNvPr id="5" name="Picture 4">
            <a:extLst>
              <a:ext uri="{FF2B5EF4-FFF2-40B4-BE49-F238E27FC236}">
                <a16:creationId xmlns:a16="http://schemas.microsoft.com/office/drawing/2014/main" id="{24957687-DABA-4CE5-82AA-A72ED377AE4F}"/>
              </a:ext>
            </a:extLst>
          </p:cNvPr>
          <p:cNvPicPr>
            <a:picLocks noChangeAspect="1"/>
          </p:cNvPicPr>
          <p:nvPr/>
        </p:nvPicPr>
        <p:blipFill>
          <a:blip r:embed="rId2"/>
          <a:stretch>
            <a:fillRect/>
          </a:stretch>
        </p:blipFill>
        <p:spPr>
          <a:xfrm>
            <a:off x="1603512" y="903209"/>
            <a:ext cx="10588487" cy="5953117"/>
          </a:xfrm>
          <a:prstGeom prst="rect">
            <a:avLst/>
          </a:prstGeom>
        </p:spPr>
      </p:pic>
    </p:spTree>
    <p:extLst>
      <p:ext uri="{BB962C8B-B14F-4D97-AF65-F5344CB8AC3E}">
        <p14:creationId xmlns:p14="http://schemas.microsoft.com/office/powerpoint/2010/main" val="33565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95653A-1AE2-4620-83A9-28A406B98014}"/>
              </a:ext>
            </a:extLst>
          </p:cNvPr>
          <p:cNvSpPr/>
          <p:nvPr/>
        </p:nvSpPr>
        <p:spPr>
          <a:xfrm>
            <a:off x="1881809" y="797510"/>
            <a:ext cx="8428382" cy="5262979"/>
          </a:xfrm>
          <a:prstGeom prst="rect">
            <a:avLst/>
          </a:prstGeom>
        </p:spPr>
        <p:txBody>
          <a:bodyPr wrap="square">
            <a:spAutoFit/>
          </a:bodyPr>
          <a:lstStyle/>
          <a:p>
            <a:r>
              <a:rPr lang="id-ID" sz="2400" b="1" dirty="0">
                <a:latin typeface="Times New Roman" panose="02020603050405020304" pitchFamily="18" charset="0"/>
                <a:cs typeface="Times New Roman" panose="02020603050405020304" pitchFamily="18" charset="0"/>
              </a:rPr>
              <a:t>Unit Testing</a:t>
            </a:r>
          </a:p>
          <a:p>
            <a:endParaRPr lang="id-ID" sz="2400" b="1" dirty="0">
              <a:latin typeface="Times New Roman" panose="02020603050405020304" pitchFamily="18" charset="0"/>
              <a:cs typeface="Times New Roman" panose="02020603050405020304" pitchFamily="18" charset="0"/>
            </a:endParaRPr>
          </a:p>
          <a:p>
            <a:r>
              <a:rPr lang="id-ID" sz="2400" dirty="0">
                <a:latin typeface="Times New Roman" panose="02020603050405020304" pitchFamily="18" charset="0"/>
                <a:cs typeface="Times New Roman" panose="02020603050405020304" pitchFamily="18" charset="0"/>
              </a:rPr>
              <a:t>Unit testing adalah jenis pengujian perangkat lunak yang memeriksa setiap unit kode secara terpisah untuk memastikan bahwa setiap unit berfungsi dengan benar. Unit dalam konteks ini bisa berupa fungsi, kelas, atau modul.</a:t>
            </a:r>
          </a:p>
          <a:p>
            <a:r>
              <a:rPr lang="id-ID" sz="2400" dirty="0">
                <a:latin typeface="Times New Roman" panose="02020603050405020304" pitchFamily="18" charset="0"/>
                <a:cs typeface="Times New Roman" panose="02020603050405020304" pitchFamily="18" charset="0"/>
              </a:rPr>
              <a:t>Dalam pengembangan perangkat lunak Python, unit testing sangat penting untuk memastikan bahwa setiap bagian kode berfungsi dengan benar sebelum digabungkan dengan kode lainnya. Unit testing juga memudahkan dalam debugging dan mempercepat proses pengembangan.</a:t>
            </a:r>
          </a:p>
          <a:p>
            <a:pPr>
              <a:buFont typeface="Arial" panose="020B0604020202020204" pitchFamily="34" charset="0"/>
              <a:buChar char="•"/>
            </a:pPr>
            <a:r>
              <a:rPr lang="id-ID" sz="2400" dirty="0">
                <a:latin typeface="Times New Roman" panose="02020603050405020304" pitchFamily="18" charset="0"/>
                <a:cs typeface="Times New Roman" panose="02020603050405020304" pitchFamily="18" charset="0"/>
              </a:rPr>
              <a:t>Unit testing dilakukan dengan menggunakan framework seperti unittest, pytest, dan doctest.</a:t>
            </a:r>
          </a:p>
          <a:p>
            <a:pPr>
              <a:buFont typeface="Arial" panose="020B0604020202020204" pitchFamily="34" charset="0"/>
              <a:buChar char="•"/>
            </a:pPr>
            <a:r>
              <a:rPr lang="id-ID" sz="2400" dirty="0">
                <a:latin typeface="Times New Roman" panose="02020603050405020304" pitchFamily="18" charset="0"/>
                <a:cs typeface="Times New Roman" panose="02020603050405020304" pitchFamily="18" charset="0"/>
              </a:rPr>
              <a:t>Setiap unit diuji secara terpisah dan independen dari unit lainnya.</a:t>
            </a:r>
            <a:endParaRPr lang="id-ID"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72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98AE0-317B-42D8-97D2-A9FE703669E9}"/>
              </a:ext>
            </a:extLst>
          </p:cNvPr>
          <p:cNvSpPr/>
          <p:nvPr/>
        </p:nvSpPr>
        <p:spPr>
          <a:xfrm>
            <a:off x="3045325" y="642326"/>
            <a:ext cx="6101350" cy="461665"/>
          </a:xfrm>
          <a:prstGeom prst="rect">
            <a:avLst/>
          </a:prstGeom>
        </p:spPr>
        <p:txBody>
          <a:bodyPr wrap="none">
            <a:spAutoFit/>
          </a:bodyPr>
          <a:lstStyle/>
          <a:p>
            <a:r>
              <a:rPr lang="fr-FR" sz="2400" b="1" dirty="0" err="1"/>
              <a:t>Implementasi</a:t>
            </a:r>
            <a:r>
              <a:rPr lang="fr-FR" sz="2400" b="1" dirty="0"/>
              <a:t> Unit </a:t>
            </a:r>
            <a:r>
              <a:rPr lang="fr-FR" sz="2400" b="1" dirty="0" err="1"/>
              <a:t>Testing</a:t>
            </a:r>
            <a:r>
              <a:rPr lang="fr-FR" sz="2400" b="1" dirty="0"/>
              <a:t> </a:t>
            </a:r>
            <a:r>
              <a:rPr lang="fr-FR" sz="2400" b="1" dirty="0" err="1"/>
              <a:t>dalam</a:t>
            </a:r>
            <a:r>
              <a:rPr lang="fr-FR" sz="2400" b="1" dirty="0"/>
              <a:t> Python</a:t>
            </a:r>
            <a:endParaRPr lang="id-ID" sz="2400" b="1" dirty="0"/>
          </a:p>
        </p:txBody>
      </p:sp>
      <p:sp>
        <p:nvSpPr>
          <p:cNvPr id="3" name="Rectangle 2">
            <a:extLst>
              <a:ext uri="{FF2B5EF4-FFF2-40B4-BE49-F238E27FC236}">
                <a16:creationId xmlns:a16="http://schemas.microsoft.com/office/drawing/2014/main" id="{48B164A3-641F-4E49-BE47-10F70CFDFD44}"/>
              </a:ext>
            </a:extLst>
          </p:cNvPr>
          <p:cNvSpPr/>
          <p:nvPr/>
        </p:nvSpPr>
        <p:spPr>
          <a:xfrm>
            <a:off x="2305880" y="1583636"/>
            <a:ext cx="8441633" cy="4401205"/>
          </a:xfrm>
          <a:prstGeom prst="rect">
            <a:avLst/>
          </a:prstGeom>
        </p:spPr>
        <p:txBody>
          <a:bodyPr wrap="square">
            <a:spAutoFit/>
          </a:bodyPr>
          <a:lstStyle/>
          <a:p>
            <a:r>
              <a:rPr lang="id-ID" sz="2000" dirty="0">
                <a:latin typeface="Times New Roman" panose="02020603050405020304" pitchFamily="18" charset="0"/>
                <a:cs typeface="Times New Roman" panose="02020603050405020304" pitchFamily="18" charset="0"/>
              </a:rPr>
              <a:t>Unit testing merupakan salah satu jenis testing yang dilakukan pada level kode program. Tujuannya adalah untuk memastikan bahwa setiap unit kode program berjalan dengan benar dan sesuai dengan spesifikasi yang telah ditentukan sebelumnya.</a:t>
            </a:r>
          </a:p>
          <a:p>
            <a:r>
              <a:rPr lang="id-ID" sz="2000" dirty="0">
                <a:latin typeface="Times New Roman" panose="02020603050405020304" pitchFamily="18" charset="0"/>
                <a:cs typeface="Times New Roman" panose="02020603050405020304" pitchFamily="18" charset="0"/>
              </a:rPr>
              <a:t>Dalam bahasa pemrograman Python, terdapat beberapa library yang dapat digunakan untuk melakukan unit testing. Beberapa contohnya adalah:</a:t>
            </a:r>
          </a:p>
          <a:p>
            <a:pPr>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unittest</a:t>
            </a:r>
          </a:p>
          <a:p>
            <a:pPr>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pytest</a:t>
            </a:r>
          </a:p>
          <a:p>
            <a:pPr>
              <a:buFont typeface="Arial" panose="020B0604020202020204" pitchFamily="34" charset="0"/>
              <a:buChar char="•"/>
            </a:pPr>
            <a:r>
              <a:rPr lang="id-ID" sz="2000" dirty="0">
                <a:latin typeface="Times New Roman" panose="02020603050405020304" pitchFamily="18" charset="0"/>
                <a:cs typeface="Times New Roman" panose="02020603050405020304" pitchFamily="18" charset="0"/>
              </a:rPr>
              <a:t>doctest</a:t>
            </a:r>
          </a:p>
          <a:p>
            <a:r>
              <a:rPr lang="id-ID" sz="2000" dirty="0">
                <a:latin typeface="Times New Roman" panose="02020603050405020304" pitchFamily="18" charset="0"/>
                <a:cs typeface="Times New Roman" panose="02020603050405020304" pitchFamily="18" charset="0"/>
              </a:rPr>
              <a:t>Dalam implementasi unit testing, kita dapat menggunakan pendekatan Test-Driven Development (TDD) dimana kita menulis test case terlebih dahulu sebelum menulis kode programnya. Hal ini akan memastikan bahwa kode program yang kita tulis sudah sesuai dengan spesifikasi yang telah ditentukan sebelumnya.</a:t>
            </a:r>
          </a:p>
        </p:txBody>
      </p:sp>
    </p:spTree>
    <p:extLst>
      <p:ext uri="{BB962C8B-B14F-4D97-AF65-F5344CB8AC3E}">
        <p14:creationId xmlns:p14="http://schemas.microsoft.com/office/powerpoint/2010/main" val="299594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5A327-024F-4CAF-8811-90A66052308A}"/>
              </a:ext>
            </a:extLst>
          </p:cNvPr>
          <p:cNvPicPr>
            <a:picLocks noChangeAspect="1"/>
          </p:cNvPicPr>
          <p:nvPr/>
        </p:nvPicPr>
        <p:blipFill>
          <a:blip r:embed="rId2"/>
          <a:stretch>
            <a:fillRect/>
          </a:stretch>
        </p:blipFill>
        <p:spPr>
          <a:xfrm>
            <a:off x="1558725" y="726394"/>
            <a:ext cx="9891154" cy="5829284"/>
          </a:xfrm>
          <a:prstGeom prst="rect">
            <a:avLst/>
          </a:prstGeom>
        </p:spPr>
      </p:pic>
      <p:sp>
        <p:nvSpPr>
          <p:cNvPr id="4" name="Rectangle 3">
            <a:extLst>
              <a:ext uri="{FF2B5EF4-FFF2-40B4-BE49-F238E27FC236}">
                <a16:creationId xmlns:a16="http://schemas.microsoft.com/office/drawing/2014/main" id="{05B308D7-616F-415E-9CE1-F6D7D902737A}"/>
              </a:ext>
            </a:extLst>
          </p:cNvPr>
          <p:cNvSpPr/>
          <p:nvPr/>
        </p:nvSpPr>
        <p:spPr>
          <a:xfrm>
            <a:off x="3789118" y="302322"/>
            <a:ext cx="4613764" cy="369332"/>
          </a:xfrm>
          <a:prstGeom prst="rect">
            <a:avLst/>
          </a:prstGeom>
        </p:spPr>
        <p:txBody>
          <a:bodyPr wrap="none">
            <a:spAutoFit/>
          </a:bodyPr>
          <a:lstStyle/>
          <a:p>
            <a:r>
              <a:rPr lang="fr-FR" b="1" dirty="0" err="1"/>
              <a:t>Implementasi</a:t>
            </a:r>
            <a:r>
              <a:rPr lang="fr-FR" b="1" dirty="0"/>
              <a:t> Unit </a:t>
            </a:r>
            <a:r>
              <a:rPr lang="fr-FR" b="1" dirty="0" err="1"/>
              <a:t>Testing</a:t>
            </a:r>
            <a:r>
              <a:rPr lang="fr-FR" b="1" dirty="0"/>
              <a:t> </a:t>
            </a:r>
            <a:r>
              <a:rPr lang="fr-FR" b="1" dirty="0" err="1"/>
              <a:t>dalam</a:t>
            </a:r>
            <a:r>
              <a:rPr lang="fr-FR" b="1" dirty="0"/>
              <a:t> Python</a:t>
            </a:r>
            <a:endParaRPr lang="id-ID" b="1" dirty="0"/>
          </a:p>
        </p:txBody>
      </p:sp>
    </p:spTree>
    <p:extLst>
      <p:ext uri="{BB962C8B-B14F-4D97-AF65-F5344CB8AC3E}">
        <p14:creationId xmlns:p14="http://schemas.microsoft.com/office/powerpoint/2010/main" val="412491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D9D516-9C4B-415D-B158-8B6A8B1804F0}"/>
              </a:ext>
            </a:extLst>
          </p:cNvPr>
          <p:cNvSpPr/>
          <p:nvPr/>
        </p:nvSpPr>
        <p:spPr>
          <a:xfrm>
            <a:off x="4871532" y="633656"/>
            <a:ext cx="1107996" cy="461665"/>
          </a:xfrm>
          <a:prstGeom prst="rect">
            <a:avLst/>
          </a:prstGeom>
        </p:spPr>
        <p:txBody>
          <a:bodyPr wrap="none">
            <a:spAutoFit/>
          </a:bodyPr>
          <a:lstStyle/>
          <a:p>
            <a:r>
              <a:rPr lang="id-ID" sz="2400" b="1" dirty="0"/>
              <a:t>CI/CD</a:t>
            </a:r>
          </a:p>
        </p:txBody>
      </p:sp>
      <p:sp>
        <p:nvSpPr>
          <p:cNvPr id="3" name="Rectangle 2">
            <a:extLst>
              <a:ext uri="{FF2B5EF4-FFF2-40B4-BE49-F238E27FC236}">
                <a16:creationId xmlns:a16="http://schemas.microsoft.com/office/drawing/2014/main" id="{1D88F5C7-DE02-42BF-9AF4-6BBBAACDD48A}"/>
              </a:ext>
            </a:extLst>
          </p:cNvPr>
          <p:cNvSpPr/>
          <p:nvPr/>
        </p:nvSpPr>
        <p:spPr>
          <a:xfrm>
            <a:off x="2266120" y="1229213"/>
            <a:ext cx="7341706" cy="2862322"/>
          </a:xfrm>
          <a:prstGeom prst="rect">
            <a:avLst/>
          </a:prstGeom>
        </p:spPr>
        <p:txBody>
          <a:bodyPr wrap="square">
            <a:spAutoFit/>
          </a:bodyPr>
          <a:lstStyle/>
          <a:p>
            <a:r>
              <a:rPr lang="id-ID" sz="2000" b="1" dirty="0">
                <a:latin typeface="Times New Roman" panose="02020603050405020304" pitchFamily="18" charset="0"/>
                <a:cs typeface="Times New Roman" panose="02020603050405020304" pitchFamily="18" charset="0"/>
              </a:rPr>
              <a:t>		Konfigurasi CI/CD untuk Project Python</a:t>
            </a:r>
          </a:p>
          <a:p>
            <a:endParaRPr lang="id-ID" sz="2000" b="1" dirty="0">
              <a:latin typeface="Times New Roman" panose="02020603050405020304" pitchFamily="18" charset="0"/>
              <a:cs typeface="Times New Roman" panose="02020603050405020304" pitchFamily="18" charset="0"/>
            </a:endParaRPr>
          </a:p>
          <a:p>
            <a:r>
              <a:rPr lang="id-ID" sz="2000" dirty="0">
                <a:latin typeface="Times New Roman" panose="02020603050405020304" pitchFamily="18" charset="0"/>
                <a:cs typeface="Times New Roman" panose="02020603050405020304" pitchFamily="18" charset="0"/>
              </a:rPr>
              <a:t>Untuk mengimplementasikan CI/CD pada project Python, kita dapat menggunakan layanan seperti CircleCI, Travis CI, atau Jenkins. Pertama, kita perlu membuat file konfigurasi seperti .travis.yml atau circleci.yml yang berisi langkah-langkah yang harus dijalankan dalam pipeline CI/CD. Selanjutnya, kita harus mengintegrasikan proyek kita dengan layanan CI/CD dan menambahkan file konfigurasi ke dalam repository.</a:t>
            </a:r>
          </a:p>
        </p:txBody>
      </p:sp>
      <p:sp>
        <p:nvSpPr>
          <p:cNvPr id="4" name="Rectangle 3">
            <a:extLst>
              <a:ext uri="{FF2B5EF4-FFF2-40B4-BE49-F238E27FC236}">
                <a16:creationId xmlns:a16="http://schemas.microsoft.com/office/drawing/2014/main" id="{F1BEA553-4EC1-4FFB-BCBC-45A0866D8A41}"/>
              </a:ext>
            </a:extLst>
          </p:cNvPr>
          <p:cNvSpPr/>
          <p:nvPr/>
        </p:nvSpPr>
        <p:spPr>
          <a:xfrm>
            <a:off x="2266120" y="4317760"/>
            <a:ext cx="7036905" cy="1754326"/>
          </a:xfrm>
          <a:prstGeom prst="rect">
            <a:avLst/>
          </a:prstGeom>
        </p:spPr>
        <p:txBody>
          <a:bodyPr wrap="square">
            <a:spAutoFit/>
          </a:bodyPr>
          <a:lstStyle/>
          <a:p>
            <a:r>
              <a:rPr lang="id-ID" b="1" dirty="0">
                <a:latin typeface="Times New Roman" panose="02020603050405020304" pitchFamily="18" charset="0"/>
                <a:cs typeface="Times New Roman" panose="02020603050405020304" pitchFamily="18" charset="0"/>
              </a:rPr>
              <a:t>		Contoh Langkah-Langkah Konfigurasi CI/CD</a:t>
            </a:r>
          </a:p>
          <a:p>
            <a:endParaRPr lang="id-ID" b="1" dirty="0">
              <a:latin typeface="Times New Roman" panose="02020603050405020304" pitchFamily="18" charset="0"/>
              <a:cs typeface="Times New Roman" panose="02020603050405020304" pitchFamily="18" charset="0"/>
            </a:endParaRPr>
          </a:p>
          <a:p>
            <a:r>
              <a:rPr lang="id-ID" dirty="0">
                <a:latin typeface="Times New Roman" panose="02020603050405020304" pitchFamily="18" charset="0"/>
                <a:cs typeface="Times New Roman" panose="02020603050405020304" pitchFamily="18" charset="0"/>
              </a:rPr>
              <a:t>Membuat file konfigurasi .travis.yml atau circleci.ymlMendaftar dan mengintegrasikan proyek ke layanan CI/CDMenambahkan file konfigurasi ke dalam repositoryMengatur pipeline CI/CD untuk menjalankan unit testing, whitebox testing, dan deployment</a:t>
            </a:r>
          </a:p>
        </p:txBody>
      </p:sp>
    </p:spTree>
    <p:extLst>
      <p:ext uri="{BB962C8B-B14F-4D97-AF65-F5344CB8AC3E}">
        <p14:creationId xmlns:p14="http://schemas.microsoft.com/office/powerpoint/2010/main" val="265076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778CF9-5702-4567-A4E6-D9945E070DC7}"/>
              </a:ext>
            </a:extLst>
          </p:cNvPr>
          <p:cNvSpPr/>
          <p:nvPr/>
        </p:nvSpPr>
        <p:spPr>
          <a:xfrm>
            <a:off x="3048000" y="1288200"/>
            <a:ext cx="6096000" cy="3785652"/>
          </a:xfrm>
          <a:prstGeom prst="rect">
            <a:avLst/>
          </a:prstGeom>
        </p:spPr>
        <p:txBody>
          <a:bodyPr>
            <a:spAutoFit/>
          </a:bodyPr>
          <a:lstStyle/>
          <a:p>
            <a:r>
              <a:rPr lang="id-ID" sz="2400" b="1" dirty="0">
                <a:latin typeface="Times New Roman" panose="02020603050405020304" pitchFamily="18" charset="0"/>
                <a:cs typeface="Times New Roman" panose="02020603050405020304" pitchFamily="18" charset="0"/>
              </a:rPr>
              <a:t>Manfaat dari Penggunaan CI/CD</a:t>
            </a:r>
          </a:p>
          <a:p>
            <a:endParaRPr lang="id-ID" sz="2400" b="1" dirty="0">
              <a:latin typeface="Times New Roman" panose="02020603050405020304" pitchFamily="18" charset="0"/>
              <a:cs typeface="Times New Roman" panose="02020603050405020304" pitchFamily="18" charset="0"/>
            </a:endParaRPr>
          </a:p>
          <a:p>
            <a:r>
              <a:rPr lang="id-ID" sz="2400" dirty="0">
                <a:latin typeface="Times New Roman" panose="02020603050405020304" pitchFamily="18" charset="0"/>
                <a:cs typeface="Times New Roman" panose="02020603050405020304" pitchFamily="18" charset="0"/>
              </a:rPr>
              <a:t>Penggunaan CI/CD dapat membantu meningkatkan kualitas kode dan mempercepat waktu pengembangan. Dengan otomatisasi pipeline CI/CD, kita dapat memastikan bahwa setiap perubahan kode telah diuji dan di-deploy dengan benar sebelum diintegrasikan ke dalam proyek utama. Hal ini dapat mengurangi risiko bug dan mempercepat waktu rilis produk.</a:t>
            </a:r>
          </a:p>
        </p:txBody>
      </p:sp>
    </p:spTree>
    <p:extLst>
      <p:ext uri="{BB962C8B-B14F-4D97-AF65-F5344CB8AC3E}">
        <p14:creationId xmlns:p14="http://schemas.microsoft.com/office/powerpoint/2010/main" val="264281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C44EC5-2833-4B2B-A4C1-C1C6AA7E24E9}"/>
              </a:ext>
            </a:extLst>
          </p:cNvPr>
          <p:cNvSpPr/>
          <p:nvPr/>
        </p:nvSpPr>
        <p:spPr>
          <a:xfrm>
            <a:off x="2690190" y="1707082"/>
            <a:ext cx="4992072" cy="400110"/>
          </a:xfrm>
          <a:prstGeom prst="rect">
            <a:avLst/>
          </a:prstGeom>
        </p:spPr>
        <p:txBody>
          <a:bodyPr wrap="none">
            <a:spAutoFit/>
          </a:bodyPr>
          <a:lstStyle/>
          <a:p>
            <a:r>
              <a:rPr lang="it-IT" sz="2000" b="1" dirty="0"/>
              <a:t>Konfigurasi CI/CD untuk Project Python</a:t>
            </a:r>
            <a:endParaRPr lang="id-ID" sz="2000" b="1" dirty="0"/>
          </a:p>
        </p:txBody>
      </p:sp>
      <p:sp>
        <p:nvSpPr>
          <p:cNvPr id="5" name="Rectangle 4">
            <a:extLst>
              <a:ext uri="{FF2B5EF4-FFF2-40B4-BE49-F238E27FC236}">
                <a16:creationId xmlns:a16="http://schemas.microsoft.com/office/drawing/2014/main" id="{98B61B28-79B0-4D8B-AF6C-2654A1F98855}"/>
              </a:ext>
            </a:extLst>
          </p:cNvPr>
          <p:cNvSpPr/>
          <p:nvPr/>
        </p:nvSpPr>
        <p:spPr>
          <a:xfrm>
            <a:off x="2690190" y="2297056"/>
            <a:ext cx="7235687" cy="1938992"/>
          </a:xfrm>
          <a:prstGeom prst="rect">
            <a:avLst/>
          </a:prstGeom>
        </p:spPr>
        <p:txBody>
          <a:bodyPr wrap="square">
            <a:spAutoFit/>
          </a:bodyPr>
          <a:lstStyle/>
          <a:p>
            <a:r>
              <a:rPr lang="id-ID" sz="2000" b="1" dirty="0">
                <a:latin typeface="Times New Roman" panose="02020603050405020304" pitchFamily="18" charset="0"/>
                <a:cs typeface="Times New Roman" panose="02020603050405020304" pitchFamily="18" charset="0"/>
              </a:rPr>
              <a:t>Menggunakan GitHub Actions</a:t>
            </a:r>
          </a:p>
          <a:p>
            <a:r>
              <a:rPr lang="id-ID" sz="2000" dirty="0">
                <a:latin typeface="Times New Roman" panose="02020603050405020304" pitchFamily="18" charset="0"/>
                <a:cs typeface="Times New Roman" panose="02020603050405020304" pitchFamily="18" charset="0"/>
              </a:rPr>
              <a:t>GitHub Actions adalah layanan CI/CD yang disediakan oleh GitHub. Dalam project Python, kita dapat menggunakan GitHub Actions untuk melakukan unit testing dan deployment otomatis ke server. Berikut adalah contoh konfigurasi GitHub Actions untuk project Python:</a:t>
            </a:r>
          </a:p>
        </p:txBody>
      </p:sp>
    </p:spTree>
    <p:extLst>
      <p:ext uri="{BB962C8B-B14F-4D97-AF65-F5344CB8AC3E}">
        <p14:creationId xmlns:p14="http://schemas.microsoft.com/office/powerpoint/2010/main" val="150313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140</TotalTime>
  <Words>687</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Century Gothic</vt:lpstr>
      <vt:lpstr>Times New Roman</vt:lpstr>
      <vt:lpstr>Wingdings 3</vt:lpstr>
      <vt:lpstr>Wisp</vt:lpstr>
      <vt:lpstr>Whitebox Testing, Unit Testing, dan CI/CD untuk Project Python</vt:lpstr>
      <vt:lpstr>       Whitebox Testing  Definition Whitebox testing adalah metode pengujian perangkat lunak yang memeriksa dan memvalidasi kode sumber dari dalam sistem. Tujuannya adalah untuk memastikan bahwa semua kondisi dan jalur kode telah diuji dengan benar dan efektif. Kegunaan Whitebox testing digunakan untuk memastikan bahwa kode sumber berfungsi sesuai dengan spesifikasi dan memenuhi persyaratan fungsional dan non-fungsional. Hal ini juga membantu dalam mengidentifikasi dan memperbaiki bug sejak dini dalam siklus pengembangan perangkat lunak.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Create Repository</vt:lpstr>
      <vt:lpstr>Upload Proyek Python</vt:lpstr>
      <vt:lpstr>Klick Python Application</vt:lpstr>
      <vt:lpstr>Commit File Proyek Python</vt:lpstr>
      <vt:lpstr>Build File Proyek 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Whitebox Testing, Unit Testing, dan CI/CD untuk Project Python</dc:title>
  <dc:creator>nurcahaya pakpahan</dc:creator>
  <cp:lastModifiedBy>nurcahaya pakpahan</cp:lastModifiedBy>
  <cp:revision>11</cp:revision>
  <dcterms:created xsi:type="dcterms:W3CDTF">2023-11-01T13:57:30Z</dcterms:created>
  <dcterms:modified xsi:type="dcterms:W3CDTF">2023-11-01T17:26:33Z</dcterms:modified>
</cp:coreProperties>
</file>