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vUNgToLqh82OSXjWYqfkdnPy3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40664083f_2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40664083f_2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840664083f_2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6115cd0e9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6115cd0e9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86115cd0e9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6115cd0e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86115cd0e9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86115cd0e9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6115cd0e9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6115cd0e9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86115cd0e9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86115cd0e9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86115cd0e9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86115cd0e9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6115cd0e9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6115cd0e9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86115cd0e9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6115cd0e9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86115cd0e9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186115cd0e9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Our findings are based on the research that we have done for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As we are not a financial analyst, our findings might not be accurate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In real world as would present our findings to the CFO, you may find some of the financial definitions unnecessary. However, because we present them in class, we add them for more clarification by whom might not familiar with the definitions.</a:t>
            </a:r>
            <a:endParaRPr/>
          </a:p>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Any correlation between the stocks? </a:t>
            </a:r>
            <a:endParaRPr/>
          </a:p>
          <a:p>
            <a:pPr indent="-171450" lvl="0" marL="171450" rtl="0" algn="l">
              <a:spcBef>
                <a:spcPts val="0"/>
              </a:spcBef>
              <a:spcAft>
                <a:spcPts val="0"/>
              </a:spcAft>
              <a:buClr>
                <a:schemeClr val="dk1"/>
              </a:buClr>
              <a:buSzPts val="1200"/>
              <a:buFont typeface="Calibri"/>
              <a:buChar char="-"/>
            </a:pPr>
            <a:r>
              <a:rPr lang="en-US"/>
              <a:t>Any other factors that matter?</a:t>
            </a:r>
            <a:endParaRPr/>
          </a:p>
        </p:txBody>
      </p:sp>
      <p:sp>
        <p:nvSpPr>
          <p:cNvPr id="116" name="Google Shape;1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investopedia.com/technical-analysis-4689657" TargetMode="External"/><Relationship Id="rId4" Type="http://schemas.openxmlformats.org/officeDocument/2006/relationships/hyperlink" Target="https://www.fool.com/investing/how-to-invest/stocks/how-to-research-stocks/" TargetMode="External"/><Relationship Id="rId5" Type="http://schemas.openxmlformats.org/officeDocument/2006/relationships/hyperlink" Target="https://towardsdatascience.com/statistical-analysis-of-a-stock-price-e6d6f84ac2cd" TargetMode="External"/><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camnugent/sandp500" TargetMode="Externa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S&amp;P 500 Stock Data Analysis</a:t>
            </a:r>
            <a:br>
              <a:rPr lang="en-US"/>
            </a:br>
            <a:r>
              <a:rPr lang="en-US" sz="3200"/>
              <a:t>(2013-2018 Historical Stock Data)</a:t>
            </a:r>
            <a:endParaRPr/>
          </a:p>
        </p:txBody>
      </p:sp>
      <p:sp>
        <p:nvSpPr>
          <p:cNvPr id="89" name="Google Shape;89;p1"/>
          <p:cNvSpPr txBox="1"/>
          <p:nvPr>
            <p:ph idx="1" type="subTitle"/>
          </p:nvPr>
        </p:nvSpPr>
        <p:spPr>
          <a:xfrm>
            <a:off x="1524000" y="4658784"/>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Data Analyst </a:t>
            </a:r>
            <a:endParaRPr/>
          </a:p>
          <a:p>
            <a:pPr indent="0" lvl="0" marL="0" rtl="0" algn="ctr">
              <a:lnSpc>
                <a:spcPct val="90000"/>
              </a:lnSpc>
              <a:spcBef>
                <a:spcPts val="0"/>
              </a:spcBef>
              <a:spcAft>
                <a:spcPts val="0"/>
              </a:spcAft>
              <a:buClr>
                <a:schemeClr val="dk1"/>
              </a:buClr>
              <a:buSzPts val="2400"/>
              <a:buNone/>
            </a:pPr>
            <a:r>
              <a:rPr lang="en-US"/>
              <a:t>Nurcan Cetinbas</a:t>
            </a:r>
            <a:endParaRPr/>
          </a:p>
        </p:txBody>
      </p:sp>
      <p:pic>
        <p:nvPicPr>
          <p:cNvPr id="90" name="Google Shape;90;p1"/>
          <p:cNvPicPr preferRelativeResize="0"/>
          <p:nvPr/>
        </p:nvPicPr>
        <p:blipFill>
          <a:blip r:embed="rId3">
            <a:alphaModFix/>
          </a:blip>
          <a:stretch>
            <a:fillRect/>
          </a:stretch>
        </p:blipFill>
        <p:spPr>
          <a:xfrm>
            <a:off x="7913850" y="4520800"/>
            <a:ext cx="4190649" cy="2257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Church &amp; Dwight Co.</a:t>
            </a:r>
            <a:endParaRPr/>
          </a:p>
        </p:txBody>
      </p:sp>
      <p:sp>
        <p:nvSpPr>
          <p:cNvPr id="159" name="Google Shape;15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High decrease in the CHD closing and opening price on May 16, 2014 and May 19, 2014 (during the weekend)</a:t>
            </a:r>
            <a:endParaRPr/>
          </a:p>
          <a:p>
            <a:pPr indent="-228600" lvl="0" marL="228600" rtl="0" algn="l">
              <a:lnSpc>
                <a:spcPct val="90000"/>
              </a:lnSpc>
              <a:spcBef>
                <a:spcPts val="1000"/>
              </a:spcBef>
              <a:spcAft>
                <a:spcPts val="0"/>
              </a:spcAft>
              <a:buClr>
                <a:schemeClr val="dk1"/>
              </a:buClr>
              <a:buSzPts val="2800"/>
              <a:buChar char="•"/>
            </a:pPr>
            <a:r>
              <a:rPr lang="en-US"/>
              <a:t>Finding: one of the main shareholder (Dwight) passed away</a:t>
            </a:r>
            <a:endParaRPr/>
          </a:p>
          <a:p>
            <a:pPr indent="-228600" lvl="0" marL="228600" rtl="0" algn="l">
              <a:lnSpc>
                <a:spcPct val="90000"/>
              </a:lnSpc>
              <a:spcBef>
                <a:spcPts val="1000"/>
              </a:spcBef>
              <a:spcAft>
                <a:spcPts val="0"/>
              </a:spcAft>
              <a:buClr>
                <a:schemeClr val="dk1"/>
              </a:buClr>
              <a:buSzPts val="2800"/>
              <a:buChar char="•"/>
            </a:pPr>
            <a:r>
              <a:rPr lang="en-US"/>
              <a:t>But, the price adjusted itself in the next business day</a:t>
            </a:r>
            <a:endParaRPr/>
          </a:p>
          <a:p>
            <a:pPr indent="0" lvl="0" marL="228600" rtl="0" algn="l">
              <a:lnSpc>
                <a:spcPct val="90000"/>
              </a:lnSpc>
              <a:spcBef>
                <a:spcPts val="1000"/>
              </a:spcBef>
              <a:spcAft>
                <a:spcPts val="0"/>
              </a:spcAft>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160" name="Google Shape;160;p9"/>
          <p:cNvPicPr preferRelativeResize="0"/>
          <p:nvPr/>
        </p:nvPicPr>
        <p:blipFill rotWithShape="1">
          <a:blip r:embed="rId3">
            <a:alphaModFix/>
          </a:blip>
          <a:srcRect b="0" l="0" r="0" t="0"/>
          <a:stretch/>
        </p:blipFill>
        <p:spPr>
          <a:xfrm>
            <a:off x="2095984" y="4957895"/>
            <a:ext cx="6992326" cy="885949"/>
          </a:xfrm>
          <a:prstGeom prst="rect">
            <a:avLst/>
          </a:prstGeom>
          <a:noFill/>
          <a:ln>
            <a:noFill/>
          </a:ln>
        </p:spPr>
      </p:pic>
      <p:pic>
        <p:nvPicPr>
          <p:cNvPr id="161" name="Google Shape;161;p9"/>
          <p:cNvPicPr preferRelativeResize="0"/>
          <p:nvPr/>
        </p:nvPicPr>
        <p:blipFill>
          <a:blip r:embed="rId4">
            <a:alphaModFix/>
          </a:blip>
          <a:stretch>
            <a:fillRect/>
          </a:stretch>
        </p:blipFill>
        <p:spPr>
          <a:xfrm rot="922460">
            <a:off x="9621925" y="4095425"/>
            <a:ext cx="2163751" cy="2163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840664083f_2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8" name="Google Shape;168;g1840664083f_2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9" name="Google Shape;169;g1840664083f_2_16"/>
          <p:cNvPicPr preferRelativeResize="0"/>
          <p:nvPr/>
        </p:nvPicPr>
        <p:blipFill>
          <a:blip r:embed="rId3">
            <a:alphaModFix/>
          </a:blip>
          <a:stretch>
            <a:fillRect/>
          </a:stretch>
        </p:blipFill>
        <p:spPr>
          <a:xfrm>
            <a:off x="516475" y="365125"/>
            <a:ext cx="10837325" cy="625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838200" y="365125"/>
            <a:ext cx="10515600" cy="612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Williams Cos.</a:t>
            </a:r>
            <a:endParaRPr/>
          </a:p>
        </p:txBody>
      </p:sp>
      <p:sp>
        <p:nvSpPr>
          <p:cNvPr id="175" name="Google Shape;175;p10"/>
          <p:cNvSpPr txBox="1"/>
          <p:nvPr>
            <p:ph idx="1" type="body"/>
          </p:nvPr>
        </p:nvSpPr>
        <p:spPr>
          <a:xfrm>
            <a:off x="838200" y="98125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High increase in the WMB opening and closing price on Jan 14, 2016 </a:t>
            </a:r>
            <a:endParaRPr/>
          </a:p>
          <a:p>
            <a:pPr indent="-228600" lvl="0" marL="228600" rtl="0" algn="l">
              <a:lnSpc>
                <a:spcPct val="90000"/>
              </a:lnSpc>
              <a:spcBef>
                <a:spcPts val="1000"/>
              </a:spcBef>
              <a:spcAft>
                <a:spcPts val="0"/>
              </a:spcAft>
              <a:buClr>
                <a:schemeClr val="dk1"/>
              </a:buClr>
              <a:buSzPts val="2800"/>
              <a:buChar char="•"/>
            </a:pPr>
            <a:r>
              <a:rPr lang="en-US"/>
              <a:t>Finding: WMB had a merger agreement with Energy Transfer Equity (ETE) that was terminated </a:t>
            </a:r>
            <a:r>
              <a:rPr lang="en-US"/>
              <a:t>due to “failure of conditions under the merger agreement”.</a:t>
            </a:r>
            <a:endParaRPr/>
          </a:p>
          <a:p>
            <a:pPr indent="-228600" lvl="0" marL="228600" rtl="0" algn="l">
              <a:lnSpc>
                <a:spcPct val="90000"/>
              </a:lnSpc>
              <a:spcBef>
                <a:spcPts val="1000"/>
              </a:spcBef>
              <a:spcAft>
                <a:spcPts val="0"/>
              </a:spcAft>
              <a:buClr>
                <a:schemeClr val="dk1"/>
              </a:buClr>
              <a:buSzPts val="2800"/>
              <a:buChar char="•"/>
            </a:pPr>
            <a:r>
              <a:rPr lang="en-US">
                <a:highlight>
                  <a:schemeClr val="lt1"/>
                </a:highlight>
              </a:rPr>
              <a:t>Purchase not </a:t>
            </a:r>
            <a:r>
              <a:rPr lang="en-US">
                <a:highlight>
                  <a:schemeClr val="lt1"/>
                </a:highlight>
              </a:rPr>
              <a:t>recommended</a:t>
            </a:r>
            <a:endParaRPr>
              <a:highlight>
                <a:schemeClr val="lt1"/>
              </a:highlight>
            </a:endParaRPr>
          </a:p>
          <a:p>
            <a:pPr indent="-76200" lvl="1" marL="685800" rtl="0" algn="l">
              <a:lnSpc>
                <a:spcPct val="90000"/>
              </a:lnSpc>
              <a:spcBef>
                <a:spcPts val="500"/>
              </a:spcBef>
              <a:spcAft>
                <a:spcPts val="0"/>
              </a:spcAft>
              <a:buClr>
                <a:schemeClr val="dk1"/>
              </a:buClr>
              <a:buSzPts val="2400"/>
              <a:buNone/>
            </a:pPr>
            <a:r>
              <a:t/>
            </a:r>
            <a:endParaRPr/>
          </a:p>
        </p:txBody>
      </p:sp>
      <p:pic>
        <p:nvPicPr>
          <p:cNvPr id="176" name="Google Shape;176;p10"/>
          <p:cNvPicPr preferRelativeResize="0"/>
          <p:nvPr/>
        </p:nvPicPr>
        <p:blipFill>
          <a:blip r:embed="rId3">
            <a:alphaModFix/>
          </a:blip>
          <a:stretch>
            <a:fillRect/>
          </a:stretch>
        </p:blipFill>
        <p:spPr>
          <a:xfrm>
            <a:off x="4651875" y="3303875"/>
            <a:ext cx="7130000" cy="3493999"/>
          </a:xfrm>
          <a:prstGeom prst="rect">
            <a:avLst/>
          </a:prstGeom>
          <a:noFill/>
          <a:ln>
            <a:noFill/>
          </a:ln>
        </p:spPr>
      </p:pic>
      <p:pic>
        <p:nvPicPr>
          <p:cNvPr id="177" name="Google Shape;177;p10"/>
          <p:cNvPicPr preferRelativeResize="0"/>
          <p:nvPr/>
        </p:nvPicPr>
        <p:blipFill>
          <a:blip r:embed="rId4">
            <a:alphaModFix/>
          </a:blip>
          <a:stretch>
            <a:fillRect/>
          </a:stretch>
        </p:blipFill>
        <p:spPr>
          <a:xfrm rot="2010266">
            <a:off x="634501" y="4239616"/>
            <a:ext cx="3282573" cy="17315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86115cd0e9_0_4"/>
          <p:cNvSpPr txBox="1"/>
          <p:nvPr>
            <p:ph type="title"/>
          </p:nvPr>
        </p:nvSpPr>
        <p:spPr>
          <a:xfrm>
            <a:off x="838200" y="166600"/>
            <a:ext cx="10515600" cy="1013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000"/>
              <a:t>Google Stock Analysis</a:t>
            </a:r>
            <a:endParaRPr sz="3000"/>
          </a:p>
        </p:txBody>
      </p:sp>
      <p:pic>
        <p:nvPicPr>
          <p:cNvPr id="184" name="Google Shape;184;g186115cd0e9_0_4"/>
          <p:cNvPicPr preferRelativeResize="0"/>
          <p:nvPr/>
        </p:nvPicPr>
        <p:blipFill>
          <a:blip r:embed="rId3">
            <a:alphaModFix/>
          </a:blip>
          <a:stretch>
            <a:fillRect/>
          </a:stretch>
        </p:blipFill>
        <p:spPr>
          <a:xfrm rot="1710097">
            <a:off x="8290326" y="2770606"/>
            <a:ext cx="5276094" cy="2954625"/>
          </a:xfrm>
          <a:prstGeom prst="rect">
            <a:avLst/>
          </a:prstGeom>
          <a:noFill/>
          <a:ln>
            <a:noFill/>
          </a:ln>
        </p:spPr>
      </p:pic>
      <p:pic>
        <p:nvPicPr>
          <p:cNvPr id="185" name="Google Shape;185;g186115cd0e9_0_4"/>
          <p:cNvPicPr preferRelativeResize="0"/>
          <p:nvPr/>
        </p:nvPicPr>
        <p:blipFill>
          <a:blip r:embed="rId4">
            <a:alphaModFix/>
          </a:blip>
          <a:stretch>
            <a:fillRect/>
          </a:stretch>
        </p:blipFill>
        <p:spPr>
          <a:xfrm>
            <a:off x="4086588" y="1533525"/>
            <a:ext cx="4752975" cy="5162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86115cd0e9_0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2" name="Google Shape;192;g186115cd0e9_0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93" name="Google Shape;193;g186115cd0e9_0_16"/>
          <p:cNvPicPr preferRelativeResize="0"/>
          <p:nvPr/>
        </p:nvPicPr>
        <p:blipFill>
          <a:blip r:embed="rId3">
            <a:alphaModFix/>
          </a:blip>
          <a:stretch>
            <a:fillRect/>
          </a:stretch>
        </p:blipFill>
        <p:spPr>
          <a:xfrm>
            <a:off x="762975" y="365125"/>
            <a:ext cx="10790625" cy="587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186115cd0e9_0_23"/>
          <p:cNvPicPr preferRelativeResize="0"/>
          <p:nvPr/>
        </p:nvPicPr>
        <p:blipFill>
          <a:blip r:embed="rId3">
            <a:alphaModFix/>
          </a:blip>
          <a:stretch>
            <a:fillRect/>
          </a:stretch>
        </p:blipFill>
        <p:spPr>
          <a:xfrm>
            <a:off x="1447800" y="365125"/>
            <a:ext cx="9112851" cy="4893475"/>
          </a:xfrm>
          <a:prstGeom prst="rect">
            <a:avLst/>
          </a:prstGeom>
          <a:noFill/>
          <a:ln>
            <a:noFill/>
          </a:ln>
        </p:spPr>
      </p:pic>
      <p:sp>
        <p:nvSpPr>
          <p:cNvPr id="200" name="Google Shape;200;g186115cd0e9_0_23"/>
          <p:cNvSpPr txBox="1"/>
          <p:nvPr/>
        </p:nvSpPr>
        <p:spPr>
          <a:xfrm>
            <a:off x="2373250" y="5341600"/>
            <a:ext cx="6979200" cy="162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2300">
                <a:solidFill>
                  <a:schemeClr val="dk1"/>
                </a:solidFill>
                <a:highlight>
                  <a:srgbClr val="FAFAFA"/>
                </a:highlight>
                <a:latin typeface="Roboto"/>
                <a:ea typeface="Roboto"/>
                <a:cs typeface="Roboto"/>
                <a:sym typeface="Roboto"/>
              </a:rPr>
              <a:t>Stock Soared 21.8% on July 17, 2015</a:t>
            </a:r>
            <a:endParaRPr sz="2300">
              <a:solidFill>
                <a:schemeClr val="dk1"/>
              </a:solidFill>
              <a:highlight>
                <a:srgbClr val="FAFAFA"/>
              </a:highlight>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US" sz="2300">
                <a:solidFill>
                  <a:schemeClr val="dk1"/>
                </a:solidFill>
                <a:highlight>
                  <a:srgbClr val="FAFAFA"/>
                </a:highlight>
                <a:latin typeface="Roboto"/>
                <a:ea typeface="Roboto"/>
                <a:cs typeface="Roboto"/>
                <a:sym typeface="Roboto"/>
              </a:rPr>
              <a:t>The new CFO proposed traditional business strategy keeping experimental projects at 10% budget.</a:t>
            </a:r>
            <a:endParaRPr sz="2300">
              <a:solidFill>
                <a:schemeClr val="dk1"/>
              </a:solidFill>
              <a:highlight>
                <a:srgbClr val="FAFAFA"/>
              </a:highlight>
              <a:latin typeface="Roboto"/>
              <a:ea typeface="Roboto"/>
              <a:cs typeface="Roboto"/>
              <a:sym typeface="Roboto"/>
            </a:endParaRPr>
          </a:p>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86115cd0e9_0_52"/>
          <p:cNvSpPr txBox="1"/>
          <p:nvPr>
            <p:ph type="title"/>
          </p:nvPr>
        </p:nvSpPr>
        <p:spPr>
          <a:xfrm>
            <a:off x="838200" y="0"/>
            <a:ext cx="10515600" cy="1152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000"/>
              <a:t>Align Technology Stock Analysis</a:t>
            </a:r>
            <a:endParaRPr sz="3000"/>
          </a:p>
        </p:txBody>
      </p:sp>
      <p:pic>
        <p:nvPicPr>
          <p:cNvPr id="207" name="Google Shape;207;g186115cd0e9_0_52"/>
          <p:cNvPicPr preferRelativeResize="0"/>
          <p:nvPr/>
        </p:nvPicPr>
        <p:blipFill>
          <a:blip r:embed="rId3">
            <a:alphaModFix/>
          </a:blip>
          <a:stretch>
            <a:fillRect/>
          </a:stretch>
        </p:blipFill>
        <p:spPr>
          <a:xfrm>
            <a:off x="4086225" y="1609725"/>
            <a:ext cx="4019550" cy="5162550"/>
          </a:xfrm>
          <a:prstGeom prst="rect">
            <a:avLst/>
          </a:prstGeom>
          <a:noFill/>
          <a:ln>
            <a:noFill/>
          </a:ln>
        </p:spPr>
      </p:pic>
      <p:pic>
        <p:nvPicPr>
          <p:cNvPr id="208" name="Google Shape;208;g186115cd0e9_0_52"/>
          <p:cNvPicPr preferRelativeResize="0"/>
          <p:nvPr/>
        </p:nvPicPr>
        <p:blipFill>
          <a:blip r:embed="rId4">
            <a:alphaModFix/>
          </a:blip>
          <a:stretch>
            <a:fillRect/>
          </a:stretch>
        </p:blipFill>
        <p:spPr>
          <a:xfrm rot="1466038">
            <a:off x="9567025" y="3927275"/>
            <a:ext cx="2085975" cy="2085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186115cd0e9_0_65"/>
          <p:cNvPicPr preferRelativeResize="0"/>
          <p:nvPr/>
        </p:nvPicPr>
        <p:blipFill>
          <a:blip r:embed="rId3">
            <a:alphaModFix/>
          </a:blip>
          <a:stretch>
            <a:fillRect/>
          </a:stretch>
        </p:blipFill>
        <p:spPr>
          <a:xfrm>
            <a:off x="1237775" y="444825"/>
            <a:ext cx="9696275" cy="58280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g186115cd0e9_0_59"/>
          <p:cNvPicPr preferRelativeResize="0"/>
          <p:nvPr/>
        </p:nvPicPr>
        <p:blipFill>
          <a:blip r:embed="rId3">
            <a:alphaModFix/>
          </a:blip>
          <a:stretch>
            <a:fillRect/>
          </a:stretch>
        </p:blipFill>
        <p:spPr>
          <a:xfrm>
            <a:off x="2051650" y="424100"/>
            <a:ext cx="8043101" cy="4949575"/>
          </a:xfrm>
          <a:prstGeom prst="rect">
            <a:avLst/>
          </a:prstGeom>
          <a:noFill/>
          <a:ln>
            <a:noFill/>
          </a:ln>
        </p:spPr>
      </p:pic>
      <p:sp>
        <p:nvSpPr>
          <p:cNvPr id="221" name="Google Shape;221;g186115cd0e9_0_59"/>
          <p:cNvSpPr txBox="1"/>
          <p:nvPr/>
        </p:nvSpPr>
        <p:spPr>
          <a:xfrm>
            <a:off x="1452375" y="5549400"/>
            <a:ext cx="93903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dk1"/>
                </a:solidFill>
                <a:highlight>
                  <a:srgbClr val="FAFAFA"/>
                </a:highlight>
                <a:latin typeface="Roboto"/>
                <a:ea typeface="Roboto"/>
                <a:cs typeface="Roboto"/>
                <a:sym typeface="Roboto"/>
              </a:rPr>
              <a:t>This company owns Invisalign, </a:t>
            </a:r>
            <a:r>
              <a:rPr lang="en-US" sz="2300">
                <a:solidFill>
                  <a:schemeClr val="dk1"/>
                </a:solidFill>
                <a:highlight>
                  <a:srgbClr val="FAFAFA"/>
                </a:highlight>
                <a:latin typeface="Roboto"/>
                <a:ea typeface="Roboto"/>
                <a:cs typeface="Roboto"/>
                <a:sym typeface="Roboto"/>
              </a:rPr>
              <a:t>shipments</a:t>
            </a:r>
            <a:r>
              <a:rPr lang="en-US" sz="2300">
                <a:solidFill>
                  <a:schemeClr val="dk1"/>
                </a:solidFill>
                <a:highlight>
                  <a:srgbClr val="FAFAFA"/>
                </a:highlight>
                <a:latin typeface="Roboto"/>
                <a:ea typeface="Roboto"/>
                <a:cs typeface="Roboto"/>
                <a:sym typeface="Roboto"/>
              </a:rPr>
              <a:t> of Invisalign increased 15 percent while the gross margin increased by 250 points</a:t>
            </a:r>
            <a:endParaRPr sz="2300">
              <a:solidFill>
                <a:schemeClr val="dk1"/>
              </a:solidFill>
              <a:highlight>
                <a:srgbClr val="FAFAFA"/>
              </a:highlight>
              <a:latin typeface="Roboto"/>
              <a:ea typeface="Roboto"/>
              <a:cs typeface="Roboto"/>
              <a:sym typeface="Roboto"/>
            </a:endParaRPr>
          </a:p>
          <a:p>
            <a:pPr indent="0" lvl="0" marL="0" rtl="0" algn="ctr">
              <a:spcBef>
                <a:spcPts val="0"/>
              </a:spcBef>
              <a:spcAft>
                <a:spcPts val="0"/>
              </a:spcAft>
              <a:buNone/>
            </a:pPr>
            <a:r>
              <a:rPr lang="en-US" sz="2300">
                <a:solidFill>
                  <a:schemeClr val="dk1"/>
                </a:solidFill>
                <a:highlight>
                  <a:srgbClr val="FAFAFA"/>
                </a:highlight>
                <a:latin typeface="Roboto"/>
                <a:ea typeface="Roboto"/>
                <a:cs typeface="Roboto"/>
                <a:sym typeface="Roboto"/>
              </a:rPr>
              <a:t>giving </a:t>
            </a:r>
            <a:r>
              <a:rPr lang="en-US" sz="2300">
                <a:solidFill>
                  <a:schemeClr val="dk1"/>
                </a:solidFill>
                <a:highlight>
                  <a:srgbClr val="FAFAFA"/>
                </a:highlight>
                <a:latin typeface="Roboto"/>
                <a:ea typeface="Roboto"/>
                <a:cs typeface="Roboto"/>
                <a:sym typeface="Roboto"/>
              </a:rPr>
              <a:t>investors</a:t>
            </a:r>
            <a:r>
              <a:rPr lang="en-US" sz="2300">
                <a:solidFill>
                  <a:schemeClr val="dk1"/>
                </a:solidFill>
                <a:highlight>
                  <a:srgbClr val="FAFAFA"/>
                </a:highlight>
                <a:latin typeface="Roboto"/>
                <a:ea typeface="Roboto"/>
                <a:cs typeface="Roboto"/>
                <a:sym typeface="Roboto"/>
              </a:rPr>
              <a:t> </a:t>
            </a:r>
            <a:r>
              <a:rPr lang="en-US" sz="2300">
                <a:solidFill>
                  <a:schemeClr val="dk1"/>
                </a:solidFill>
                <a:highlight>
                  <a:srgbClr val="FAFAFA"/>
                </a:highlight>
                <a:latin typeface="Roboto"/>
                <a:ea typeface="Roboto"/>
                <a:cs typeface="Roboto"/>
                <a:sym typeface="Roboto"/>
              </a:rPr>
              <a:t>confidence </a:t>
            </a:r>
            <a:r>
              <a:rPr lang="en-US" sz="2300">
                <a:solidFill>
                  <a:schemeClr val="dk1"/>
                </a:solidFill>
                <a:highlight>
                  <a:srgbClr val="FAFAFA"/>
                </a:highlight>
                <a:latin typeface="Roboto"/>
                <a:ea typeface="Roboto"/>
                <a:cs typeface="Roboto"/>
                <a:sym typeface="Roboto"/>
              </a:rPr>
              <a:t>on its </a:t>
            </a:r>
            <a:r>
              <a:rPr lang="en-US" sz="2300">
                <a:solidFill>
                  <a:schemeClr val="dk1"/>
                </a:solidFill>
                <a:highlight>
                  <a:srgbClr val="FAFAFA"/>
                </a:highlight>
                <a:latin typeface="Roboto"/>
                <a:ea typeface="Roboto"/>
                <a:cs typeface="Roboto"/>
                <a:sym typeface="Roboto"/>
              </a:rPr>
              <a:t>competitive</a:t>
            </a:r>
            <a:r>
              <a:rPr lang="en-US" sz="2300">
                <a:solidFill>
                  <a:schemeClr val="dk1"/>
                </a:solidFill>
                <a:highlight>
                  <a:srgbClr val="FAFAFA"/>
                </a:highlight>
                <a:latin typeface="Roboto"/>
                <a:ea typeface="Roboto"/>
                <a:cs typeface="Roboto"/>
                <a:sym typeface="Roboto"/>
              </a:rPr>
              <a:t> position in the market.</a:t>
            </a:r>
            <a:endParaRPr sz="2300">
              <a:solidFill>
                <a:schemeClr val="dk1"/>
              </a:solidFill>
              <a:highlight>
                <a:srgbClr val="FAFAFA"/>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Research and Final Recommendation</a:t>
            </a:r>
            <a:endParaRPr/>
          </a:p>
        </p:txBody>
      </p:sp>
      <p:sp>
        <p:nvSpPr>
          <p:cNvPr id="227" name="Google Shape;22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Comparing 500 stocks in Python to find out choosing which stocks would reduce the risk of our portfolio</a:t>
            </a:r>
            <a:endParaRPr/>
          </a:p>
          <a:p>
            <a:pPr indent="-228600" lvl="0" marL="228600" rtl="0" algn="l">
              <a:lnSpc>
                <a:spcPct val="90000"/>
              </a:lnSpc>
              <a:spcBef>
                <a:spcPts val="1000"/>
              </a:spcBef>
              <a:spcAft>
                <a:spcPts val="0"/>
              </a:spcAft>
              <a:buClr>
                <a:schemeClr val="dk1"/>
              </a:buClr>
              <a:buSzPts val="2800"/>
              <a:buChar char="•"/>
            </a:pPr>
            <a:r>
              <a:rPr lang="en-US"/>
              <a:t>As this team are not familiar with Python programming yet</a:t>
            </a:r>
            <a:endParaRPr/>
          </a:p>
          <a:p>
            <a:pPr indent="0" lvl="0" marL="0" rtl="0" algn="l">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3200"/>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Note for the class</a:t>
            </a:r>
            <a:endParaRPr/>
          </a:p>
        </p:txBody>
      </p:sp>
      <p:sp>
        <p:nvSpPr>
          <p:cNvPr id="97" name="Google Shape;9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Our finding are not based on our knowledge of financial analysis</a:t>
            </a:r>
            <a:endParaRPr/>
          </a:p>
          <a:p>
            <a:pPr indent="-228600" lvl="0" marL="228600" rtl="0" algn="l">
              <a:lnSpc>
                <a:spcPct val="90000"/>
              </a:lnSpc>
              <a:spcBef>
                <a:spcPts val="1000"/>
              </a:spcBef>
              <a:spcAft>
                <a:spcPts val="0"/>
              </a:spcAft>
              <a:buClr>
                <a:schemeClr val="dk1"/>
              </a:buClr>
              <a:buSzPts val="2800"/>
              <a:buChar char="•"/>
            </a:pPr>
            <a:r>
              <a:rPr lang="en-US"/>
              <a:t>They are based on our research:</a:t>
            </a:r>
            <a:endParaRPr/>
          </a:p>
          <a:p>
            <a:pPr indent="-228600" lvl="1" marL="685800" rtl="0" algn="l">
              <a:lnSpc>
                <a:spcPct val="90000"/>
              </a:lnSpc>
              <a:spcBef>
                <a:spcPts val="500"/>
              </a:spcBef>
              <a:spcAft>
                <a:spcPts val="0"/>
              </a:spcAft>
              <a:buClr>
                <a:schemeClr val="dk1"/>
              </a:buClr>
              <a:buSzPts val="2000"/>
              <a:buChar char="•"/>
            </a:pPr>
            <a:r>
              <a:rPr lang="en-US" sz="2000" u="sng">
                <a:solidFill>
                  <a:schemeClr val="hlink"/>
                </a:solidFill>
                <a:hlinkClick r:id="rId3"/>
              </a:rPr>
              <a:t>https://www.investopedia.com/technical-analysis-4689657</a:t>
            </a:r>
            <a:endParaRPr sz="2000"/>
          </a:p>
          <a:p>
            <a:pPr indent="-228600" lvl="1" marL="685800" rtl="0" algn="l">
              <a:lnSpc>
                <a:spcPct val="90000"/>
              </a:lnSpc>
              <a:spcBef>
                <a:spcPts val="500"/>
              </a:spcBef>
              <a:spcAft>
                <a:spcPts val="0"/>
              </a:spcAft>
              <a:buClr>
                <a:schemeClr val="dk1"/>
              </a:buClr>
              <a:buSzPts val="2000"/>
              <a:buChar char="•"/>
            </a:pPr>
            <a:r>
              <a:rPr lang="en-US" sz="2000" u="sng">
                <a:solidFill>
                  <a:schemeClr val="hlink"/>
                </a:solidFill>
                <a:hlinkClick r:id="rId4"/>
              </a:rPr>
              <a:t>https://www.fool.com/investing/how-to-invest/stocks/how-to-research-stocks/</a:t>
            </a:r>
            <a:endParaRPr sz="2000"/>
          </a:p>
          <a:p>
            <a:pPr indent="-228600" lvl="1" marL="685800" rtl="0" algn="l">
              <a:lnSpc>
                <a:spcPct val="90000"/>
              </a:lnSpc>
              <a:spcBef>
                <a:spcPts val="500"/>
              </a:spcBef>
              <a:spcAft>
                <a:spcPts val="0"/>
              </a:spcAft>
              <a:buClr>
                <a:schemeClr val="dk1"/>
              </a:buClr>
              <a:buSzPts val="2000"/>
              <a:buChar char="•"/>
            </a:pPr>
            <a:r>
              <a:rPr lang="en-US" sz="2000" u="sng">
                <a:solidFill>
                  <a:schemeClr val="hlink"/>
                </a:solidFill>
                <a:hlinkClick r:id="rId5"/>
              </a:rPr>
              <a:t>https://towardsdatascience.com/statistical-analysis-of-a-stock-price-e6d6f84ac2cd</a:t>
            </a:r>
            <a:endParaRPr sz="2000"/>
          </a:p>
          <a:p>
            <a:pPr indent="-228600" lvl="0" marL="228600" rtl="0" algn="l">
              <a:lnSpc>
                <a:spcPct val="90000"/>
              </a:lnSpc>
              <a:spcBef>
                <a:spcPts val="1000"/>
              </a:spcBef>
              <a:spcAft>
                <a:spcPts val="0"/>
              </a:spcAft>
              <a:buClr>
                <a:schemeClr val="dk1"/>
              </a:buClr>
              <a:buSzPts val="2800"/>
              <a:buChar char="•"/>
            </a:pPr>
            <a:r>
              <a:rPr lang="en-US"/>
              <a:t>The recommendations might not be accurate</a:t>
            </a:r>
            <a:endParaRPr/>
          </a:p>
          <a:p>
            <a:pPr indent="-228600" lvl="0" marL="228600" rtl="0" algn="l">
              <a:lnSpc>
                <a:spcPct val="90000"/>
              </a:lnSpc>
              <a:spcBef>
                <a:spcPts val="1000"/>
              </a:spcBef>
              <a:spcAft>
                <a:spcPts val="0"/>
              </a:spcAft>
              <a:buClr>
                <a:schemeClr val="dk1"/>
              </a:buClr>
              <a:buSzPts val="2800"/>
              <a:buChar char="•"/>
            </a:pPr>
            <a:r>
              <a:rPr lang="en-US"/>
              <a:t>Unnecessary financial definitions in presentation</a:t>
            </a:r>
            <a:endParaRPr/>
          </a:p>
          <a:p>
            <a:pPr indent="0" lvl="0" marL="0" rtl="0" algn="l">
              <a:lnSpc>
                <a:spcPct val="90000"/>
              </a:lnSpc>
              <a:spcBef>
                <a:spcPts val="1000"/>
              </a:spcBef>
              <a:spcAft>
                <a:spcPts val="0"/>
              </a:spcAft>
              <a:buClr>
                <a:schemeClr val="dk1"/>
              </a:buClr>
              <a:buSzPts val="2800"/>
              <a:buNone/>
            </a:pPr>
            <a:r>
              <a:t/>
            </a:r>
            <a:endParaRPr/>
          </a:p>
        </p:txBody>
      </p:sp>
      <p:pic>
        <p:nvPicPr>
          <p:cNvPr id="98" name="Google Shape;98;p2"/>
          <p:cNvPicPr preferRelativeResize="0"/>
          <p:nvPr/>
        </p:nvPicPr>
        <p:blipFill>
          <a:blip r:embed="rId6">
            <a:alphaModFix/>
          </a:blip>
          <a:stretch>
            <a:fillRect/>
          </a:stretch>
        </p:blipFill>
        <p:spPr>
          <a:xfrm>
            <a:off x="9414600" y="4139575"/>
            <a:ext cx="2585149" cy="2585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Agenda</a:t>
            </a:r>
            <a:endParaRPr/>
          </a:p>
        </p:txBody>
      </p:sp>
      <p:sp>
        <p:nvSpPr>
          <p:cNvPr id="104" name="Google Shape;10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Assumptions</a:t>
            </a:r>
            <a:endParaRPr/>
          </a:p>
          <a:p>
            <a:pPr indent="-228600" lvl="0" marL="228600" rtl="0" algn="l">
              <a:lnSpc>
                <a:spcPct val="90000"/>
              </a:lnSpc>
              <a:spcBef>
                <a:spcPts val="1000"/>
              </a:spcBef>
              <a:spcAft>
                <a:spcPts val="0"/>
              </a:spcAft>
              <a:buClr>
                <a:schemeClr val="dk1"/>
              </a:buClr>
              <a:buSzPts val="2800"/>
              <a:buChar char="•"/>
            </a:pPr>
            <a:r>
              <a:rPr lang="en-US"/>
              <a:t>Objective</a:t>
            </a:r>
            <a:endParaRPr/>
          </a:p>
          <a:p>
            <a:pPr indent="-228600" lvl="0" marL="228600" rtl="0" algn="l">
              <a:lnSpc>
                <a:spcPct val="90000"/>
              </a:lnSpc>
              <a:spcBef>
                <a:spcPts val="1000"/>
              </a:spcBef>
              <a:spcAft>
                <a:spcPts val="0"/>
              </a:spcAft>
              <a:buClr>
                <a:schemeClr val="dk1"/>
              </a:buClr>
              <a:buSzPts val="2800"/>
              <a:buChar char="•"/>
            </a:pPr>
            <a:r>
              <a:rPr lang="en-US"/>
              <a:t>Stock analysis methodologies</a:t>
            </a:r>
            <a:endParaRPr/>
          </a:p>
          <a:p>
            <a:pPr indent="-228600" lvl="0" marL="228600" rtl="0" algn="l">
              <a:lnSpc>
                <a:spcPct val="90000"/>
              </a:lnSpc>
              <a:spcBef>
                <a:spcPts val="1000"/>
              </a:spcBef>
              <a:spcAft>
                <a:spcPts val="0"/>
              </a:spcAft>
              <a:buClr>
                <a:schemeClr val="dk1"/>
              </a:buClr>
              <a:buSzPts val="2800"/>
              <a:buChar char="•"/>
            </a:pPr>
            <a:r>
              <a:rPr lang="en-US"/>
              <a:t>Analysis outcome and findings</a:t>
            </a:r>
            <a:endParaRPr/>
          </a:p>
          <a:p>
            <a:pPr indent="-228600" lvl="0" marL="228600" rtl="0" algn="l">
              <a:lnSpc>
                <a:spcPct val="90000"/>
              </a:lnSpc>
              <a:spcBef>
                <a:spcPts val="1000"/>
              </a:spcBef>
              <a:spcAft>
                <a:spcPts val="0"/>
              </a:spcAft>
              <a:buClr>
                <a:schemeClr val="dk1"/>
              </a:buClr>
              <a:buSzPts val="2800"/>
              <a:buChar char="•"/>
            </a:pPr>
            <a:r>
              <a:rPr lang="en-US"/>
              <a:t>Recommendations</a:t>
            </a:r>
            <a:endParaRPr/>
          </a:p>
          <a:p>
            <a:pPr indent="-228600" lvl="0" marL="228600" rtl="0" algn="l">
              <a:lnSpc>
                <a:spcPct val="90000"/>
              </a:lnSpc>
              <a:spcBef>
                <a:spcPts val="1000"/>
              </a:spcBef>
              <a:spcAft>
                <a:spcPts val="0"/>
              </a:spcAft>
              <a:buClr>
                <a:schemeClr val="dk1"/>
              </a:buClr>
              <a:buSzPts val="2800"/>
              <a:buChar char="•"/>
            </a:pPr>
            <a:r>
              <a:rPr lang="en-US"/>
              <a:t>Future work</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5" name="Google Shape;105;p3"/>
          <p:cNvPicPr preferRelativeResize="0"/>
          <p:nvPr/>
        </p:nvPicPr>
        <p:blipFill>
          <a:blip r:embed="rId3">
            <a:alphaModFix/>
          </a:blip>
          <a:stretch>
            <a:fillRect/>
          </a:stretch>
        </p:blipFill>
        <p:spPr>
          <a:xfrm>
            <a:off x="7915224" y="1825625"/>
            <a:ext cx="4036726" cy="4834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Assumptions</a:t>
            </a:r>
            <a:endParaRPr/>
          </a:p>
        </p:txBody>
      </p:sp>
      <p:sp>
        <p:nvSpPr>
          <p:cNvPr id="111" name="Google Shape;1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S&amp;P 500 Stock Data</a:t>
            </a:r>
            <a:endParaRPr/>
          </a:p>
          <a:p>
            <a:pPr indent="-228600" lvl="0" marL="228600" rtl="0" algn="l">
              <a:lnSpc>
                <a:spcPct val="90000"/>
              </a:lnSpc>
              <a:spcBef>
                <a:spcPts val="1000"/>
              </a:spcBef>
              <a:spcAft>
                <a:spcPts val="0"/>
              </a:spcAft>
              <a:buClr>
                <a:schemeClr val="dk1"/>
              </a:buClr>
              <a:buSzPts val="2800"/>
              <a:buChar char="•"/>
            </a:pPr>
            <a:r>
              <a:rPr lang="en-US"/>
              <a:t>Data Period: 2013-2018</a:t>
            </a:r>
            <a:endParaRPr/>
          </a:p>
          <a:p>
            <a:pPr indent="-228600" lvl="0" marL="228600" rtl="0" algn="l">
              <a:lnSpc>
                <a:spcPct val="90000"/>
              </a:lnSpc>
              <a:spcBef>
                <a:spcPts val="1000"/>
              </a:spcBef>
              <a:spcAft>
                <a:spcPts val="0"/>
              </a:spcAft>
              <a:buClr>
                <a:schemeClr val="dk1"/>
              </a:buClr>
              <a:buSzPts val="2800"/>
              <a:buChar char="•"/>
            </a:pPr>
            <a:r>
              <a:rPr lang="en-US"/>
              <a:t>Data Source: </a:t>
            </a:r>
            <a:r>
              <a:rPr lang="en-US" sz="2000" u="sng">
                <a:solidFill>
                  <a:schemeClr val="hlink"/>
                </a:solidFill>
                <a:hlinkClick r:id="rId3"/>
              </a:rPr>
              <a:t>https://www.kaggle.com/camnugent/sandp500</a:t>
            </a:r>
            <a:endParaRPr/>
          </a:p>
          <a:p>
            <a:pPr indent="-228600" lvl="0" marL="228600" rtl="0" algn="l">
              <a:lnSpc>
                <a:spcPct val="90000"/>
              </a:lnSpc>
              <a:spcBef>
                <a:spcPts val="1000"/>
              </a:spcBef>
              <a:spcAft>
                <a:spcPts val="0"/>
              </a:spcAft>
              <a:buClr>
                <a:schemeClr val="dk1"/>
              </a:buClr>
              <a:buSzPts val="2800"/>
              <a:buChar char="•"/>
            </a:pPr>
            <a:r>
              <a:rPr lang="en-US"/>
              <a:t>Financial Analysis Tools: Microsoft Excel</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2" name="Google Shape;112;p4"/>
          <p:cNvPicPr preferRelativeResize="0"/>
          <p:nvPr/>
        </p:nvPicPr>
        <p:blipFill>
          <a:blip r:embed="rId4">
            <a:alphaModFix/>
          </a:blip>
          <a:stretch>
            <a:fillRect/>
          </a:stretch>
        </p:blipFill>
        <p:spPr>
          <a:xfrm>
            <a:off x="7230600" y="3865194"/>
            <a:ext cx="4796349" cy="289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Objectives</a:t>
            </a:r>
            <a:endParaRPr/>
          </a:p>
        </p:txBody>
      </p:sp>
      <p:pic>
        <p:nvPicPr>
          <p:cNvPr id="119" name="Google Shape;119;p5"/>
          <p:cNvPicPr preferRelativeResize="0"/>
          <p:nvPr/>
        </p:nvPicPr>
        <p:blipFill>
          <a:blip r:embed="rId3">
            <a:alphaModFix/>
          </a:blip>
          <a:stretch>
            <a:fillRect/>
          </a:stretch>
        </p:blipFill>
        <p:spPr>
          <a:xfrm>
            <a:off x="5935000" y="365125"/>
            <a:ext cx="6142999" cy="3269849"/>
          </a:xfrm>
          <a:prstGeom prst="rect">
            <a:avLst/>
          </a:prstGeom>
          <a:noFill/>
          <a:ln>
            <a:noFill/>
          </a:ln>
        </p:spPr>
      </p:pic>
      <p:sp>
        <p:nvSpPr>
          <p:cNvPr id="120" name="Google Shape;12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Have there any spikes or specific events happened in any stocks?</a:t>
            </a:r>
            <a:endParaRPr/>
          </a:p>
          <a:p>
            <a:pPr indent="-228600" lvl="0" marL="228600" rtl="0" algn="l">
              <a:lnSpc>
                <a:spcPct val="90000"/>
              </a:lnSpc>
              <a:spcBef>
                <a:spcPts val="1000"/>
              </a:spcBef>
              <a:spcAft>
                <a:spcPts val="0"/>
              </a:spcAft>
              <a:buClr>
                <a:schemeClr val="dk1"/>
              </a:buClr>
              <a:buSzPts val="2800"/>
              <a:buChar char="•"/>
            </a:pPr>
            <a:r>
              <a:rPr lang="en-US"/>
              <a:t>If yes, do they really matter for our decision on our </a:t>
            </a:r>
            <a:r>
              <a:rPr lang="en-US"/>
              <a:t>company's</a:t>
            </a:r>
            <a:r>
              <a:rPr lang="en-US"/>
              <a:t> portfolio?</a:t>
            </a:r>
            <a:endParaRPr/>
          </a:p>
          <a:p>
            <a:pPr indent="-228600" lvl="0" marL="228600" rtl="0" algn="l">
              <a:lnSpc>
                <a:spcPct val="90000"/>
              </a:lnSpc>
              <a:spcBef>
                <a:spcPts val="1000"/>
              </a:spcBef>
              <a:spcAft>
                <a:spcPts val="0"/>
              </a:spcAft>
              <a:buClr>
                <a:schemeClr val="dk1"/>
              </a:buClr>
              <a:buSzPts val="2800"/>
              <a:buChar char="•"/>
            </a:pPr>
            <a:r>
              <a:rPr lang="en-US"/>
              <a:t>Which stocks seem to be more attractive for our investment?</a:t>
            </a:r>
            <a:endParaRPr/>
          </a:p>
          <a:p>
            <a:pPr indent="-228600" lvl="0" marL="228600" rtl="0" algn="l">
              <a:lnSpc>
                <a:spcPct val="90000"/>
              </a:lnSpc>
              <a:spcBef>
                <a:spcPts val="1000"/>
              </a:spcBef>
              <a:spcAft>
                <a:spcPts val="0"/>
              </a:spcAft>
              <a:buClr>
                <a:schemeClr val="dk1"/>
              </a:buClr>
              <a:buSzPts val="2800"/>
              <a:buChar char="•"/>
            </a:pPr>
            <a:r>
              <a:rPr lang="en-US"/>
              <a:t>Which stocks should we be in our portfolio to minimize our risk?</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3200"/>
              <a:buNone/>
            </a:pPr>
            <a:r>
              <a:rPr lang="en-US" sz="3200"/>
              <a:t>To have a reliable answer to the above questions, we have chose S&amp;P 500 stock data for the past five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Stock Analysis Methodologies</a:t>
            </a:r>
            <a:endParaRPr/>
          </a:p>
        </p:txBody>
      </p:sp>
      <p:sp>
        <p:nvSpPr>
          <p:cNvPr id="126" name="Google Shape;12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Fundamental Analysis</a:t>
            </a:r>
            <a:endParaRPr/>
          </a:p>
          <a:p>
            <a:pPr indent="-228600" lvl="1" marL="685800" rtl="0" algn="l">
              <a:lnSpc>
                <a:spcPct val="90000"/>
              </a:lnSpc>
              <a:spcBef>
                <a:spcPts val="500"/>
              </a:spcBef>
              <a:spcAft>
                <a:spcPts val="0"/>
              </a:spcAft>
              <a:buClr>
                <a:schemeClr val="dk1"/>
              </a:buClr>
              <a:buSzPts val="2400"/>
              <a:buChar char="•"/>
            </a:pPr>
            <a:r>
              <a:rPr lang="en-US"/>
              <a:t>Based on valuation metrics and other information</a:t>
            </a:r>
            <a:endParaRPr/>
          </a:p>
          <a:p>
            <a:pPr indent="-228600" lvl="1" marL="685800" rtl="0" algn="l">
              <a:lnSpc>
                <a:spcPct val="90000"/>
              </a:lnSpc>
              <a:spcBef>
                <a:spcPts val="500"/>
              </a:spcBef>
              <a:spcAft>
                <a:spcPts val="0"/>
              </a:spcAft>
              <a:buClr>
                <a:schemeClr val="dk1"/>
              </a:buClr>
              <a:buSzPts val="2400"/>
              <a:buChar char="•"/>
            </a:pPr>
            <a:r>
              <a:rPr lang="en-US"/>
              <a:t>For long-term investment opportunities</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Technical Analysis</a:t>
            </a:r>
            <a:endParaRPr/>
          </a:p>
          <a:p>
            <a:pPr indent="-228600" lvl="1" marL="685800" rtl="0" algn="l">
              <a:lnSpc>
                <a:spcPct val="90000"/>
              </a:lnSpc>
              <a:spcBef>
                <a:spcPts val="500"/>
              </a:spcBef>
              <a:spcAft>
                <a:spcPts val="0"/>
              </a:spcAft>
              <a:buClr>
                <a:schemeClr val="dk1"/>
              </a:buClr>
              <a:buSzPts val="2400"/>
              <a:buChar char="•"/>
            </a:pPr>
            <a:r>
              <a:rPr lang="en-US"/>
              <a:t>Based on the stock price history</a:t>
            </a:r>
            <a:endParaRPr/>
          </a:p>
          <a:p>
            <a:pPr indent="-228600" lvl="1" marL="685800" rtl="0" algn="l">
              <a:lnSpc>
                <a:spcPct val="90000"/>
              </a:lnSpc>
              <a:spcBef>
                <a:spcPts val="500"/>
              </a:spcBef>
              <a:spcAft>
                <a:spcPts val="0"/>
              </a:spcAft>
              <a:buClr>
                <a:schemeClr val="dk1"/>
              </a:buClr>
              <a:buSzPts val="2400"/>
              <a:buChar char="•"/>
            </a:pPr>
            <a:r>
              <a:rPr lang="en-US"/>
              <a:t>For short-term investment opportunities</a:t>
            </a:r>
            <a:endParaRPr/>
          </a:p>
          <a:p>
            <a:pPr indent="0" lvl="0" marL="0" rtl="0" algn="l">
              <a:lnSpc>
                <a:spcPct val="90000"/>
              </a:lnSpc>
              <a:spcBef>
                <a:spcPts val="1000"/>
              </a:spcBef>
              <a:spcAft>
                <a:spcPts val="0"/>
              </a:spcAft>
              <a:buClr>
                <a:schemeClr val="dk1"/>
              </a:buClr>
              <a:buSzPts val="2800"/>
              <a:buNone/>
            </a:pPr>
            <a:r>
              <a:t/>
            </a:r>
            <a:endParaRPr/>
          </a:p>
        </p:txBody>
      </p:sp>
      <p:sp>
        <p:nvSpPr>
          <p:cNvPr id="127" name="Google Shape;127;p6"/>
          <p:cNvSpPr txBox="1"/>
          <p:nvPr/>
        </p:nvSpPr>
        <p:spPr>
          <a:xfrm>
            <a:off x="831004" y="5754697"/>
            <a:ext cx="1052999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Our findings and recommendations are based on Technical Analysis methodology</a:t>
            </a:r>
            <a:endParaRPr/>
          </a:p>
        </p:txBody>
      </p:sp>
      <p:pic>
        <p:nvPicPr>
          <p:cNvPr id="128" name="Google Shape;128;p6"/>
          <p:cNvPicPr preferRelativeResize="0"/>
          <p:nvPr/>
        </p:nvPicPr>
        <p:blipFill>
          <a:blip r:embed="rId3">
            <a:alphaModFix/>
          </a:blip>
          <a:stretch>
            <a:fillRect/>
          </a:stretch>
        </p:blipFill>
        <p:spPr>
          <a:xfrm>
            <a:off x="6981875" y="2919425"/>
            <a:ext cx="5040502" cy="2835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Chesapeake Energy Corporation.</a:t>
            </a:r>
            <a:endParaRPr/>
          </a:p>
        </p:txBody>
      </p:sp>
      <p:sp>
        <p:nvSpPr>
          <p:cNvPr id="134" name="Google Shape;134;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High increase in the CHK opening and closing price on March 2, 2016 </a:t>
            </a:r>
            <a:endParaRPr/>
          </a:p>
          <a:p>
            <a:pPr indent="-228600" lvl="0" marL="228600" rtl="0" algn="l">
              <a:lnSpc>
                <a:spcPct val="90000"/>
              </a:lnSpc>
              <a:spcBef>
                <a:spcPts val="1000"/>
              </a:spcBef>
              <a:spcAft>
                <a:spcPts val="0"/>
              </a:spcAft>
              <a:buClr>
                <a:schemeClr val="dk1"/>
              </a:buClr>
              <a:buSzPts val="2800"/>
              <a:buChar char="•"/>
            </a:pPr>
            <a:r>
              <a:rPr lang="en-US"/>
              <a:t>Finding: </a:t>
            </a:r>
            <a:r>
              <a:rPr lang="en-US">
                <a:highlight>
                  <a:schemeClr val="lt1"/>
                </a:highlight>
              </a:rPr>
              <a:t>Aubrey McClendon, former chief executive of Chesapeake Energy, was indicted on march 1st after a federal investigation into price-fixing, bid-rigging and other anticompetitive conduct in the oil and natural gas industry.</a:t>
            </a:r>
            <a:endParaRPr>
              <a:highlight>
                <a:schemeClr val="lt1"/>
              </a:highlight>
            </a:endParaRPr>
          </a:p>
          <a:p>
            <a:pPr indent="0" lvl="0" marL="228600" rtl="0" algn="l">
              <a:lnSpc>
                <a:spcPct val="90000"/>
              </a:lnSpc>
              <a:spcBef>
                <a:spcPts val="1000"/>
              </a:spcBef>
              <a:spcAft>
                <a:spcPts val="0"/>
              </a:spcAft>
              <a:buNone/>
            </a:pPr>
            <a:r>
              <a:t/>
            </a:r>
            <a:endParaRPr>
              <a:highlight>
                <a:schemeClr val="lt1"/>
              </a:highlight>
            </a:endParaRPr>
          </a:p>
          <a:p>
            <a:pPr indent="-76200" lvl="1" marL="685800" rtl="0" algn="l">
              <a:lnSpc>
                <a:spcPct val="90000"/>
              </a:lnSpc>
              <a:spcBef>
                <a:spcPts val="500"/>
              </a:spcBef>
              <a:spcAft>
                <a:spcPts val="0"/>
              </a:spcAft>
              <a:buClr>
                <a:schemeClr val="dk1"/>
              </a:buClr>
              <a:buSzPts val="2400"/>
              <a:buNone/>
            </a:pPr>
            <a:r>
              <a:t/>
            </a:r>
            <a:endParaRPr/>
          </a:p>
        </p:txBody>
      </p:sp>
      <p:pic>
        <p:nvPicPr>
          <p:cNvPr id="135" name="Google Shape;135;p11"/>
          <p:cNvPicPr preferRelativeResize="0"/>
          <p:nvPr/>
        </p:nvPicPr>
        <p:blipFill>
          <a:blip r:embed="rId3">
            <a:alphaModFix/>
          </a:blip>
          <a:stretch>
            <a:fillRect/>
          </a:stretch>
        </p:blipFill>
        <p:spPr>
          <a:xfrm rot="1713843">
            <a:off x="1611564" y="4591477"/>
            <a:ext cx="2364921" cy="1573740"/>
          </a:xfrm>
          <a:prstGeom prst="rect">
            <a:avLst/>
          </a:prstGeom>
          <a:noFill/>
          <a:ln>
            <a:noFill/>
          </a:ln>
        </p:spPr>
      </p:pic>
      <p:pic>
        <p:nvPicPr>
          <p:cNvPr id="136" name="Google Shape;136;p11"/>
          <p:cNvPicPr preferRelativeResize="0"/>
          <p:nvPr/>
        </p:nvPicPr>
        <p:blipFill>
          <a:blip r:embed="rId4">
            <a:alphaModFix/>
          </a:blip>
          <a:stretch>
            <a:fillRect/>
          </a:stretch>
        </p:blipFill>
        <p:spPr>
          <a:xfrm>
            <a:off x="5779625" y="3595375"/>
            <a:ext cx="5851275" cy="326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Alliant Energy Corporation Two-for-one stock Split</a:t>
            </a:r>
            <a:endParaRPr/>
          </a:p>
        </p:txBody>
      </p:sp>
      <p:sp>
        <p:nvSpPr>
          <p:cNvPr id="142" name="Google Shape;142;p7"/>
          <p:cNvSpPr txBox="1"/>
          <p:nvPr>
            <p:ph idx="1" type="body"/>
          </p:nvPr>
        </p:nvSpPr>
        <p:spPr>
          <a:xfrm>
            <a:off x="838200" y="1825625"/>
            <a:ext cx="10515600" cy="23253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High decrease in opening price and closing price of the LNY stock on May 19, 2016</a:t>
            </a:r>
            <a:endParaRPr/>
          </a:p>
          <a:p>
            <a:pPr indent="-228600" lvl="0" marL="228600" rtl="0" algn="l">
              <a:lnSpc>
                <a:spcPct val="90000"/>
              </a:lnSpc>
              <a:spcBef>
                <a:spcPts val="1000"/>
              </a:spcBef>
              <a:spcAft>
                <a:spcPts val="0"/>
              </a:spcAft>
              <a:buClr>
                <a:schemeClr val="dk1"/>
              </a:buClr>
              <a:buSzPts val="2800"/>
              <a:buChar char="•"/>
            </a:pPr>
            <a:r>
              <a:rPr lang="en-US"/>
              <a:t>Finding: the company’s board of directors declared a two-for-one stock split</a:t>
            </a:r>
            <a:endParaRPr/>
          </a:p>
          <a:p>
            <a:pPr indent="0" lvl="0" marL="228600" rtl="0" algn="l">
              <a:lnSpc>
                <a:spcPct val="90000"/>
              </a:lnSpc>
              <a:spcBef>
                <a:spcPts val="1000"/>
              </a:spcBef>
              <a:spcAft>
                <a:spcPts val="0"/>
              </a:spcAft>
              <a:buNone/>
            </a:pPr>
            <a:r>
              <a:t/>
            </a:r>
            <a:endParaRPr>
              <a:highlight>
                <a:srgbClr val="FFFF00"/>
              </a:highlight>
            </a:endParaRPr>
          </a:p>
          <a:p>
            <a:pPr indent="-76200" lvl="1" marL="685800" rtl="0" algn="l">
              <a:lnSpc>
                <a:spcPct val="90000"/>
              </a:lnSpc>
              <a:spcBef>
                <a:spcPts val="500"/>
              </a:spcBef>
              <a:spcAft>
                <a:spcPts val="0"/>
              </a:spcAft>
              <a:buClr>
                <a:schemeClr val="dk1"/>
              </a:buClr>
              <a:buSzPts val="2400"/>
              <a:buNone/>
            </a:pPr>
            <a:r>
              <a:t/>
            </a:r>
            <a:endParaRPr/>
          </a:p>
        </p:txBody>
      </p:sp>
      <p:pic>
        <p:nvPicPr>
          <p:cNvPr id="143" name="Google Shape;143;p7"/>
          <p:cNvPicPr preferRelativeResize="0"/>
          <p:nvPr/>
        </p:nvPicPr>
        <p:blipFill>
          <a:blip r:embed="rId3">
            <a:alphaModFix/>
          </a:blip>
          <a:stretch>
            <a:fillRect/>
          </a:stretch>
        </p:blipFill>
        <p:spPr>
          <a:xfrm>
            <a:off x="5534050" y="3194450"/>
            <a:ext cx="5906199" cy="3497750"/>
          </a:xfrm>
          <a:prstGeom prst="rect">
            <a:avLst/>
          </a:prstGeom>
          <a:noFill/>
          <a:ln>
            <a:noFill/>
          </a:ln>
        </p:spPr>
      </p:pic>
      <p:sp>
        <p:nvSpPr>
          <p:cNvPr id="144" name="Google Shape;144;p7"/>
          <p:cNvSpPr txBox="1"/>
          <p:nvPr/>
        </p:nvSpPr>
        <p:spPr>
          <a:xfrm>
            <a:off x="487675" y="6076600"/>
            <a:ext cx="47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https://alliantenergy.gcs-web.com/static-files/2436d22a-ac9c-48ca-bb06-0ad9cd4afecd</a:t>
            </a:r>
            <a:endParaRPr>
              <a:latin typeface="Calibri"/>
              <a:ea typeface="Calibri"/>
              <a:cs typeface="Calibri"/>
              <a:sym typeface="Calibri"/>
            </a:endParaRPr>
          </a:p>
        </p:txBody>
      </p:sp>
      <p:pic>
        <p:nvPicPr>
          <p:cNvPr id="145" name="Google Shape;145;p7"/>
          <p:cNvPicPr preferRelativeResize="0"/>
          <p:nvPr/>
        </p:nvPicPr>
        <p:blipFill>
          <a:blip r:embed="rId4">
            <a:alphaModFix/>
          </a:blip>
          <a:stretch>
            <a:fillRect/>
          </a:stretch>
        </p:blipFill>
        <p:spPr>
          <a:xfrm rot="1560158">
            <a:off x="343986" y="4201182"/>
            <a:ext cx="3069277" cy="14052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838200" y="1157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VODAFONE Group Plc.</a:t>
            </a:r>
            <a:endParaRPr/>
          </a:p>
        </p:txBody>
      </p:sp>
      <p:sp>
        <p:nvSpPr>
          <p:cNvPr id="151" name="Google Shape;151;p8"/>
          <p:cNvSpPr txBox="1"/>
          <p:nvPr>
            <p:ph idx="1" type="body"/>
          </p:nvPr>
        </p:nvSpPr>
        <p:spPr>
          <a:xfrm>
            <a:off x="838200" y="12533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VZ had the greatest trading volume on Feb 24, 2014</a:t>
            </a:r>
            <a:endParaRPr/>
          </a:p>
          <a:p>
            <a:pPr indent="-228600" lvl="0" marL="228600" rtl="0" algn="l">
              <a:lnSpc>
                <a:spcPct val="90000"/>
              </a:lnSpc>
              <a:spcBef>
                <a:spcPts val="1000"/>
              </a:spcBef>
              <a:spcAft>
                <a:spcPts val="0"/>
              </a:spcAft>
              <a:buClr>
                <a:schemeClr val="dk1"/>
              </a:buClr>
              <a:buSzPts val="2800"/>
              <a:buChar char="•"/>
            </a:pPr>
            <a:r>
              <a:rPr lang="en-US"/>
              <a:t>Finding: </a:t>
            </a:r>
            <a:r>
              <a:rPr lang="en-US">
                <a:highlight>
                  <a:schemeClr val="lt1"/>
                </a:highlight>
              </a:rPr>
              <a:t>Verizon Communications Inc. announced that it had completed its acquisition of Vodafone Group Plc’s 45 percent indirect interest in Verizon Wireless in a transaction valued at approximately $130 billion. Which led to an increase in their stock value.</a:t>
            </a:r>
            <a:endParaRPr>
              <a:highlight>
                <a:schemeClr val="lt1"/>
              </a:highlight>
            </a:endParaRPr>
          </a:p>
          <a:p>
            <a:pPr indent="0" lvl="0" marL="228600" rtl="0" algn="l">
              <a:lnSpc>
                <a:spcPct val="90000"/>
              </a:lnSpc>
              <a:spcBef>
                <a:spcPts val="1000"/>
              </a:spcBef>
              <a:spcAft>
                <a:spcPts val="0"/>
              </a:spcAft>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152" name="Google Shape;152;p8"/>
          <p:cNvPicPr preferRelativeResize="0"/>
          <p:nvPr/>
        </p:nvPicPr>
        <p:blipFill>
          <a:blip r:embed="rId3">
            <a:alphaModFix/>
          </a:blip>
          <a:stretch>
            <a:fillRect/>
          </a:stretch>
        </p:blipFill>
        <p:spPr>
          <a:xfrm rot="1709526">
            <a:off x="9051930" y="4853675"/>
            <a:ext cx="3022716" cy="1259476"/>
          </a:xfrm>
          <a:prstGeom prst="rect">
            <a:avLst/>
          </a:prstGeom>
          <a:noFill/>
          <a:ln>
            <a:noFill/>
          </a:ln>
        </p:spPr>
      </p:pic>
      <p:pic>
        <p:nvPicPr>
          <p:cNvPr id="153" name="Google Shape;153;p8"/>
          <p:cNvPicPr preferRelativeResize="0"/>
          <p:nvPr/>
        </p:nvPicPr>
        <p:blipFill>
          <a:blip r:embed="rId4">
            <a:alphaModFix/>
          </a:blip>
          <a:stretch>
            <a:fillRect/>
          </a:stretch>
        </p:blipFill>
        <p:spPr>
          <a:xfrm>
            <a:off x="2525125" y="3420200"/>
            <a:ext cx="6910824" cy="333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2022-11-05T03:53:06Z</dcterms:created>
  <dc:creator>Hamid</dc:creator>
</cp:coreProperties>
</file>