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6" r:id="rId3"/>
    <p:sldId id="309" r:id="rId4"/>
    <p:sldId id="310" r:id="rId5"/>
    <p:sldId id="311" r:id="rId6"/>
    <p:sldId id="322" r:id="rId7"/>
    <p:sldId id="313" r:id="rId8"/>
    <p:sldId id="320" r:id="rId9"/>
    <p:sldId id="314" r:id="rId10"/>
    <p:sldId id="319" r:id="rId11"/>
    <p:sldId id="315" r:id="rId12"/>
    <p:sldId id="316" r:id="rId13"/>
    <p:sldId id="317" r:id="rId14"/>
    <p:sldId id="257" r:id="rId15"/>
    <p:sldId id="318" r:id="rId16"/>
    <p:sldId id="321" r:id="rId17"/>
    <p:sldId id="32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A84C4-3268-4F1B-BC25-57F4D1BA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7D47C6-DCC1-4014-8BA0-B5D670CA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E07B11-911B-477C-8F9F-8C401D3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A89013-7FB2-450D-BEB4-1F54C79F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B4463A-F69E-495C-BEDF-802746BC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53D0DE-20B1-4B24-B44F-D958E07B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181A70-C133-4B48-84EA-22A297FFD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D8C5AA-94E4-408B-9E7E-1E861EE1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44E6F8-D2B4-4648-848A-5D4BF980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1D3609-0CCB-4A13-B48F-E3750078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8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AB41EEC-2E42-4BF1-9DC6-5430C6FD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2388D8-D678-4DA5-943E-032B12C2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ECAC8C-A218-4843-9470-F0154F36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842B3B-DC54-4DBB-A030-4C1D6280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0A697C-FF27-4A0D-8A0E-2F62129C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4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9B097-2426-4CA9-88CA-99241D3C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AAE350-D669-4DFA-BBA2-FCBAA4FC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49E103-92E9-40F4-BE90-7687921A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2529C9-41BD-4951-A6F1-ED3F644F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DE64FE-0D54-4424-BCEF-9F6CDC2B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F103F-9E7B-461F-8C44-B4AEF872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0314E5-C583-457B-8AE8-363B1CF0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FB2FCD-D73F-4E9F-B2D2-A696A0E2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019048-CFB3-4380-9D8C-73C496F1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0D2598-B152-45AE-8EAB-5028673B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9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79D0E-C838-4EF9-BFB9-C2CA5723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BE996B-E6F5-40C5-8D72-EA9D481E1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2BC41A-8D06-4BA8-A766-D8F0B217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4FCCF2-ABA8-433A-8A31-307534B8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1A9A56-1AAE-4A45-829B-FF2306A9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DDE4CE-11AB-47E6-B106-10351585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71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34B100-384B-4EB6-94B5-211DCA49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902BAB-4A1D-4A14-B67A-372EE5F4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4F9A55-0484-4D47-B532-61258C23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8803C1-C28A-4853-9DA7-554265573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1DED719-3668-43CC-AA0B-03481E70E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E20DBEA-EA6F-4019-AD6B-2414A3F4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8251E1-21D0-409F-BF3D-26CD2237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F9E775E-21B9-49C5-A62E-C4645BC9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3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06079-0381-4258-BAA8-C0B387B8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7048B98-E730-417A-BB5D-ABD1C302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4B85CF-4791-4E8F-B6E0-E81715EA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5EA186-C216-472A-854C-FE9A0831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7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D565809-35E2-4DDF-AE85-F45D1A7E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4EFF189-74E7-42DD-909A-2B1DD96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4EA1C9-02BE-43E4-B142-E9974B1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45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649DD-434C-4BC6-944F-301B9BE2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395E4-EE65-4D85-882A-6E2C7FD5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553825-4702-4E94-847B-BB93DFB4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D4EDC9-4D0B-4EAF-8311-A97B992C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FA3AD6-A1B2-490A-AE9A-3B843F22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9A9770-D70D-4333-BAA3-D2F6C9A4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0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C1C2B6-6A45-48A7-A9B1-876999D1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8BC1B0E-25BE-4479-9A32-44A8917B1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E36B4D-A00C-4488-AA20-ACDCADAAC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4E0BE6-C1A7-41E3-9B17-EA452441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C824C8-1E8F-46D7-94DB-6ECD8309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0163EF-64CB-4409-8D71-85A7975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5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84E725E-06EB-42E9-9457-41F44226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23FCA-2BB4-41CF-B2A6-6231C3E0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5F0367-375C-49D8-9FFA-BC4FFDF32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A01D-C395-4885-B820-F3C32E4A87C2}" type="datetimeFigureOut">
              <a:rPr lang="tr-TR" smtClean="0"/>
              <a:t>25.10.2023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64551C-8EC1-42A8-A1EF-6F0AFFD67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6EA16D-A870-4525-9583-DAFE60CC0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01BC-CD43-45F0-AEBF-B82E45297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17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43F83A1-2338-4C53-B2CB-A64DB724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81" y="1649627"/>
            <a:ext cx="3581400" cy="33718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12EC31A-2810-4DD9-B969-CB194C2A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48" y="95460"/>
            <a:ext cx="2584751" cy="164348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00EC064-6119-4CEB-9599-6D742FFE6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94" y="1738943"/>
            <a:ext cx="2771002" cy="227589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9AFA5ED-C2A4-430D-9349-12D57FE75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68" y="4125826"/>
            <a:ext cx="2345854" cy="262144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74CF586-3017-4C18-84AB-61D3C55ED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76" y="159608"/>
            <a:ext cx="1628775" cy="47625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DE6A121-6531-4EA0-A7C5-CDA81EC4F759}"/>
              </a:ext>
            </a:extLst>
          </p:cNvPr>
          <p:cNvSpPr txBox="1"/>
          <p:nvPr/>
        </p:nvSpPr>
        <p:spPr>
          <a:xfrm>
            <a:off x="329514" y="5438518"/>
            <a:ext cx="11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DFA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3324FF4-F7E8-471C-BCFF-DB6600B85CE4}"/>
              </a:ext>
            </a:extLst>
          </p:cNvPr>
          <p:cNvSpPr txBox="1"/>
          <p:nvPr/>
        </p:nvSpPr>
        <p:spPr>
          <a:xfrm>
            <a:off x="8695298" y="635858"/>
            <a:ext cx="11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6437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38B2CBF-209D-42CA-80C7-7FC7FE8A841A}"/>
              </a:ext>
            </a:extLst>
          </p:cNvPr>
          <p:cNvSpPr txBox="1"/>
          <p:nvPr/>
        </p:nvSpPr>
        <p:spPr>
          <a:xfrm>
            <a:off x="543697" y="2509620"/>
            <a:ext cx="11565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 kümesi, S olacak şekilde </a:t>
            </a:r>
            <a:r>
              <a:rPr lang="tr-TR" dirty="0" err="1"/>
              <a:t>başlatılr</a:t>
            </a:r>
            <a:r>
              <a:rPr lang="tr-TR" dirty="0"/>
              <a:t>. Kümenin kendisi boşluk kapanma kümesine aittir. .</a:t>
            </a:r>
          </a:p>
          <a:p>
            <a:r>
              <a:rPr lang="tr-TR" dirty="0"/>
              <a:t> Her q ∈ T'yi dikkate alarak ve </a:t>
            </a:r>
            <a:r>
              <a:rPr lang="el-GR" dirty="0"/>
              <a:t>δ(</a:t>
            </a:r>
            <a:r>
              <a:rPr lang="tr-TR" dirty="0"/>
              <a:t>q,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dirty="0"/>
              <a:t> )’ ulaşılan durumlar, eğer o ana kadar T kümesinde yoksa T’ye eklenir.  </a:t>
            </a:r>
          </a:p>
          <a:p>
            <a:r>
              <a:rPr lang="tr-TR" dirty="0"/>
              <a:t>T’ artık değişmeyinceye kadar bu işlemlere devam edilir. </a:t>
            </a:r>
          </a:p>
          <a:p>
            <a:r>
              <a:rPr lang="tr-TR" dirty="0"/>
              <a:t>T'nin son değeri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dirty="0"/>
              <a:t> (S)'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3BCA5B1-DFAD-4E4D-9D19-11D7B2F0F1B7}"/>
              </a:ext>
            </a:extLst>
          </p:cNvPr>
          <p:cNvSpPr txBox="1"/>
          <p:nvPr/>
        </p:nvSpPr>
        <p:spPr>
          <a:xfrm>
            <a:off x="3468130" y="233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dirty="0"/>
              <a:t> (S )’in hesaplanması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9FD919B-27C6-4EAB-8F3D-BFFAFC04A568}"/>
              </a:ext>
            </a:extLst>
          </p:cNvPr>
          <p:cNvSpPr txBox="1"/>
          <p:nvPr/>
        </p:nvSpPr>
        <p:spPr>
          <a:xfrm>
            <a:off x="313038" y="844032"/>
            <a:ext cx="11565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Bir durum, eğer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(</a:t>
            </a:r>
            <a:r>
              <a:rPr lang="tr-TR" dirty="0"/>
              <a:t>S)'</a:t>
            </a:r>
            <a:r>
              <a:rPr lang="tr-TR" dirty="0" err="1"/>
              <a:t>nin</a:t>
            </a:r>
            <a:r>
              <a:rPr lang="tr-TR" dirty="0"/>
              <a:t> bir elemanı ise veya bir veya daha fazla geçiş kullanılarak S'nin bir elemanından ulaşılabiliyorsa, (S)'dedir.</a:t>
            </a:r>
          </a:p>
        </p:txBody>
      </p:sp>
    </p:spTree>
    <p:extLst>
      <p:ext uri="{BB962C8B-B14F-4D97-AF65-F5344CB8AC3E}">
        <p14:creationId xmlns:p14="http://schemas.microsoft.com/office/powerpoint/2010/main" val="281052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C6ABA-1635-4CD9-9D46-DF937A0C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" y="1046205"/>
            <a:ext cx="11461323" cy="54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6B1A028-5AA7-40BA-984F-9D9936C6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7" y="1594573"/>
            <a:ext cx="3609975" cy="26098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4F33776-085F-43A6-82E9-A8A70242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57" y="2283173"/>
            <a:ext cx="3611451" cy="60470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C8E36FD-4E42-4340-BB39-B247FE58C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98" y="3429000"/>
            <a:ext cx="1811938" cy="60947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E120F45-C2C3-41D1-AB62-8E74F12CC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32" y="4438908"/>
            <a:ext cx="10305535" cy="112987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18AF40C-8945-413C-B2D3-DB58FE8BC5C7}"/>
              </a:ext>
            </a:extLst>
          </p:cNvPr>
          <p:cNvSpPr txBox="1"/>
          <p:nvPr/>
        </p:nvSpPr>
        <p:spPr>
          <a:xfrm>
            <a:off x="3089189" y="5969216"/>
            <a:ext cx="222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{0,5}={0,5, 3}</a:t>
            </a:r>
            <a:endParaRPr lang="tr-TR" sz="2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4843DB1-97A9-4894-9006-4C6BC5499338}"/>
              </a:ext>
            </a:extLst>
          </p:cNvPr>
          <p:cNvSpPr txBox="1"/>
          <p:nvPr/>
        </p:nvSpPr>
        <p:spPr>
          <a:xfrm>
            <a:off x="5220443" y="649838"/>
            <a:ext cx="1811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{0}={0,3}</a:t>
            </a:r>
            <a:endParaRPr lang="tr-TR" sz="20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C9903A2-386E-42D8-B6C7-068BC158502C}"/>
              </a:ext>
            </a:extLst>
          </p:cNvPr>
          <p:cNvSpPr txBox="1"/>
          <p:nvPr/>
        </p:nvSpPr>
        <p:spPr>
          <a:xfrm>
            <a:off x="5225551" y="1077829"/>
            <a:ext cx="5548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{0,a}=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(0,a) ꓴ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δ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(3,a))=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({1} ꓴ{3,4})={1,3,4}</a:t>
            </a:r>
            <a:endParaRPr lang="tr-TR" sz="20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963C8D-CA99-4B42-9A5D-CB3FB0CE4CC9}"/>
              </a:ext>
            </a:extLst>
          </p:cNvPr>
          <p:cNvSpPr txBox="1"/>
          <p:nvPr/>
        </p:nvSpPr>
        <p:spPr>
          <a:xfrm>
            <a:off x="5245157" y="1594573"/>
            <a:ext cx="675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{0,aa}=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(1,a)ꓴ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δ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(3,a) ꓴ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δ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(4,a) )=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ꓥ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({2} ꓴ {3,4} ꓴ Ø)={2,3,4}</a:t>
            </a:r>
            <a:endParaRPr lang="tr-TR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428A50-B8D1-48CC-BEE2-8198D2A0DBE4}"/>
              </a:ext>
            </a:extLst>
          </p:cNvPr>
          <p:cNvSpPr txBox="1"/>
          <p:nvPr/>
        </p:nvSpPr>
        <p:spPr>
          <a:xfrm>
            <a:off x="5090083" y="6159622"/>
            <a:ext cx="56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Kabul durumu (3 </a:t>
            </a:r>
            <a:r>
              <a:rPr lang="tr-TR" dirty="0" err="1"/>
              <a:t>nolu</a:t>
            </a:r>
            <a:r>
              <a:rPr lang="tr-TR" dirty="0"/>
              <a:t> durum) içerdiğinden  KABUL edilir.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4078195-2DE5-414D-9845-A64718CDEA25}"/>
              </a:ext>
            </a:extLst>
          </p:cNvPr>
          <p:cNvSpPr txBox="1"/>
          <p:nvPr/>
        </p:nvSpPr>
        <p:spPr>
          <a:xfrm>
            <a:off x="469557" y="337751"/>
            <a:ext cx="3855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Aşağıdaki NFA-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makinesinde 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tr-TR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aab</a:t>
            </a:r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katarını tarayınız.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538F0D7-ED70-469A-9A0B-842FABF7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0" y="395677"/>
            <a:ext cx="4092254" cy="325666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2841BE9-56F0-490A-AA76-C60E8732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5" y="3740812"/>
            <a:ext cx="2276475" cy="733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98AE584-A760-4DDD-A4D7-63FBE6AB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94" y="4740348"/>
            <a:ext cx="4638675" cy="4476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8A3BD36-5764-49EA-A23E-3153456D5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75" y="5188023"/>
            <a:ext cx="3514725" cy="16192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12BDE12-6445-4E31-803D-649A28549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644" y="280345"/>
            <a:ext cx="4400550" cy="5334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D7A23CE-0338-4685-A774-5BE95A813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350" y="787900"/>
            <a:ext cx="3127415" cy="1527342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986F3FCD-BE8E-49F9-80EC-6EB77DF17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8694" y="2703735"/>
            <a:ext cx="5757426" cy="49377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B0E88E2-6766-4BCE-AA4A-187BEBC15F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8694" y="3355983"/>
            <a:ext cx="6410325" cy="111442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4E0B6C14-54E5-4991-91E1-0944D01372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5915" y="4858901"/>
            <a:ext cx="2390775" cy="4572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3CB2D00-D509-41ED-BBD9-60FCDDCA312D}"/>
              </a:ext>
            </a:extLst>
          </p:cNvPr>
          <p:cNvSpPr txBox="1"/>
          <p:nvPr/>
        </p:nvSpPr>
        <p:spPr>
          <a:xfrm>
            <a:off x="88353" y="50727"/>
            <a:ext cx="615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ÖRNEK:Aşağıdaki</a:t>
            </a:r>
            <a:r>
              <a:rPr lang="tr-TR" dirty="0"/>
              <a:t> NFA-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makinesinde </a:t>
            </a:r>
            <a:r>
              <a:rPr lang="tr-T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‘aba’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katarını tarayınız. 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4EA81CB-8A38-4781-901E-EE60BC7DB363}"/>
              </a:ext>
            </a:extLst>
          </p:cNvPr>
          <p:cNvSpPr txBox="1"/>
          <p:nvPr/>
        </p:nvSpPr>
        <p:spPr>
          <a:xfrm>
            <a:off x="7290486" y="5812982"/>
            <a:ext cx="390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Sonuç kümede «w» durumu olduğu için katar kabul edilir.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0BBDD10-2265-4D56-9C6B-922348F1F3E1}"/>
              </a:ext>
            </a:extLst>
          </p:cNvPr>
          <p:cNvSpPr txBox="1"/>
          <p:nvPr/>
        </p:nvSpPr>
        <p:spPr>
          <a:xfrm>
            <a:off x="4962939" y="1131063"/>
            <a:ext cx="8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F={w}</a:t>
            </a:r>
          </a:p>
        </p:txBody>
      </p:sp>
    </p:spTree>
    <p:extLst>
      <p:ext uri="{BB962C8B-B14F-4D97-AF65-F5344CB8AC3E}">
        <p14:creationId xmlns:p14="http://schemas.microsoft.com/office/powerpoint/2010/main" val="2420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9568971-5587-4E8D-A36C-8DAA08E9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" y="339167"/>
            <a:ext cx="3057525" cy="27527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E2A7BB3-FE9C-48E2-8933-FFDF925D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" y="4038600"/>
            <a:ext cx="6172200" cy="28194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A0D1589-4983-4DFB-8780-D07FC854C9C6}"/>
              </a:ext>
            </a:extLst>
          </p:cNvPr>
          <p:cNvSpPr txBox="1"/>
          <p:nvPr/>
        </p:nvSpPr>
        <p:spPr>
          <a:xfrm>
            <a:off x="3072714" y="154501"/>
            <a:ext cx="44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Eşdeğer NFA makinesini çiziniz.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9441BB-D709-4E96-8BE7-F7189807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879175"/>
            <a:ext cx="1323975" cy="6191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688D2A3-AF88-4D3F-BDE4-9EE031442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423" y="1115582"/>
            <a:ext cx="523875" cy="1619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574381C-1B25-46C2-A9CC-828BBDDDB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774" y="474957"/>
            <a:ext cx="561975" cy="4381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97FB2B8-0DDC-4ABD-9AF7-D6D4EBBDE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641" y="1487309"/>
            <a:ext cx="438150" cy="100012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923C60C-D11E-4B67-AFFC-BB2DDC615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1666" y="2490136"/>
            <a:ext cx="1333500" cy="5715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8F61B41F-00B4-4BB7-B8DB-E3D1F33430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33584">
            <a:off x="6743076" y="1112793"/>
            <a:ext cx="1356707" cy="1715587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236C8168-B9B9-4500-9BC0-57F6894F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4071" y="2563163"/>
            <a:ext cx="1304925" cy="56197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6479D8E9-80D0-4B47-AC9F-7B37B6706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6806" y="913107"/>
            <a:ext cx="1276350" cy="52387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EE6B6738-3CF2-4553-A1F5-617B8CC9D3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1653" y="876170"/>
            <a:ext cx="876300" cy="495300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8F3776BE-DC01-4740-82BD-4A1893D4A1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5166" y="951725"/>
            <a:ext cx="1355423" cy="35242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24D32A6B-0AFB-4F81-8970-1662946D6D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8447" y="1462788"/>
            <a:ext cx="457200" cy="106680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60E84F4-69F9-4D92-B0AA-78CAA4ED7E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7953" y="849126"/>
            <a:ext cx="1295400" cy="56197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1623A37E-48CB-4503-8BF1-1AF88C8795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24289" y="372632"/>
            <a:ext cx="723900" cy="495300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A064D118-6DE7-41F8-BC50-0B34CEB8F7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40218" y="2453240"/>
            <a:ext cx="962025" cy="285750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8732A795-5D58-4BA6-9837-E99F4577C0C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16274" y="2412951"/>
            <a:ext cx="1276350" cy="619125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A94D5CEA-6F07-4CE0-9395-1EC9F85178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40218" y="2907994"/>
            <a:ext cx="1110542" cy="398119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0A16E239-2A15-4524-930E-1378C8B0A2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25167" y="2610154"/>
            <a:ext cx="1468904" cy="342900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2E965625-9A4D-4B54-B011-AB7D86745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14696" y="1996188"/>
            <a:ext cx="504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915F921-A3D0-4805-B141-9C212B90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0" y="1440983"/>
            <a:ext cx="5143500" cy="22955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F3526C7-C015-48DD-ABB3-B0578614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0" y="4275310"/>
            <a:ext cx="1076325" cy="20478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ADD3254-03E9-4E64-AC64-413C7DC9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153" y="4246861"/>
            <a:ext cx="6972300" cy="4476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E5905BE-192B-4480-A683-830C690ED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42" y="4655472"/>
            <a:ext cx="2990850" cy="16668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B643EC0-86BA-4440-93E8-1930D2A3F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878" y="1959319"/>
            <a:ext cx="4184762" cy="236001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7BCC4072-3A5E-4BFF-B663-A64C41AA1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709" y="179816"/>
            <a:ext cx="2707724" cy="70330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9239849-2D65-49D0-8BD1-2ACC9294F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841" y="4708440"/>
            <a:ext cx="3714750" cy="4000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2D13E25-679F-47E6-89A9-D81FF99D6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941" y="5025207"/>
            <a:ext cx="3676650" cy="33337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B365A9E-1D1A-475D-BC06-F06744CB72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4994" y="5379433"/>
            <a:ext cx="3600450" cy="3333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2D1BF54-7159-46EB-9769-13AF8D1A5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6177" y="5604050"/>
            <a:ext cx="3695700" cy="36195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11801C7C-F9F5-4D04-886E-1C41B91FBA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1175" y="5943080"/>
            <a:ext cx="3743325" cy="3429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B82B6F6-CFF0-48BC-848B-FEAA3E0B6E3B}"/>
              </a:ext>
            </a:extLst>
          </p:cNvPr>
          <p:cNvSpPr txBox="1"/>
          <p:nvPr/>
        </p:nvSpPr>
        <p:spPr>
          <a:xfrm>
            <a:off x="2949146" y="349852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Regüler</a:t>
            </a:r>
            <a:r>
              <a:rPr lang="tr-TR" dirty="0"/>
              <a:t> ifadesi için NFA-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makinesini çiziniz ve eşdeğer NFA makinesini çiziniz.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7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481DF50-DCC3-4C88-B73C-80A24FA6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3" y="428368"/>
            <a:ext cx="2861936" cy="329938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99D7800-DB41-42F2-BAE8-F7B13D1C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3" y="4216485"/>
            <a:ext cx="838200" cy="20002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1B94435-72D3-4650-B619-D84CC685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13" y="4216485"/>
            <a:ext cx="7620000" cy="4095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902BAC5-89B1-479E-9D1E-4EC0BF30F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07" y="4623486"/>
            <a:ext cx="3771900" cy="16287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A3D5145-3BB4-4134-92CE-E8B83B7A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755" y="4692735"/>
            <a:ext cx="3381375" cy="15621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9C72C91-48DF-4E89-AEB6-4734C22D8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332" y="178915"/>
            <a:ext cx="3034482" cy="334945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BB40491-045B-4BFE-90A8-8C75A3D6D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674" y="272676"/>
            <a:ext cx="4413611" cy="39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C8A339-9C98-47C6-AD54-7734B47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282" y="2614055"/>
            <a:ext cx="6254578" cy="1325563"/>
          </a:xfrm>
        </p:spPr>
        <p:txBody>
          <a:bodyPr/>
          <a:lstStyle/>
          <a:p>
            <a:pPr algn="ctr"/>
            <a:r>
              <a:rPr lang="tr-TR" dirty="0"/>
              <a:t>DURUM SAYISI İNDİRGEME</a:t>
            </a:r>
            <a:br>
              <a:rPr lang="tr-TR" dirty="0"/>
            </a:br>
            <a:r>
              <a:rPr lang="tr-TR" dirty="0"/>
              <a:t>(haftaya)</a:t>
            </a:r>
          </a:p>
        </p:txBody>
      </p:sp>
    </p:spTree>
    <p:extLst>
      <p:ext uri="{BB962C8B-B14F-4D97-AF65-F5344CB8AC3E}">
        <p14:creationId xmlns:p14="http://schemas.microsoft.com/office/powerpoint/2010/main" val="142077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E72C643-FB1D-4731-908F-B3B5B890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" y="381642"/>
            <a:ext cx="3705225" cy="15144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1D797B0-3724-471E-9D46-998ED0EC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02" y="745141"/>
            <a:ext cx="1571625" cy="5238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45F8AAA-C3BF-4CEE-BCF9-F9E133E2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618" y="689535"/>
            <a:ext cx="1247775" cy="5238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F8EDA81-0DE1-46F3-8360-076324EE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537" y="784784"/>
            <a:ext cx="933450" cy="3333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733A9BF-0CCB-4143-B27B-392CC3AA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297" y="878492"/>
            <a:ext cx="361950" cy="2571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652BB0F-F68B-497C-B28A-FB5873C54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747" y="2758903"/>
            <a:ext cx="781050" cy="2857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FCE64F45-EBC9-4C36-A88B-88B63501C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017" y="2416003"/>
            <a:ext cx="3314700" cy="485775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C88F6A8-D335-4D71-B53B-6823079E2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017" y="2886971"/>
            <a:ext cx="1200150" cy="4191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36C420DB-BEAE-44DD-8C6A-A75D11F81D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2842" y="2538666"/>
            <a:ext cx="1019175" cy="92392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C35CB9DA-3FFB-4BF1-AA0A-6AC9EA7304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7009" y="5251106"/>
            <a:ext cx="1152525" cy="34290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D85853D-A382-4368-9E3E-EBB466FD9F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346" y="5146331"/>
            <a:ext cx="1219200" cy="55245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D67A923F-F3D2-4622-8C57-1C46F5422A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903" y="4401839"/>
            <a:ext cx="3876675" cy="98107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B500490-E7FA-4A71-9921-37E64B2E19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2550" y="5483692"/>
            <a:ext cx="1762125" cy="80010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CAA3468E-C424-4690-9E1E-2D96C81940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0855" y="5242878"/>
            <a:ext cx="32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ayt Numarası Yer Tutucusu 3">
            <a:extLst>
              <a:ext uri="{FF2B5EF4-FFF2-40B4-BE49-F238E27FC236}">
                <a16:creationId xmlns:a16="http://schemas.microsoft.com/office/drawing/2014/main" id="{C5D8FED5-6635-4ADD-BF7A-CB374F949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7928B1-298D-4B0C-9F11-C2FC9693F2BD}" type="slidenum">
              <a:rPr lang="en-US" altLang="tr-TR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5B6C384-322C-456E-AEE5-7A45B639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20478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6DAD025-2ECE-413D-9FCC-7CAC3F55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9" y="4114800"/>
            <a:ext cx="1857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1A98359-C02B-4D92-BA82-D51E45AF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1"/>
            <a:ext cx="30861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 İçerik Yer Tutucusu">
            <a:extLst>
              <a:ext uri="{FF2B5EF4-FFF2-40B4-BE49-F238E27FC236}">
                <a16:creationId xmlns:a16="http://schemas.microsoft.com/office/drawing/2014/main" id="{7A1AEE03-ED50-480A-898D-3449A5DEFC96}"/>
              </a:ext>
            </a:extLst>
          </p:cNvPr>
          <p:cNvSpPr txBox="1">
            <a:spLocks/>
          </p:cNvSpPr>
          <p:nvPr/>
        </p:nvSpPr>
        <p:spPr bwMode="auto">
          <a:xfrm>
            <a:off x="1790700" y="561975"/>
            <a:ext cx="861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/>
              <a:t>A1 ve A2 düzgün dilleri ise A1 ∪ A2 dili de düzenli dildir. </a:t>
            </a:r>
          </a:p>
        </p:txBody>
      </p:sp>
      <p:sp>
        <p:nvSpPr>
          <p:cNvPr id="44039" name="Metin kutusu 12">
            <a:extLst>
              <a:ext uri="{FF2B5EF4-FFF2-40B4-BE49-F238E27FC236}">
                <a16:creationId xmlns:a16="http://schemas.microsoft.com/office/drawing/2014/main" id="{6EFC7135-BE3F-4719-AD21-B2216499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2089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>
                <a:solidFill>
                  <a:srgbClr val="FF0000"/>
                </a:solidFill>
                <a:latin typeface="Arial" panose="020B0604020202020204" pitchFamily="34" charset="0"/>
              </a:rPr>
              <a:t>A1 ∪ A2'yi tanımak için bir NFA'nin oluşturulması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473A82F3-9B34-4D64-8658-934CB5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133601"/>
            <a:ext cx="4079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83A25E5-F2DD-408A-933E-E305331F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95588"/>
            <a:ext cx="2819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7CCCC3CF-F8A0-4BF6-BCBE-DD2A630A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33739"/>
            <a:ext cx="348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4C642C5A-6562-4290-B0D3-A0A1F0B4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3543301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52AB1B47-EA3B-4031-AB8C-6D64E6A0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4332288"/>
            <a:ext cx="36258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ayt Numarası Yer Tutucusu 3">
            <a:extLst>
              <a:ext uri="{FF2B5EF4-FFF2-40B4-BE49-F238E27FC236}">
                <a16:creationId xmlns:a16="http://schemas.microsoft.com/office/drawing/2014/main" id="{62631EC9-3D05-4B37-9447-096E909D9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EB4E7E-7DB6-43FD-AAFB-EC4CAB0D923E}" type="slidenum">
              <a:rPr lang="en-US" altLang="tr-TR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Metin kutusu 5">
            <a:extLst>
              <a:ext uri="{FF2B5EF4-FFF2-40B4-BE49-F238E27FC236}">
                <a16:creationId xmlns:a16="http://schemas.microsoft.com/office/drawing/2014/main" id="{5BC85B26-29B8-4334-8451-48C8F323F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1"/>
            <a:ext cx="5943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A1 ve A2 düzgün dilleri ise A1 . A2 dili de düzenli dildir.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1ABEB56-9007-4C8A-9003-2B269FCC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12801"/>
            <a:ext cx="4097338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070A87B-EA73-4057-9DD9-F3071C06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2286000"/>
            <a:ext cx="47894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D26D62C-B0A3-4053-A943-7963AA4A3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094288"/>
            <a:ext cx="4581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C631C8F-79E0-44C5-A609-BF9EC039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5975350"/>
            <a:ext cx="5048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5E99EA7-8232-4664-8B7A-982E68AC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94289"/>
            <a:ext cx="2857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475A90C7-7C62-4A44-8F62-ABED7BCB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2971800"/>
            <a:ext cx="400526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ayt Numarası Yer Tutucusu 3">
            <a:extLst>
              <a:ext uri="{FF2B5EF4-FFF2-40B4-BE49-F238E27FC236}">
                <a16:creationId xmlns:a16="http://schemas.microsoft.com/office/drawing/2014/main" id="{EF14DDF5-43C4-4789-90F8-A5EE783F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90491A-3225-4F1C-8BA3-4A94DB625935}" type="slidenum">
              <a:rPr lang="en-US" altLang="tr-TR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2 İçerik Yer Tutucusu">
            <a:extLst>
              <a:ext uri="{FF2B5EF4-FFF2-40B4-BE49-F238E27FC236}">
                <a16:creationId xmlns:a16="http://schemas.microsoft.com/office/drawing/2014/main" id="{A802410E-C108-4B91-B979-89BDF725C6B1}"/>
              </a:ext>
            </a:extLst>
          </p:cNvPr>
          <p:cNvSpPr txBox="1">
            <a:spLocks/>
          </p:cNvSpPr>
          <p:nvPr/>
        </p:nvSpPr>
        <p:spPr bwMode="auto">
          <a:xfrm>
            <a:off x="3048000" y="381000"/>
            <a:ext cx="5372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/>
              <a:t>A1 düzgün dil ise A1* dili de düzenli dildir. </a:t>
            </a:r>
          </a:p>
        </p:txBody>
      </p:sp>
      <p:pic>
        <p:nvPicPr>
          <p:cNvPr id="46084" name="Resim 6">
            <a:extLst>
              <a:ext uri="{FF2B5EF4-FFF2-40B4-BE49-F238E27FC236}">
                <a16:creationId xmlns:a16="http://schemas.microsoft.com/office/drawing/2014/main" id="{DA8F04F5-8BDA-4A05-A13D-12DCB28D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36020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Resim 8">
            <a:extLst>
              <a:ext uri="{FF2B5EF4-FFF2-40B4-BE49-F238E27FC236}">
                <a16:creationId xmlns:a16="http://schemas.microsoft.com/office/drawing/2014/main" id="{4574287F-7FDF-462F-B647-6D2EC7FB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6" y="1252539"/>
            <a:ext cx="45624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Resim 10">
            <a:extLst>
              <a:ext uri="{FF2B5EF4-FFF2-40B4-BE49-F238E27FC236}">
                <a16:creationId xmlns:a16="http://schemas.microsoft.com/office/drawing/2014/main" id="{56B30E3C-CED5-41A3-9E95-A33E4853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267200"/>
            <a:ext cx="4533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4E47E9-92D9-41F2-959B-10D64AFE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6" y="305314"/>
            <a:ext cx="4152900" cy="27051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FC3618A-A70D-4AAC-BC41-BAA7E03D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70" y="1172475"/>
            <a:ext cx="5257800" cy="15144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257F9B2-178A-4FD3-B2C0-4B3E9211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75" y="3847587"/>
            <a:ext cx="3371850" cy="257175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0FB30AE-1459-4ABE-864F-CE7A1418BBF4}"/>
              </a:ext>
            </a:extLst>
          </p:cNvPr>
          <p:cNvSpPr txBox="1"/>
          <p:nvPr/>
        </p:nvSpPr>
        <p:spPr>
          <a:xfrm>
            <a:off x="1820562" y="3429000"/>
            <a:ext cx="19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VEYA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ADE396D-0A3C-4910-BF5A-AB58308F381A}"/>
              </a:ext>
            </a:extLst>
          </p:cNvPr>
          <p:cNvSpPr txBox="1"/>
          <p:nvPr/>
        </p:nvSpPr>
        <p:spPr>
          <a:xfrm>
            <a:off x="8534400" y="3058577"/>
            <a:ext cx="19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Bitiştirme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62F0667-25D3-437F-938E-8B4CBA597852}"/>
              </a:ext>
            </a:extLst>
          </p:cNvPr>
          <p:cNvSpPr txBox="1"/>
          <p:nvPr/>
        </p:nvSpPr>
        <p:spPr>
          <a:xfrm>
            <a:off x="7770855" y="6050005"/>
            <a:ext cx="19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Yıldız kapanma</a:t>
            </a:r>
          </a:p>
        </p:txBody>
      </p:sp>
    </p:spTree>
    <p:extLst>
      <p:ext uri="{BB962C8B-B14F-4D97-AF65-F5344CB8AC3E}">
        <p14:creationId xmlns:p14="http://schemas.microsoft.com/office/powerpoint/2010/main" val="256544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F7BF42F-E42B-4782-9A56-02EDFC09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9" y="187281"/>
            <a:ext cx="4422618" cy="9105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2D59107-563E-440C-B53D-32291291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3" y="2719773"/>
            <a:ext cx="2181225" cy="1962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12AFBE6-8499-4EC7-8927-D68AA1A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684" y="3250599"/>
            <a:ext cx="2162175" cy="28956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7B333EB-EDC9-496D-8ACB-69514362E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797" y="4129474"/>
            <a:ext cx="1724025" cy="3619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8916DAB-99D7-457C-A074-55F50B7D7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32" y="4337864"/>
            <a:ext cx="1047750" cy="14287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2A0CFF7-040D-4336-BCEA-801BC0A28BF5}"/>
              </a:ext>
            </a:extLst>
          </p:cNvPr>
          <p:cNvSpPr txBox="1"/>
          <p:nvPr/>
        </p:nvSpPr>
        <p:spPr>
          <a:xfrm>
            <a:off x="9061622" y="457885"/>
            <a:ext cx="1837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W=</a:t>
            </a:r>
            <a:r>
              <a:rPr lang="tr-TR" sz="2800" dirty="0" err="1"/>
              <a:t>aababa</a:t>
            </a:r>
            <a:endParaRPr lang="tr-TR" sz="28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A539537-C984-4021-9805-F7903DD08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1252665"/>
            <a:ext cx="3382569" cy="5315465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6F6738C-E517-4ABE-8313-CF5E81DB43B2}"/>
              </a:ext>
            </a:extLst>
          </p:cNvPr>
          <p:cNvSpPr txBox="1"/>
          <p:nvPr/>
        </p:nvSpPr>
        <p:spPr>
          <a:xfrm>
            <a:off x="9836914" y="5282165"/>
            <a:ext cx="233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Çok fazla deneme yapılacak. Ancak tasarım daha kolay oldu.</a:t>
            </a:r>
          </a:p>
        </p:txBody>
      </p:sp>
    </p:spTree>
    <p:extLst>
      <p:ext uri="{BB962C8B-B14F-4D97-AF65-F5344CB8AC3E}">
        <p14:creationId xmlns:p14="http://schemas.microsoft.com/office/powerpoint/2010/main" val="27159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2D2400F-23E6-4593-84DB-C78B401F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8" y="0"/>
            <a:ext cx="5130851" cy="8501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C2F922E-AE7E-4494-B322-CDBC5108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4" y="850170"/>
            <a:ext cx="6520907" cy="34543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1A218E2-FA5E-4A02-9216-FC8E46B0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90" y="3800733"/>
            <a:ext cx="4524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89FB922-BB32-4E72-B0FF-8CB75C0F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69" y="233233"/>
            <a:ext cx="8777862" cy="28559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B5105A-CAA2-43C0-9F32-E3B0C595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69" y="3768813"/>
            <a:ext cx="9200276" cy="25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328</Words>
  <Application>Microsoft Office PowerPoint</Application>
  <PresentationFormat>Geniş ekran</PresentationFormat>
  <Paragraphs>32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DURUM SAYISI İNDİRGEME (haftaya)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36</cp:revision>
  <dcterms:created xsi:type="dcterms:W3CDTF">2023-10-22T12:54:20Z</dcterms:created>
  <dcterms:modified xsi:type="dcterms:W3CDTF">2023-10-25T12:38:54Z</dcterms:modified>
</cp:coreProperties>
</file>