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9753600" cy="7315200"/>
  <p:notesSz cx="6858000" cy="9144000"/>
  <p:embeddedFontLst>
    <p:embeddedFont>
      <p:font typeface="TT Rounds Condensed" charset="1" panose="02000506030000020003"/>
      <p:regular r:id="rId12"/>
    </p:embeddedFont>
    <p:embeddedFont>
      <p:font typeface="TT Rounds Condensed Bold" charset="1" panose="02000806030000020003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5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7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Relationship Id="rId3" Target="../media/image9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Relationship Id="rId3" Target="../media/image11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jpeg" Type="http://schemas.openxmlformats.org/officeDocument/2006/relationships/image"/><Relationship Id="rId3" Target="../media/image13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31520" y="731520"/>
            <a:ext cx="8290560" cy="1568027"/>
            <a:chOff x="0" y="0"/>
            <a:chExt cx="11054080" cy="20907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54080" cy="2090702"/>
            </a:xfrm>
            <a:custGeom>
              <a:avLst/>
              <a:gdLst/>
              <a:ahLst/>
              <a:cxnLst/>
              <a:rect r="r" b="b" t="t" l="l"/>
              <a:pathLst>
                <a:path h="2090702" w="11054080">
                  <a:moveTo>
                    <a:pt x="0" y="0"/>
                  </a:moveTo>
                  <a:lnTo>
                    <a:pt x="11054080" y="0"/>
                  </a:lnTo>
                  <a:lnTo>
                    <a:pt x="11054080" y="2090702"/>
                  </a:lnTo>
                  <a:lnTo>
                    <a:pt x="0" y="209070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11054080" cy="2100227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631"/>
                </a:lnSpc>
              </a:pPr>
              <a:r>
                <a:rPr lang="en-US" sz="4693" spc="43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AI Applications in Different Spheres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63040" y="2722880"/>
            <a:ext cx="6827520" cy="1869440"/>
            <a:chOff x="0" y="0"/>
            <a:chExt cx="9103360" cy="249258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103360" cy="2492587"/>
            </a:xfrm>
            <a:custGeom>
              <a:avLst/>
              <a:gdLst/>
              <a:ahLst/>
              <a:cxnLst/>
              <a:rect r="r" b="b" t="t" l="l"/>
              <a:pathLst>
                <a:path h="2492587" w="9103360">
                  <a:moveTo>
                    <a:pt x="0" y="0"/>
                  </a:moveTo>
                  <a:lnTo>
                    <a:pt x="9103360" y="0"/>
                  </a:lnTo>
                  <a:lnTo>
                    <a:pt x="9103360" y="2492587"/>
                  </a:lnTo>
                  <a:lnTo>
                    <a:pt x="0" y="249258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0"/>
              <a:ext cx="9103360" cy="249258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4095"/>
                </a:lnSpc>
              </a:pPr>
              <a:r>
                <a:rPr lang="en-US" sz="3413" spc="31">
                  <a:solidFill>
                    <a:srgbClr val="898989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A Presentation on AI in Transportation, Healthcare, Business, Creativity, and Security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-1031278">
            <a:off x="1551564" y="4769319"/>
            <a:ext cx="1612158" cy="1612158"/>
          </a:xfrm>
          <a:custGeom>
            <a:avLst/>
            <a:gdLst/>
            <a:ahLst/>
            <a:cxnLst/>
            <a:rect r="r" b="b" t="t" l="l"/>
            <a:pathLst>
              <a:path h="1612158" w="1612158">
                <a:moveTo>
                  <a:pt x="0" y="0"/>
                </a:moveTo>
                <a:lnTo>
                  <a:pt x="1612158" y="0"/>
                </a:lnTo>
                <a:lnTo>
                  <a:pt x="1612158" y="1612158"/>
                </a:lnTo>
                <a:lnTo>
                  <a:pt x="0" y="16121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276630">
            <a:off x="4159236" y="4567116"/>
            <a:ext cx="1666668" cy="1552954"/>
          </a:xfrm>
          <a:custGeom>
            <a:avLst/>
            <a:gdLst/>
            <a:ahLst/>
            <a:cxnLst/>
            <a:rect r="r" b="b" t="t" l="l"/>
            <a:pathLst>
              <a:path h="1552954" w="1666668">
                <a:moveTo>
                  <a:pt x="0" y="0"/>
                </a:moveTo>
                <a:lnTo>
                  <a:pt x="1666668" y="0"/>
                </a:lnTo>
                <a:lnTo>
                  <a:pt x="1666668" y="1552954"/>
                </a:lnTo>
                <a:lnTo>
                  <a:pt x="0" y="155295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689702">
            <a:off x="6532143" y="4622166"/>
            <a:ext cx="1397685" cy="1397685"/>
          </a:xfrm>
          <a:custGeom>
            <a:avLst/>
            <a:gdLst/>
            <a:ahLst/>
            <a:cxnLst/>
            <a:rect r="r" b="b" t="t" l="l"/>
            <a:pathLst>
              <a:path h="1397685" w="1397685">
                <a:moveTo>
                  <a:pt x="0" y="0"/>
                </a:moveTo>
                <a:lnTo>
                  <a:pt x="1397685" y="0"/>
                </a:lnTo>
                <a:lnTo>
                  <a:pt x="1397685" y="1397686"/>
                </a:lnTo>
                <a:lnTo>
                  <a:pt x="0" y="13976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92947"/>
            <a:ext cx="8778240" cy="12192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11704320" cy="16351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631"/>
                </a:lnSpc>
              </a:pPr>
              <a:r>
                <a:rPr lang="en-US" sz="4693" spc="43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Tesla Autopilot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87680" y="1755986"/>
            <a:ext cx="8778240" cy="5314730"/>
            <a:chOff x="0" y="0"/>
            <a:chExt cx="11704320" cy="708630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704320" cy="7086306"/>
            </a:xfrm>
            <a:custGeom>
              <a:avLst/>
              <a:gdLst/>
              <a:ahLst/>
              <a:cxnLst/>
              <a:rect r="r" b="b" t="t" l="l"/>
              <a:pathLst>
                <a:path h="7086306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7086306"/>
                  </a:lnTo>
                  <a:lnTo>
                    <a:pt x="0" y="708630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0"/>
              <a:ext cx="11704320" cy="708630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439129" indent="-219564" lvl="1">
                <a:lnSpc>
                  <a:spcPts val="4095"/>
                </a:lnSpc>
                <a:buFont typeface="Arial"/>
                <a:buChar char="•"/>
              </a:pPr>
              <a:r>
                <a:rPr lang="en-US" sz="3413" spc="30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AI-powered self-driving technology that assists with steering, braking, and lane changes.</a:t>
              </a:r>
            </a:p>
            <a:p>
              <a:pPr algn="l">
                <a:lnSpc>
                  <a:spcPts val="4095"/>
                </a:lnSpc>
              </a:pPr>
              <a:r>
                <a:rPr lang="en-US" sz="3413" spc="30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                        </a:t>
              </a:r>
              <a:r>
                <a:rPr lang="en-US" b="true" sz="3413" spc="30">
                  <a:solidFill>
                    <a:srgbClr val="38B6FF"/>
                  </a:solidFill>
                  <a:latin typeface="TT Rounds Condensed Bold"/>
                  <a:ea typeface="TT Rounds Condensed Bold"/>
                  <a:cs typeface="TT Rounds Condensed Bold"/>
                  <a:sym typeface="TT Rounds Condensed Bold"/>
                </a:rPr>
                <a:t>How</a:t>
              </a:r>
              <a:r>
                <a:rPr lang="en-US" b="true" sz="3413" spc="30">
                  <a:solidFill>
                    <a:srgbClr val="A6A6A6"/>
                  </a:solidFill>
                  <a:latin typeface="TT Rounds Condensed Bold"/>
                  <a:ea typeface="TT Rounds Condensed Bold"/>
                  <a:cs typeface="TT Rounds Condensed Bold"/>
                  <a:sym typeface="TT Rounds Condensed Bold"/>
                </a:rPr>
                <a:t> </a:t>
              </a:r>
              <a:r>
                <a:rPr lang="en-US" b="true" sz="3413" spc="30">
                  <a:solidFill>
                    <a:srgbClr val="000000"/>
                  </a:solidFill>
                  <a:latin typeface="TT Rounds Condensed Bold"/>
                  <a:ea typeface="TT Rounds Condensed Bold"/>
                  <a:cs typeface="TT Rounds Condensed Bold"/>
                  <a:sym typeface="TT Rounds Condensed Bold"/>
                </a:rPr>
                <a:t>Tesla</a:t>
              </a:r>
              <a:r>
                <a:rPr lang="en-US" sz="3413" spc="30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 </a:t>
              </a:r>
              <a:r>
                <a:rPr lang="en-US" b="true" sz="3413" spc="30">
                  <a:solidFill>
                    <a:srgbClr val="000000"/>
                  </a:solidFill>
                  <a:latin typeface="TT Rounds Condensed Bold"/>
                  <a:ea typeface="TT Rounds Condensed Bold"/>
                  <a:cs typeface="TT Rounds Condensed Bold"/>
                  <a:sym typeface="TT Rounds Condensed Bold"/>
                </a:rPr>
                <a:t>Autopilot</a:t>
              </a:r>
              <a:r>
                <a:rPr lang="en-US" sz="3413" spc="30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 </a:t>
              </a:r>
              <a:r>
                <a:rPr lang="en-US" b="true" sz="3413" spc="30">
                  <a:solidFill>
                    <a:srgbClr val="000000"/>
                  </a:solidFill>
                  <a:latin typeface="TT Rounds Condensed Bold"/>
                  <a:ea typeface="TT Rounds Condensed Bold"/>
                  <a:cs typeface="TT Rounds Condensed Bold"/>
                  <a:sym typeface="TT Rounds Condensed Bold"/>
                </a:rPr>
                <a:t>Works</a:t>
              </a:r>
            </a:p>
            <a:p>
              <a:pPr algn="l">
                <a:lnSpc>
                  <a:spcPts val="4095"/>
                </a:lnSpc>
              </a:pPr>
              <a:r>
                <a:rPr lang="en-US" b="true" sz="3413" spc="30">
                  <a:solidFill>
                    <a:srgbClr val="000000"/>
                  </a:solidFill>
                  <a:latin typeface="TT Rounds Condensed Bold"/>
                  <a:ea typeface="TT Rounds Condensed Bold"/>
                  <a:cs typeface="TT Rounds Condensed Bold"/>
                  <a:sym typeface="TT Rounds Condensed Bold"/>
                </a:rPr>
                <a:t>• - </a:t>
              </a:r>
              <a:r>
                <a:rPr lang="en-US" sz="3413" spc="30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Uses cameras, radar, and sensors to detect surroundings. </a:t>
              </a:r>
            </a:p>
            <a:p>
              <a:pPr algn="l">
                <a:lnSpc>
                  <a:spcPts val="4095"/>
                </a:lnSpc>
              </a:pPr>
              <a:r>
                <a:rPr lang="en-US" sz="3413" spc="30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- Al-powered neural networks analyze real- • time data for safe driving.</a:t>
              </a:r>
            </a:p>
            <a:p>
              <a:pPr algn="l">
                <a:lnSpc>
                  <a:spcPts val="4095"/>
                </a:lnSpc>
              </a:pPr>
              <a:r>
                <a:rPr lang="en-US" sz="3413" spc="31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 • - Improves with machine learning based on data from Tesla drivers.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487680" y="159029"/>
            <a:ext cx="2250461" cy="1691429"/>
          </a:xfrm>
          <a:custGeom>
            <a:avLst/>
            <a:gdLst/>
            <a:ahLst/>
            <a:cxnLst/>
            <a:rect r="r" b="b" t="t" l="l"/>
            <a:pathLst>
              <a:path h="1691429" w="2250461">
                <a:moveTo>
                  <a:pt x="0" y="0"/>
                </a:moveTo>
                <a:lnTo>
                  <a:pt x="2250461" y="0"/>
                </a:lnTo>
                <a:lnTo>
                  <a:pt x="2250461" y="1691428"/>
                </a:lnTo>
                <a:lnTo>
                  <a:pt x="0" y="16914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064618" y="5365034"/>
            <a:ext cx="967929" cy="725946"/>
          </a:xfrm>
          <a:custGeom>
            <a:avLst/>
            <a:gdLst/>
            <a:ahLst/>
            <a:cxnLst/>
            <a:rect r="r" b="b" t="t" l="l"/>
            <a:pathLst>
              <a:path h="725946" w="967929">
                <a:moveTo>
                  <a:pt x="0" y="0"/>
                </a:moveTo>
                <a:lnTo>
                  <a:pt x="967929" y="0"/>
                </a:lnTo>
                <a:lnTo>
                  <a:pt x="967929" y="725947"/>
                </a:lnTo>
                <a:lnTo>
                  <a:pt x="0" y="7259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92947"/>
            <a:ext cx="8778240" cy="12192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11704320" cy="16351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631"/>
                </a:lnSpc>
              </a:pPr>
              <a:r>
                <a:rPr lang="en-US" sz="4693" spc="43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IBM Watson Health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87680" y="1512147"/>
            <a:ext cx="8778240" cy="6517388"/>
            <a:chOff x="0" y="0"/>
            <a:chExt cx="11704320" cy="868985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704320" cy="8689851"/>
            </a:xfrm>
            <a:custGeom>
              <a:avLst/>
              <a:gdLst/>
              <a:ahLst/>
              <a:cxnLst/>
              <a:rect r="r" b="b" t="t" l="l"/>
              <a:pathLst>
                <a:path h="8689851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8689851"/>
                  </a:lnTo>
                  <a:lnTo>
                    <a:pt x="0" y="86898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0"/>
              <a:ext cx="11704320" cy="8689851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439129" indent="-219564" lvl="1">
                <a:lnSpc>
                  <a:spcPts val="4095"/>
                </a:lnSpc>
                <a:buFont typeface="Arial"/>
                <a:buChar char="•"/>
              </a:pPr>
              <a:r>
                <a:rPr lang="en-US" sz="3413" spc="30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AI system for medical diagnosis, treatment recommendations, and research</a:t>
              </a:r>
            </a:p>
            <a:p>
              <a:pPr algn="l">
                <a:lnSpc>
                  <a:spcPts val="4095"/>
                </a:lnSpc>
              </a:pPr>
              <a:r>
                <a:rPr lang="en-US" sz="3413" spc="30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     </a:t>
              </a:r>
            </a:p>
            <a:p>
              <a:pPr algn="l">
                <a:lnSpc>
                  <a:spcPts val="4215"/>
                </a:lnSpc>
              </a:pPr>
              <a:r>
                <a:rPr lang="en-US" sz="3513" spc="31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                 </a:t>
              </a:r>
              <a:r>
                <a:rPr lang="en-US" sz="3513" spc="31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  </a:t>
              </a:r>
              <a:r>
                <a:rPr lang="en-US" b="true" sz="3513" spc="31">
                  <a:solidFill>
                    <a:srgbClr val="000000"/>
                  </a:solidFill>
                  <a:latin typeface="TT Rounds Condensed Bold"/>
                  <a:ea typeface="TT Rounds Condensed Bold"/>
                  <a:cs typeface="TT Rounds Condensed Bold"/>
                  <a:sym typeface="TT Rounds Condensed Bold"/>
                </a:rPr>
                <a:t>How</a:t>
              </a:r>
              <a:r>
                <a:rPr lang="en-US" sz="3513" spc="31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 </a:t>
              </a:r>
              <a:r>
                <a:rPr lang="en-US" b="true" sz="3513" spc="31">
                  <a:solidFill>
                    <a:srgbClr val="000000"/>
                  </a:solidFill>
                  <a:latin typeface="TT Rounds Condensed Bold"/>
                  <a:ea typeface="TT Rounds Condensed Bold"/>
                  <a:cs typeface="TT Rounds Condensed Bold"/>
                  <a:sym typeface="TT Rounds Condensed Bold"/>
                </a:rPr>
                <a:t>IBM</a:t>
              </a:r>
              <a:r>
                <a:rPr lang="en-US" sz="3513" spc="31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 </a:t>
              </a:r>
              <a:r>
                <a:rPr lang="en-US" b="true" sz="3513" spc="31">
                  <a:solidFill>
                    <a:srgbClr val="000000"/>
                  </a:solidFill>
                  <a:latin typeface="TT Rounds Condensed Bold"/>
                  <a:ea typeface="TT Rounds Condensed Bold"/>
                  <a:cs typeface="TT Rounds Condensed Bold"/>
                  <a:sym typeface="TT Rounds Condensed Bold"/>
                </a:rPr>
                <a:t>Watson</a:t>
              </a:r>
              <a:r>
                <a:rPr lang="en-US" sz="3513" spc="31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 </a:t>
              </a:r>
              <a:r>
                <a:rPr lang="en-US" b="true" sz="3513" spc="31">
                  <a:solidFill>
                    <a:srgbClr val="000000"/>
                  </a:solidFill>
                  <a:latin typeface="TT Rounds Condensed Bold"/>
                  <a:ea typeface="TT Rounds Condensed Bold"/>
                  <a:cs typeface="TT Rounds Condensed Bold"/>
                  <a:sym typeface="TT Rounds Condensed Bold"/>
                </a:rPr>
                <a:t>Health</a:t>
              </a:r>
              <a:r>
                <a:rPr lang="en-US" sz="3513" spc="31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 </a:t>
              </a:r>
              <a:r>
                <a:rPr lang="en-US" b="true" sz="3513" spc="31">
                  <a:solidFill>
                    <a:srgbClr val="000000"/>
                  </a:solidFill>
                  <a:latin typeface="TT Rounds Condensed Bold"/>
                  <a:ea typeface="TT Rounds Condensed Bold"/>
                  <a:cs typeface="TT Rounds Condensed Bold"/>
                  <a:sym typeface="TT Rounds Condensed Bold"/>
                </a:rPr>
                <a:t>Works</a:t>
              </a:r>
            </a:p>
            <a:p>
              <a:pPr algn="l" marL="758528" indent="-379264" lvl="1">
                <a:lnSpc>
                  <a:spcPts val="4215"/>
                </a:lnSpc>
                <a:buFont typeface="Arial"/>
                <a:buChar char="•"/>
              </a:pPr>
              <a:r>
                <a:rPr lang="en-US" sz="3513" spc="31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- Uses natural language processing to read medical texts.</a:t>
              </a:r>
            </a:p>
            <a:p>
              <a:pPr algn="l" marL="758528" indent="-379264" lvl="1">
                <a:lnSpc>
                  <a:spcPts val="4215"/>
                </a:lnSpc>
                <a:buFont typeface="Arial"/>
                <a:buChar char="•"/>
              </a:pPr>
              <a:r>
                <a:rPr lang="en-US" sz="3513" spc="31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- Analyzes patient records and suggests possible diagnoses.</a:t>
              </a:r>
            </a:p>
            <a:p>
              <a:pPr algn="l" marL="758528" indent="-379264" lvl="1">
                <a:lnSpc>
                  <a:spcPts val="4215"/>
                </a:lnSpc>
                <a:buFont typeface="Arial"/>
                <a:buChar char="•"/>
              </a:pPr>
              <a:r>
                <a:rPr lang="en-US" sz="3513" spc="31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- Helps doctors make data-driven treatment decisions.</a:t>
              </a:r>
            </a:p>
            <a:p>
              <a:pPr algn="l">
                <a:lnSpc>
                  <a:spcPts val="4215"/>
                </a:lnSpc>
              </a:pPr>
            </a:p>
            <a:p>
              <a:pPr algn="l">
                <a:lnSpc>
                  <a:spcPts val="4215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487680" y="39074"/>
            <a:ext cx="1783123" cy="1384892"/>
          </a:xfrm>
          <a:custGeom>
            <a:avLst/>
            <a:gdLst/>
            <a:ahLst/>
            <a:cxnLst/>
            <a:rect r="r" b="b" t="t" l="l"/>
            <a:pathLst>
              <a:path h="1384892" w="1783123">
                <a:moveTo>
                  <a:pt x="0" y="0"/>
                </a:moveTo>
                <a:lnTo>
                  <a:pt x="1783123" y="0"/>
                </a:lnTo>
                <a:lnTo>
                  <a:pt x="1783123" y="1384892"/>
                </a:lnTo>
                <a:lnTo>
                  <a:pt x="0" y="13848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887511" y="2639396"/>
            <a:ext cx="1458122" cy="532865"/>
          </a:xfrm>
          <a:custGeom>
            <a:avLst/>
            <a:gdLst/>
            <a:ahLst/>
            <a:cxnLst/>
            <a:rect r="r" b="b" t="t" l="l"/>
            <a:pathLst>
              <a:path h="532865" w="1458122">
                <a:moveTo>
                  <a:pt x="0" y="0"/>
                </a:moveTo>
                <a:lnTo>
                  <a:pt x="1458121" y="0"/>
                </a:lnTo>
                <a:lnTo>
                  <a:pt x="1458121" y="532865"/>
                </a:lnTo>
                <a:lnTo>
                  <a:pt x="0" y="53286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4106" r="0" b="-89532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92947"/>
            <a:ext cx="8778240" cy="12192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11704320" cy="16351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631"/>
                </a:lnSpc>
              </a:pPr>
              <a:r>
                <a:rPr lang="en-US" sz="4693" spc="43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ChatGPT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87680" y="1706880"/>
            <a:ext cx="8778240" cy="5355338"/>
            <a:chOff x="0" y="0"/>
            <a:chExt cx="11704320" cy="714045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704320" cy="7140451"/>
            </a:xfrm>
            <a:custGeom>
              <a:avLst/>
              <a:gdLst/>
              <a:ahLst/>
              <a:cxnLst/>
              <a:rect r="r" b="b" t="t" l="l"/>
              <a:pathLst>
                <a:path h="7140451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7140451"/>
                  </a:lnTo>
                  <a:lnTo>
                    <a:pt x="0" y="71404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0"/>
              <a:ext cx="11704320" cy="7140451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439129" indent="-219564" lvl="1">
                <a:lnSpc>
                  <a:spcPts val="4095"/>
                </a:lnSpc>
                <a:buFont typeface="Arial"/>
                <a:buChar char="•"/>
              </a:pPr>
              <a:r>
                <a:rPr lang="en-US" sz="3413" spc="30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AI chatbot for writing, coding, customer service, and general communication.</a:t>
              </a:r>
            </a:p>
            <a:p>
              <a:pPr algn="l">
                <a:lnSpc>
                  <a:spcPts val="4095"/>
                </a:lnSpc>
              </a:pPr>
            </a:p>
            <a:p>
              <a:pPr algn="l">
                <a:lnSpc>
                  <a:spcPts val="4215"/>
                </a:lnSpc>
              </a:pPr>
              <a:r>
                <a:rPr lang="en-US" sz="3513" spc="31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                              </a:t>
              </a:r>
              <a:r>
                <a:rPr lang="en-US" b="true" sz="3513" spc="31">
                  <a:solidFill>
                    <a:srgbClr val="000000"/>
                  </a:solidFill>
                  <a:latin typeface="TT Rounds Condensed Bold"/>
                  <a:ea typeface="TT Rounds Condensed Bold"/>
                  <a:cs typeface="TT Rounds Condensed Bold"/>
                  <a:sym typeface="TT Rounds Condensed Bold"/>
                </a:rPr>
                <a:t>How ChatGPT Works</a:t>
              </a:r>
            </a:p>
            <a:p>
              <a:pPr algn="l" marL="736938" indent="-368469" lvl="1">
                <a:lnSpc>
                  <a:spcPts val="4095"/>
                </a:lnSpc>
                <a:buFont typeface="Arial"/>
                <a:buChar char="•"/>
              </a:pPr>
              <a:r>
                <a:rPr lang="en-US" sz="3413" spc="30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- Built on GPT-4, a large language model.</a:t>
              </a:r>
            </a:p>
            <a:p>
              <a:pPr algn="l" marL="736938" indent="-368469" lvl="1">
                <a:lnSpc>
                  <a:spcPts val="4095"/>
                </a:lnSpc>
                <a:buFont typeface="Arial"/>
                <a:buChar char="•"/>
              </a:pPr>
              <a:r>
                <a:rPr lang="en-US" sz="3413" spc="30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- Uses deep learning to generate human-like text.</a:t>
              </a:r>
            </a:p>
            <a:p>
              <a:pPr algn="l" marL="736938" indent="-368469" lvl="1">
                <a:lnSpc>
                  <a:spcPts val="4095"/>
                </a:lnSpc>
                <a:buFont typeface="Arial"/>
                <a:buChar char="•"/>
              </a:pPr>
              <a:r>
                <a:rPr lang="en-US" sz="3413" spc="30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- Assists with writing, coding, and customer support.</a:t>
              </a:r>
            </a:p>
            <a:p>
              <a:pPr algn="l">
                <a:lnSpc>
                  <a:spcPts val="4215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3859153" y="2776708"/>
            <a:ext cx="1699413" cy="651383"/>
          </a:xfrm>
          <a:custGeom>
            <a:avLst/>
            <a:gdLst/>
            <a:ahLst/>
            <a:cxnLst/>
            <a:rect r="r" b="b" t="t" l="l"/>
            <a:pathLst>
              <a:path h="651383" w="1699413">
                <a:moveTo>
                  <a:pt x="0" y="0"/>
                </a:moveTo>
                <a:lnTo>
                  <a:pt x="1699413" y="0"/>
                </a:lnTo>
                <a:lnTo>
                  <a:pt x="1699413" y="651383"/>
                </a:lnTo>
                <a:lnTo>
                  <a:pt x="0" y="6513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4557" r="0" b="-22194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92536" y="324697"/>
            <a:ext cx="1382183" cy="1382183"/>
          </a:xfrm>
          <a:custGeom>
            <a:avLst/>
            <a:gdLst/>
            <a:ahLst/>
            <a:cxnLst/>
            <a:rect r="r" b="b" t="t" l="l"/>
            <a:pathLst>
              <a:path h="1382183" w="1382183">
                <a:moveTo>
                  <a:pt x="0" y="0"/>
                </a:moveTo>
                <a:lnTo>
                  <a:pt x="1382183" y="0"/>
                </a:lnTo>
                <a:lnTo>
                  <a:pt x="1382183" y="1382183"/>
                </a:lnTo>
                <a:lnTo>
                  <a:pt x="0" y="138218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92947"/>
            <a:ext cx="8778240" cy="12192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11704320" cy="16351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631"/>
                </a:lnSpc>
              </a:pPr>
              <a:r>
                <a:rPr lang="en-US" sz="4693" spc="43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DALL·E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87680" y="1706880"/>
            <a:ext cx="8778240" cy="5983988"/>
            <a:chOff x="0" y="0"/>
            <a:chExt cx="11704320" cy="797865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704320" cy="7978651"/>
            </a:xfrm>
            <a:custGeom>
              <a:avLst/>
              <a:gdLst/>
              <a:ahLst/>
              <a:cxnLst/>
              <a:rect r="r" b="b" t="t" l="l"/>
              <a:pathLst>
                <a:path h="7978651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7978651"/>
                  </a:lnTo>
                  <a:lnTo>
                    <a:pt x="0" y="79786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0"/>
              <a:ext cx="11704320" cy="7978651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439129" indent="-219564" lvl="1">
                <a:lnSpc>
                  <a:spcPts val="4095"/>
                </a:lnSpc>
                <a:buFont typeface="Arial"/>
                <a:buChar char="•"/>
              </a:pPr>
              <a:r>
                <a:rPr lang="en-US" sz="3413" spc="30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AI that generates images from text descriptions for art and design.</a:t>
              </a:r>
            </a:p>
            <a:p>
              <a:pPr algn="l">
                <a:lnSpc>
                  <a:spcPts val="4095"/>
                </a:lnSpc>
              </a:pPr>
            </a:p>
            <a:p>
              <a:pPr algn="l">
                <a:lnSpc>
                  <a:spcPts val="4215"/>
                </a:lnSpc>
              </a:pPr>
              <a:r>
                <a:rPr lang="en-US" sz="3513" spc="31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                                  </a:t>
              </a:r>
              <a:r>
                <a:rPr lang="en-US" b="true" sz="3513" spc="31">
                  <a:solidFill>
                    <a:srgbClr val="000000"/>
                  </a:solidFill>
                  <a:latin typeface="TT Rounds Condensed Bold"/>
                  <a:ea typeface="TT Rounds Condensed Bold"/>
                  <a:cs typeface="TT Rounds Condensed Bold"/>
                  <a:sym typeface="TT Rounds Condensed Bold"/>
                </a:rPr>
                <a:t>How DALL·E Works</a:t>
              </a:r>
            </a:p>
            <a:p>
              <a:pPr algn="l" marL="758528" indent="-379264" lvl="1">
                <a:lnSpc>
                  <a:spcPts val="4215"/>
                </a:lnSpc>
                <a:buFont typeface="Arial"/>
                <a:buChar char="•"/>
              </a:pPr>
              <a:r>
                <a:rPr lang="en-US" sz="3513" spc="31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Uses deep learning to generate images from text prompts.</a:t>
              </a:r>
            </a:p>
            <a:p>
              <a:pPr algn="l" marL="758528" indent="-379264" lvl="1">
                <a:lnSpc>
                  <a:spcPts val="4215"/>
                </a:lnSpc>
                <a:buFont typeface="Arial"/>
                <a:buChar char="•"/>
              </a:pPr>
              <a:r>
                <a:rPr lang="en-US" sz="3513" spc="31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- Creates photorealistic, artistic, or surreal visuals.</a:t>
              </a:r>
            </a:p>
            <a:p>
              <a:pPr algn="l" marL="758528" indent="-379264" lvl="1">
                <a:lnSpc>
                  <a:spcPts val="4215"/>
                </a:lnSpc>
                <a:buFont typeface="Arial"/>
                <a:buChar char="•"/>
              </a:pPr>
              <a:r>
                <a:rPr lang="en-US" sz="3513" spc="31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- Useful for graphic design, marketing, and digital art.</a:t>
              </a:r>
            </a:p>
            <a:p>
              <a:pPr algn="l">
                <a:lnSpc>
                  <a:spcPts val="4215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637271" y="194733"/>
            <a:ext cx="1512147" cy="1512147"/>
          </a:xfrm>
          <a:custGeom>
            <a:avLst/>
            <a:gdLst/>
            <a:ahLst/>
            <a:cxnLst/>
            <a:rect r="r" b="b" t="t" l="l"/>
            <a:pathLst>
              <a:path h="1512147" w="1512147">
                <a:moveTo>
                  <a:pt x="0" y="0"/>
                </a:moveTo>
                <a:lnTo>
                  <a:pt x="1512147" y="0"/>
                </a:lnTo>
                <a:lnTo>
                  <a:pt x="1512147" y="1512147"/>
                </a:lnTo>
                <a:lnTo>
                  <a:pt x="0" y="15121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320358" y="1357093"/>
            <a:ext cx="1945562" cy="2530406"/>
          </a:xfrm>
          <a:custGeom>
            <a:avLst/>
            <a:gdLst/>
            <a:ahLst/>
            <a:cxnLst/>
            <a:rect r="r" b="b" t="t" l="l"/>
            <a:pathLst>
              <a:path h="2530406" w="1945562">
                <a:moveTo>
                  <a:pt x="0" y="0"/>
                </a:moveTo>
                <a:lnTo>
                  <a:pt x="1945562" y="0"/>
                </a:lnTo>
                <a:lnTo>
                  <a:pt x="1945562" y="2530406"/>
                </a:lnTo>
                <a:lnTo>
                  <a:pt x="0" y="25304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8321" r="0" b="-18321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-140767"/>
            <a:ext cx="8778240" cy="12192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11704320" cy="16351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631"/>
                </a:lnSpc>
              </a:pPr>
              <a:r>
                <a:rPr lang="en-US" sz="4693" spc="43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Darktrace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87680" y="1706880"/>
            <a:ext cx="8778240" cy="6517388"/>
            <a:chOff x="0" y="0"/>
            <a:chExt cx="11704320" cy="868985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704320" cy="8689851"/>
            </a:xfrm>
            <a:custGeom>
              <a:avLst/>
              <a:gdLst/>
              <a:ahLst/>
              <a:cxnLst/>
              <a:rect r="r" b="b" t="t" l="l"/>
              <a:pathLst>
                <a:path h="8689851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8689851"/>
                  </a:lnTo>
                  <a:lnTo>
                    <a:pt x="0" y="86898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0"/>
              <a:ext cx="11704320" cy="8689851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439129" indent="-219564" lvl="1">
                <a:lnSpc>
                  <a:spcPts val="4095"/>
                </a:lnSpc>
                <a:buFont typeface="Arial"/>
                <a:buChar char="•"/>
              </a:pPr>
              <a:r>
                <a:rPr lang="en-US" sz="3413" spc="30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AI cybersecurity system that detects and prevents cyber threats.      </a:t>
              </a:r>
            </a:p>
            <a:p>
              <a:pPr algn="l">
                <a:lnSpc>
                  <a:spcPts val="4095"/>
                </a:lnSpc>
              </a:pPr>
              <a:r>
                <a:rPr lang="en-US" sz="3413" spc="30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                                    </a:t>
              </a:r>
            </a:p>
            <a:p>
              <a:pPr algn="l">
                <a:lnSpc>
                  <a:spcPts val="4215"/>
                </a:lnSpc>
              </a:pPr>
              <a:r>
                <a:rPr lang="en-US" sz="3513" spc="31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                            </a:t>
              </a:r>
              <a:r>
                <a:rPr lang="en-US" b="true" sz="3513" spc="31">
                  <a:solidFill>
                    <a:srgbClr val="000000"/>
                  </a:solidFill>
                  <a:latin typeface="TT Rounds Condensed Bold"/>
                  <a:ea typeface="TT Rounds Condensed Bold"/>
                  <a:cs typeface="TT Rounds Condensed Bold"/>
                  <a:sym typeface="TT Rounds Condensed Bold"/>
                </a:rPr>
                <a:t>How Darktrace Works</a:t>
              </a:r>
            </a:p>
            <a:p>
              <a:pPr algn="l" marL="758528" indent="-379264" lvl="1">
                <a:lnSpc>
                  <a:spcPts val="4215"/>
                </a:lnSpc>
                <a:buFont typeface="Arial"/>
                <a:buChar char="•"/>
              </a:pPr>
              <a:r>
                <a:rPr lang="en-US" sz="3513" spc="31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- AI-powered cybersecurity that detects threats in real time.</a:t>
              </a:r>
            </a:p>
            <a:p>
              <a:pPr algn="l" marL="758528" indent="-379264" lvl="1">
                <a:lnSpc>
                  <a:spcPts val="4215"/>
                </a:lnSpc>
                <a:buFont typeface="Arial"/>
                <a:buChar char="•"/>
              </a:pPr>
              <a:r>
                <a:rPr lang="en-US" sz="3513" spc="31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- Learns normal network behavior and identifies anomalies.</a:t>
              </a:r>
            </a:p>
            <a:p>
              <a:pPr algn="l" marL="758528" indent="-379264" lvl="1">
                <a:lnSpc>
                  <a:spcPts val="4215"/>
                </a:lnSpc>
                <a:buFont typeface="Arial"/>
                <a:buChar char="•"/>
              </a:pPr>
              <a:r>
                <a:rPr lang="en-US" sz="3513" spc="31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- Protects businesses from data breaches and hacking.</a:t>
              </a:r>
            </a:p>
            <a:p>
              <a:pPr algn="l">
                <a:lnSpc>
                  <a:spcPts val="4215"/>
                </a:lnSpc>
              </a:pPr>
            </a:p>
            <a:p>
              <a:pPr algn="l">
                <a:lnSpc>
                  <a:spcPts val="4215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3248565" y="2804685"/>
            <a:ext cx="2496048" cy="573248"/>
          </a:xfrm>
          <a:custGeom>
            <a:avLst/>
            <a:gdLst/>
            <a:ahLst/>
            <a:cxnLst/>
            <a:rect r="r" b="b" t="t" l="l"/>
            <a:pathLst>
              <a:path h="573248" w="2496048">
                <a:moveTo>
                  <a:pt x="0" y="0"/>
                </a:moveTo>
                <a:lnTo>
                  <a:pt x="2496047" y="0"/>
                </a:lnTo>
                <a:lnTo>
                  <a:pt x="2496047" y="573248"/>
                </a:lnTo>
                <a:lnTo>
                  <a:pt x="0" y="5732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74015" r="0" b="-161405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715458" y="820635"/>
            <a:ext cx="4502977" cy="886245"/>
          </a:xfrm>
          <a:custGeom>
            <a:avLst/>
            <a:gdLst/>
            <a:ahLst/>
            <a:cxnLst/>
            <a:rect r="r" b="b" t="t" l="l"/>
            <a:pathLst>
              <a:path h="886245" w="4502977">
                <a:moveTo>
                  <a:pt x="0" y="0"/>
                </a:moveTo>
                <a:lnTo>
                  <a:pt x="4502977" y="0"/>
                </a:lnTo>
                <a:lnTo>
                  <a:pt x="4502977" y="886245"/>
                </a:lnTo>
                <a:lnTo>
                  <a:pt x="0" y="88624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33764" r="0" b="-147307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DAGeZKhl1Ls</dc:identifier>
  <dcterms:modified xsi:type="dcterms:W3CDTF">2011-08-01T06:04:30Z</dcterms:modified>
  <cp:revision>1</cp:revision>
  <dc:title>AI_Applications_Presentation.pptx</dc:title>
</cp:coreProperties>
</file>