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720BC3-957C-4628-80F0-767750C18FF2}" v="1539" dt="2025-01-02T14:49:10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KANO-Model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b="1" dirty="0" err="1"/>
              <a:t>Bäckerei</a:t>
            </a:r>
            <a:r>
              <a:rPr lang="en-GB" sz="3200" b="1" dirty="0"/>
              <a:t> </a:t>
            </a:r>
            <a:r>
              <a:rPr lang="en-GB" sz="3200" b="1" dirty="0" err="1"/>
              <a:t>mit</a:t>
            </a:r>
            <a:r>
              <a:rPr lang="en-GB" sz="3200" b="1" dirty="0"/>
              <a:t> Cafe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DA0C-FDA9-764C-E050-90E7DD1A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Erwartungen</a:t>
            </a:r>
            <a:r>
              <a:rPr lang="en-GB" b="1" dirty="0"/>
              <a:t> </a:t>
            </a:r>
            <a:r>
              <a:rPr lang="en-GB" b="1" dirty="0" err="1"/>
              <a:t>an das</a:t>
            </a:r>
            <a:r>
              <a:rPr lang="en-GB" b="1" dirty="0"/>
              <a:t> Personal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0127F-CA73-888B-F00C-71B03C1C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b="1" dirty="0"/>
              <a:t>Leistungsmerkmale:</a:t>
            </a:r>
            <a:endParaRPr lang="en-US" dirty="0"/>
          </a:p>
          <a:p>
            <a:pPr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Schnelle und </a:t>
            </a:r>
            <a:r>
              <a:rPr lang="en-GB" dirty="0" err="1">
                <a:ea typeface="+mn-lt"/>
                <a:cs typeface="+mn-lt"/>
              </a:rPr>
              <a:t>kompetente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Hilfe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bei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individuellen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Anliegen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pPr>
              <a:buFont typeface="Arial"/>
              <a:buChar char="•"/>
            </a:pPr>
            <a:r>
              <a:rPr lang="en-GB" dirty="0" err="1">
                <a:ea typeface="+mn-lt"/>
                <a:cs typeface="+mn-lt"/>
              </a:rPr>
              <a:t>Proaktive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Unterstützung</a:t>
            </a:r>
            <a:r>
              <a:rPr lang="en-GB" dirty="0">
                <a:ea typeface="+mn-lt"/>
                <a:cs typeface="+mn-lt"/>
              </a:rPr>
              <a:t>, z. B. </a:t>
            </a:r>
            <a:r>
              <a:rPr lang="en-GB" dirty="0" err="1">
                <a:ea typeface="+mn-lt"/>
                <a:cs typeface="+mn-lt"/>
              </a:rPr>
              <a:t>Vorschläge</a:t>
            </a:r>
            <a:r>
              <a:rPr lang="en-GB" dirty="0">
                <a:ea typeface="+mn-lt"/>
                <a:cs typeface="+mn-lt"/>
              </a:rPr>
              <a:t> für </a:t>
            </a:r>
            <a:r>
              <a:rPr lang="en-GB" dirty="0" err="1">
                <a:ea typeface="+mn-lt"/>
                <a:cs typeface="+mn-lt"/>
              </a:rPr>
              <a:t>passende</a:t>
            </a:r>
            <a:r>
              <a:rPr lang="en-GB" dirty="0">
                <a:ea typeface="+mn-lt"/>
                <a:cs typeface="+mn-lt"/>
              </a:rPr>
              <a:t> Produkte.</a:t>
            </a:r>
            <a:endParaRPr lang="en-GB" dirty="0"/>
          </a:p>
          <a:p>
            <a:pPr>
              <a:buFont typeface="Arial"/>
              <a:buChar char="•"/>
            </a:pPr>
            <a:r>
              <a:rPr lang="en-GB" dirty="0" err="1">
                <a:ea typeface="+mn-lt"/>
                <a:cs typeface="+mn-lt"/>
              </a:rPr>
              <a:t>Mehrsprachigkeit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oder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mindestens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gute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Kommunikationsfähigkeiten</a:t>
            </a:r>
            <a:r>
              <a:rPr lang="en-GB" dirty="0">
                <a:ea typeface="+mn-lt"/>
                <a:cs typeface="+mn-lt"/>
              </a:rPr>
              <a:t>.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514350" indent="-514350">
              <a:buAutoNum type="alphaLcPeriod"/>
            </a:pPr>
            <a:endParaRPr lang="en-GB" dirty="0"/>
          </a:p>
          <a:p>
            <a:pPr>
              <a:buAutoNum type="alphaL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283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BBE0-991B-4F7A-1A1A-3334E0F8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Erwartungen</a:t>
            </a:r>
            <a:r>
              <a:rPr lang="en-GB" b="1" dirty="0"/>
              <a:t> </a:t>
            </a:r>
            <a:r>
              <a:rPr lang="en-GB" b="1" dirty="0" err="1"/>
              <a:t>an das</a:t>
            </a:r>
            <a:r>
              <a:rPr lang="en-GB" b="1" dirty="0"/>
              <a:t> Personal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06FA-33D5-1E3B-00D9-C026782EB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 dirty="0" err="1"/>
              <a:t>Begeisterungsmerkmale</a:t>
            </a:r>
            <a:r>
              <a:rPr lang="en-GB" b="1" dirty="0"/>
              <a:t> (Exciters/Delighters):</a:t>
            </a:r>
            <a:endParaRPr lang="en-US" dirty="0"/>
          </a:p>
          <a:p>
            <a:r>
              <a:rPr lang="en-GB" dirty="0" err="1">
                <a:ea typeface="+mn-lt"/>
                <a:cs typeface="+mn-lt"/>
              </a:rPr>
              <a:t>Persönliche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Begrüßung</a:t>
            </a:r>
            <a:r>
              <a:rPr lang="en-GB" dirty="0">
                <a:ea typeface="+mn-lt"/>
                <a:cs typeface="+mn-lt"/>
              </a:rPr>
              <a:t> und </a:t>
            </a:r>
            <a:r>
              <a:rPr lang="en-GB" dirty="0" err="1">
                <a:ea typeface="+mn-lt"/>
                <a:cs typeface="+mn-lt"/>
              </a:rPr>
              <a:t>Anerkennung</a:t>
            </a:r>
            <a:r>
              <a:rPr lang="en-GB" dirty="0">
                <a:ea typeface="+mn-lt"/>
                <a:cs typeface="+mn-lt"/>
              </a:rPr>
              <a:t> von </a:t>
            </a:r>
            <a:r>
              <a:rPr lang="en-GB" dirty="0" err="1">
                <a:ea typeface="+mn-lt"/>
                <a:cs typeface="+mn-lt"/>
              </a:rPr>
              <a:t>Stammkunden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Ein </a:t>
            </a:r>
            <a:r>
              <a:rPr lang="en-GB" dirty="0" err="1">
                <a:ea typeface="+mn-lt"/>
                <a:cs typeface="+mn-lt"/>
              </a:rPr>
              <a:t>ehrliches</a:t>
            </a:r>
            <a:r>
              <a:rPr lang="en-GB" dirty="0">
                <a:ea typeface="+mn-lt"/>
                <a:cs typeface="+mn-lt"/>
              </a:rPr>
              <a:t> und </a:t>
            </a:r>
            <a:r>
              <a:rPr lang="en-GB" dirty="0" err="1">
                <a:ea typeface="+mn-lt"/>
                <a:cs typeface="+mn-lt"/>
              </a:rPr>
              <a:t>authentisches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Lächeln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bei</a:t>
            </a:r>
            <a:r>
              <a:rPr lang="en-GB" dirty="0">
                <a:ea typeface="+mn-lt"/>
                <a:cs typeface="+mn-lt"/>
              </a:rPr>
              <a:t> der </a:t>
            </a:r>
            <a:r>
              <a:rPr lang="en-GB" dirty="0" err="1">
                <a:ea typeface="+mn-lt"/>
                <a:cs typeface="+mn-lt"/>
              </a:rPr>
              <a:t>Interaktion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Kreative </a:t>
            </a:r>
            <a:r>
              <a:rPr lang="en-GB" dirty="0" err="1">
                <a:ea typeface="+mn-lt"/>
                <a:cs typeface="+mn-lt"/>
              </a:rPr>
              <a:t>oder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besonders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einfühlsame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Lösungen</a:t>
            </a:r>
            <a:r>
              <a:rPr lang="en-GB" dirty="0">
                <a:ea typeface="+mn-lt"/>
                <a:cs typeface="+mn-lt"/>
              </a:rPr>
              <a:t> für </a:t>
            </a:r>
            <a:r>
              <a:rPr lang="en-GB" dirty="0" err="1">
                <a:ea typeface="+mn-lt"/>
                <a:cs typeface="+mn-lt"/>
              </a:rPr>
              <a:t>Sonderwünsche</a:t>
            </a:r>
            <a:endParaRPr lang="en-GB" dirty="0" err="1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89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BA04-5FD3-3EF5-9A39-4AEEB457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Was </a:t>
            </a:r>
            <a:r>
              <a:rPr lang="en-GB" dirty="0" err="1"/>
              <a:t>bedeutet</a:t>
            </a:r>
            <a:r>
              <a:rPr lang="en-GB" dirty="0"/>
              <a:t> das Kano-Modell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20676-42AE-41F2-A601-20DB68849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Es </a:t>
            </a:r>
            <a:r>
              <a:rPr lang="en-GB" dirty="0" err="1"/>
              <a:t>wurde</a:t>
            </a:r>
            <a:r>
              <a:rPr lang="en-GB" dirty="0"/>
              <a:t> von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japanischen</a:t>
            </a:r>
            <a:r>
              <a:rPr lang="en-GB" dirty="0"/>
              <a:t> Professor Noriaki Kano </a:t>
            </a:r>
            <a:r>
              <a:rPr lang="en-GB" dirty="0" err="1"/>
              <a:t>entwickelt</a:t>
            </a:r>
            <a:r>
              <a:rPr lang="en-GB" dirty="0"/>
              <a:t>.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Kundenanforderungen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kategorisiert</a:t>
            </a:r>
            <a:r>
              <a:rPr lang="en-GB" dirty="0"/>
              <a:t> und </a:t>
            </a:r>
            <a:r>
              <a:rPr lang="en-GB" dirty="0" err="1"/>
              <a:t>priorisiert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Es </a:t>
            </a:r>
            <a:r>
              <a:rPr lang="en-GB" dirty="0" err="1"/>
              <a:t>erfolgt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Gliederung</a:t>
            </a:r>
            <a:r>
              <a:rPr lang="en-GB" dirty="0"/>
              <a:t> in Basis-, </a:t>
            </a:r>
            <a:r>
              <a:rPr lang="en-GB" dirty="0" err="1"/>
              <a:t>Leistungs</a:t>
            </a:r>
            <a:r>
              <a:rPr lang="en-GB" dirty="0"/>
              <a:t>- und </a:t>
            </a:r>
            <a:r>
              <a:rPr lang="en-GB" dirty="0" err="1"/>
              <a:t>Begeisterungsmerkmale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Das Ziel des Kano-</a:t>
            </a:r>
            <a:r>
              <a:rPr lang="en-GB" dirty="0" err="1"/>
              <a:t>Modells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die </a:t>
            </a:r>
            <a:r>
              <a:rPr lang="en-GB" dirty="0" err="1"/>
              <a:t>Verbesserung</a:t>
            </a:r>
            <a:r>
              <a:rPr lang="en-GB" dirty="0"/>
              <a:t> der </a:t>
            </a:r>
            <a:r>
              <a:rPr lang="en-GB" dirty="0" err="1"/>
              <a:t>Kundenzufriedenheit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386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1640-6650-F8E0-8935-4404B50B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Erwartungen</a:t>
            </a:r>
            <a:r>
              <a:rPr lang="en-GB" dirty="0"/>
              <a:t> </a:t>
            </a:r>
            <a:r>
              <a:rPr lang="en-GB" dirty="0" err="1"/>
              <a:t>an das</a:t>
            </a:r>
            <a:r>
              <a:rPr lang="en-GB" dirty="0"/>
              <a:t> </a:t>
            </a:r>
            <a:r>
              <a:rPr lang="en-GB" dirty="0" err="1"/>
              <a:t>Geschäft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1CAFB-A3D4-4C98-1252-38D920B48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 dirty="0" err="1"/>
              <a:t>Basismerkmale</a:t>
            </a:r>
            <a:r>
              <a:rPr lang="en-GB" b="1" dirty="0"/>
              <a:t> (Must-Haves):</a:t>
            </a:r>
            <a:endParaRPr lang="en-GB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GB" err="1">
                <a:ea typeface="+mn-lt"/>
                <a:cs typeface="+mn-lt"/>
              </a:rPr>
              <a:t>Sauberkeit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im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gesamten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Geschäft</a:t>
            </a:r>
            <a:r>
              <a:rPr lang="en-GB" dirty="0">
                <a:ea typeface="+mn-lt"/>
                <a:cs typeface="+mn-lt"/>
              </a:rPr>
              <a:t> (Boden, </a:t>
            </a:r>
            <a:r>
              <a:rPr lang="en-GB" err="1">
                <a:ea typeface="+mn-lt"/>
                <a:cs typeface="+mn-lt"/>
              </a:rPr>
              <a:t>Wände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Toiletten</a:t>
            </a:r>
            <a:r>
              <a:rPr lang="en-GB" dirty="0">
                <a:ea typeface="+mn-lt"/>
                <a:cs typeface="+mn-lt"/>
              </a:rPr>
              <a:t>).</a:t>
            </a:r>
            <a:endParaRPr lang="en-GB"/>
          </a:p>
          <a:p>
            <a:pPr marL="514350" indent="-514350">
              <a:buAutoNum type="arabicPeriod"/>
            </a:pPr>
            <a:r>
              <a:rPr lang="en-GB" err="1">
                <a:ea typeface="+mn-lt"/>
                <a:cs typeface="+mn-lt"/>
              </a:rPr>
              <a:t>Angemessene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Beleuchtung</a:t>
            </a:r>
            <a:r>
              <a:rPr lang="en-GB" dirty="0">
                <a:ea typeface="+mn-lt"/>
                <a:cs typeface="+mn-lt"/>
              </a:rPr>
              <a:t> und </a:t>
            </a:r>
            <a:r>
              <a:rPr lang="en-GB" err="1">
                <a:ea typeface="+mn-lt"/>
                <a:cs typeface="+mn-lt"/>
              </a:rPr>
              <a:t>Raumtemperatur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pPr marL="514350" indent="-514350">
              <a:buAutoNum type="arabicPeriod"/>
            </a:pPr>
            <a:r>
              <a:rPr lang="en-GB" err="1">
                <a:ea typeface="+mn-lt"/>
                <a:cs typeface="+mn-lt"/>
              </a:rPr>
              <a:t>Barrierefreier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Zugang</a:t>
            </a:r>
            <a:r>
              <a:rPr lang="en-GB" dirty="0">
                <a:ea typeface="+mn-lt"/>
                <a:cs typeface="+mn-lt"/>
              </a:rPr>
              <a:t> für alle Kunden.</a:t>
            </a:r>
          </a:p>
          <a:p>
            <a:pPr marL="514350" indent="-514350">
              <a:buAutoNum type="arabicPeriod"/>
            </a:pPr>
            <a:r>
              <a:rPr lang="en-GB" dirty="0">
                <a:ea typeface="+mn-lt"/>
                <a:cs typeface="+mn-lt"/>
              </a:rPr>
              <a:t>Ein </a:t>
            </a:r>
            <a:r>
              <a:rPr lang="en-GB" err="1">
                <a:ea typeface="+mn-lt"/>
                <a:cs typeface="+mn-lt"/>
              </a:rPr>
              <a:t>klar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erkennbarer</a:t>
            </a:r>
            <a:r>
              <a:rPr lang="en-GB" dirty="0">
                <a:ea typeface="+mn-lt"/>
                <a:cs typeface="+mn-lt"/>
              </a:rPr>
              <a:t> und gut </a:t>
            </a:r>
            <a:r>
              <a:rPr lang="en-GB" err="1">
                <a:ea typeface="+mn-lt"/>
                <a:cs typeface="+mn-lt"/>
              </a:rPr>
              <a:t>erreichbarer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Eingang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pPr marL="514350" indent="-514350">
              <a:buAutoNum type="arabicPeriod"/>
            </a:pPr>
            <a:r>
              <a:rPr lang="en-GB" err="1">
                <a:ea typeface="+mn-lt"/>
                <a:cs typeface="+mn-lt"/>
              </a:rPr>
              <a:t>Ausreichende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Parkmöglichkeiten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oder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Anbindung</a:t>
            </a:r>
            <a:r>
              <a:rPr lang="en-GB" dirty="0">
                <a:ea typeface="+mn-lt"/>
                <a:cs typeface="+mn-lt"/>
              </a:rPr>
              <a:t> an </a:t>
            </a:r>
            <a:r>
              <a:rPr lang="en-GB" err="1">
                <a:ea typeface="+mn-lt"/>
                <a:cs typeface="+mn-lt"/>
              </a:rPr>
              <a:t>öffentliche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Verkehrsmittel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73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EE5F-71EA-8D9C-CEDA-A40FBF67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Erwartungen</a:t>
            </a:r>
            <a:r>
              <a:rPr lang="en-GB" dirty="0"/>
              <a:t> </a:t>
            </a:r>
            <a:r>
              <a:rPr lang="en-GB" dirty="0" err="1"/>
              <a:t>an das</a:t>
            </a:r>
            <a:r>
              <a:rPr lang="en-GB" dirty="0"/>
              <a:t> </a:t>
            </a:r>
            <a:r>
              <a:rPr lang="en-GB" dirty="0" err="1"/>
              <a:t>Geschäft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D8AD-3F49-EC77-84C2-D02C1901F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Leistungsmerkmale</a:t>
            </a:r>
          </a:p>
          <a:p>
            <a:r>
              <a:rPr lang="en-GB" dirty="0">
                <a:ea typeface="+mn-lt"/>
                <a:cs typeface="+mn-lt"/>
              </a:rPr>
              <a:t>Moderne, </a:t>
            </a:r>
            <a:r>
              <a:rPr lang="en-GB" dirty="0" err="1">
                <a:ea typeface="+mn-lt"/>
                <a:cs typeface="+mn-lt"/>
              </a:rPr>
              <a:t>ansprechende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Innen</a:t>
            </a:r>
            <a:r>
              <a:rPr lang="en-GB" dirty="0">
                <a:ea typeface="+mn-lt"/>
                <a:cs typeface="+mn-lt"/>
              </a:rPr>
              <a:t>- und </a:t>
            </a:r>
            <a:r>
              <a:rPr lang="en-GB" dirty="0" err="1">
                <a:ea typeface="+mn-lt"/>
                <a:cs typeface="+mn-lt"/>
              </a:rPr>
              <a:t>Außengestaltung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r>
              <a:rPr lang="en-GB" dirty="0">
                <a:ea typeface="+mn-lt"/>
                <a:cs typeface="+mn-lt"/>
              </a:rPr>
              <a:t>Eine </a:t>
            </a:r>
            <a:r>
              <a:rPr lang="en-GB" dirty="0" err="1">
                <a:ea typeface="+mn-lt"/>
                <a:cs typeface="+mn-lt"/>
              </a:rPr>
              <a:t>logische</a:t>
            </a:r>
            <a:r>
              <a:rPr lang="en-GB" dirty="0">
                <a:ea typeface="+mn-lt"/>
                <a:cs typeface="+mn-lt"/>
              </a:rPr>
              <a:t> und </a:t>
            </a:r>
            <a:r>
              <a:rPr lang="en-GB" dirty="0" err="1">
                <a:ea typeface="+mn-lt"/>
                <a:cs typeface="+mn-lt"/>
              </a:rPr>
              <a:t>übersichtliche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Anordnung</a:t>
            </a:r>
            <a:r>
              <a:rPr lang="en-GB" dirty="0">
                <a:ea typeface="+mn-lt"/>
                <a:cs typeface="+mn-lt"/>
              </a:rPr>
              <a:t> der </a:t>
            </a:r>
            <a:r>
              <a:rPr lang="en-GB" dirty="0" err="1">
                <a:ea typeface="+mn-lt"/>
                <a:cs typeface="+mn-lt"/>
              </a:rPr>
              <a:t>Verkaufsbereiche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r>
              <a:rPr lang="en-GB" dirty="0">
                <a:ea typeface="+mn-lt"/>
                <a:cs typeface="+mn-lt"/>
              </a:rPr>
              <a:t>Schnelle und </a:t>
            </a:r>
            <a:r>
              <a:rPr lang="en-GB" dirty="0" err="1">
                <a:ea typeface="+mn-lt"/>
                <a:cs typeface="+mn-lt"/>
              </a:rPr>
              <a:t>unkomplizierte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Abwicklung</a:t>
            </a:r>
            <a:r>
              <a:rPr lang="en-GB" dirty="0">
                <a:ea typeface="+mn-lt"/>
                <a:cs typeface="+mn-lt"/>
              </a:rPr>
              <a:t> an der Kasse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884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09D0-2BD7-80AE-6D05-4B757676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Erwartungen</a:t>
            </a:r>
            <a:r>
              <a:rPr lang="en-GB" dirty="0"/>
              <a:t> </a:t>
            </a:r>
            <a:r>
              <a:rPr lang="en-GB" dirty="0" err="1"/>
              <a:t>an das</a:t>
            </a:r>
            <a:r>
              <a:rPr lang="en-GB" dirty="0"/>
              <a:t> </a:t>
            </a:r>
            <a:r>
              <a:rPr lang="en-GB" dirty="0" err="1"/>
              <a:t>Geschäft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D70B1-A581-A27C-DC8F-9C2470F3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4400" dirty="0" err="1">
                <a:latin typeface="Aptos Display"/>
                <a:ea typeface="+mn-lt"/>
                <a:cs typeface="+mn-lt"/>
              </a:rPr>
              <a:t>Begeisterungsmerkmale</a:t>
            </a:r>
            <a:r>
              <a:rPr lang="en-GB" sz="4400" dirty="0">
                <a:latin typeface="Aptos Display"/>
                <a:ea typeface="+mn-lt"/>
                <a:cs typeface="+mn-lt"/>
              </a:rPr>
              <a:t> (Delighters)</a:t>
            </a:r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Ein </a:t>
            </a:r>
            <a:r>
              <a:rPr lang="en-GB" dirty="0" err="1">
                <a:ea typeface="+mn-lt"/>
                <a:cs typeface="+mn-lt"/>
              </a:rPr>
              <a:t>einladender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Aufenthaltsbereich</a:t>
            </a:r>
            <a:r>
              <a:rPr lang="en-GB" dirty="0">
                <a:ea typeface="+mn-lt"/>
                <a:cs typeface="+mn-lt"/>
              </a:rPr>
              <a:t>, z. B. </a:t>
            </a:r>
            <a:r>
              <a:rPr lang="en-GB" dirty="0" err="1">
                <a:ea typeface="+mn-lt"/>
                <a:cs typeface="+mn-lt"/>
              </a:rPr>
              <a:t>mit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Sitzgelegenheiten</a:t>
            </a:r>
            <a:r>
              <a:rPr lang="en-GB" dirty="0">
                <a:ea typeface="+mn-lt"/>
                <a:cs typeface="+mn-lt"/>
              </a:rPr>
              <a:t> und WLAN.</a:t>
            </a:r>
            <a:endParaRPr lang="en-US">
              <a:ea typeface="+mn-lt"/>
              <a:cs typeface="+mn-lt"/>
            </a:endParaRPr>
          </a:p>
          <a:p>
            <a:r>
              <a:rPr lang="en-GB" dirty="0" err="1">
                <a:ea typeface="+mn-lt"/>
                <a:cs typeface="+mn-lt"/>
              </a:rPr>
              <a:t>Nachhaltigkeitsmaßnahmen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wie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Recyclingstationen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oder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plastikfreie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Verpackungen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r>
              <a:rPr lang="en-GB" dirty="0" err="1">
                <a:ea typeface="+mn-lt"/>
                <a:cs typeface="+mn-lt"/>
              </a:rPr>
              <a:t>Interaktive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Elemente</a:t>
            </a:r>
            <a:r>
              <a:rPr lang="en-GB" dirty="0">
                <a:ea typeface="+mn-lt"/>
                <a:cs typeface="+mn-lt"/>
              </a:rPr>
              <a:t>, z. B. Touchscreens für </a:t>
            </a:r>
            <a:r>
              <a:rPr lang="en-GB" dirty="0" err="1">
                <a:ea typeface="+mn-lt"/>
                <a:cs typeface="+mn-lt"/>
              </a:rPr>
              <a:t>Produktinformationen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811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F6F41-6CE8-45AC-E400-E3E0EADE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Erwartungen</a:t>
            </a:r>
            <a:r>
              <a:rPr lang="en-GB" dirty="0"/>
              <a:t> an die Produkte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DF74C-00DE-7CF4-DC71-593CD33D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4400" err="1">
                <a:latin typeface="Aptos Display"/>
              </a:rPr>
              <a:t>Basismerkmale</a:t>
            </a:r>
            <a:r>
              <a:rPr lang="en-GB" sz="4400" dirty="0">
                <a:latin typeface="Aptos Display"/>
                <a:ea typeface="+mn-lt"/>
                <a:cs typeface="+mn-lt"/>
              </a:rPr>
              <a:t> </a:t>
            </a:r>
            <a:r>
              <a:rPr lang="en-GB" sz="4400" dirty="0">
                <a:latin typeface="Aptos Display"/>
              </a:rPr>
              <a:t>(Must-Haves):</a:t>
            </a:r>
          </a:p>
          <a:p>
            <a:pPr marL="0" indent="0">
              <a:buNone/>
            </a:pPr>
            <a:endParaRPr lang="en-GB" b="1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Produkte in </a:t>
            </a:r>
            <a:r>
              <a:rPr lang="en-GB" dirty="0" err="1">
                <a:ea typeface="+mn-lt"/>
                <a:cs typeface="+mn-lt"/>
              </a:rPr>
              <a:t>einwandfreiem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Zustand</a:t>
            </a:r>
            <a:r>
              <a:rPr lang="en-GB" dirty="0">
                <a:ea typeface="+mn-lt"/>
                <a:cs typeface="+mn-lt"/>
              </a:rPr>
              <a:t> und </a:t>
            </a:r>
            <a:r>
              <a:rPr lang="en-GB" dirty="0" err="1">
                <a:ea typeface="+mn-lt"/>
                <a:cs typeface="+mn-lt"/>
              </a:rPr>
              <a:t>unbeschädigt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r>
              <a:rPr lang="en-GB" dirty="0">
                <a:ea typeface="+mn-lt"/>
                <a:cs typeface="+mn-lt"/>
              </a:rPr>
              <a:t>Klare </a:t>
            </a:r>
            <a:r>
              <a:rPr lang="en-GB" dirty="0" err="1">
                <a:ea typeface="+mn-lt"/>
                <a:cs typeface="+mn-lt"/>
              </a:rPr>
              <a:t>Preisauszeichnung</a:t>
            </a:r>
            <a:r>
              <a:rPr lang="en-GB" dirty="0">
                <a:ea typeface="+mn-lt"/>
                <a:cs typeface="+mn-lt"/>
              </a:rPr>
              <a:t> und </a:t>
            </a:r>
            <a:r>
              <a:rPr lang="en-GB" dirty="0" err="1">
                <a:ea typeface="+mn-lt"/>
                <a:cs typeface="+mn-lt"/>
              </a:rPr>
              <a:t>Verfügbarkeit</a:t>
            </a:r>
            <a:r>
              <a:rPr lang="en-GB" dirty="0">
                <a:ea typeface="+mn-lt"/>
                <a:cs typeface="+mn-lt"/>
              </a:rPr>
              <a:t> der Produkte.</a:t>
            </a:r>
            <a:endParaRPr lang="en-GB" dirty="0"/>
          </a:p>
          <a:p>
            <a:r>
              <a:rPr lang="en-GB" dirty="0" err="1">
                <a:ea typeface="+mn-lt"/>
                <a:cs typeface="+mn-lt"/>
              </a:rPr>
              <a:t>Haltbarkeitsdaten</a:t>
            </a:r>
            <a:r>
              <a:rPr lang="en-GB" dirty="0">
                <a:ea typeface="+mn-lt"/>
                <a:cs typeface="+mn-lt"/>
              </a:rPr>
              <a:t> (</a:t>
            </a:r>
            <a:r>
              <a:rPr lang="en-GB" dirty="0" err="1">
                <a:ea typeface="+mn-lt"/>
                <a:cs typeface="+mn-lt"/>
              </a:rPr>
              <a:t>bei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Lebensmitteln</a:t>
            </a:r>
            <a:r>
              <a:rPr lang="en-GB" dirty="0">
                <a:ea typeface="+mn-lt"/>
                <a:cs typeface="+mn-lt"/>
              </a:rPr>
              <a:t>) </a:t>
            </a:r>
            <a:r>
              <a:rPr lang="en-GB" dirty="0" err="1">
                <a:ea typeface="+mn-lt"/>
                <a:cs typeface="+mn-lt"/>
              </a:rPr>
              <a:t>korrekt</a:t>
            </a:r>
            <a:r>
              <a:rPr lang="en-GB" dirty="0">
                <a:ea typeface="+mn-lt"/>
                <a:cs typeface="+mn-lt"/>
              </a:rPr>
              <a:t> und </a:t>
            </a:r>
            <a:r>
              <a:rPr lang="en-GB" dirty="0" err="1">
                <a:ea typeface="+mn-lt"/>
                <a:cs typeface="+mn-lt"/>
              </a:rPr>
              <a:t>sichtbar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angegeben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GB" dirty="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165068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E091-2610-A71E-B6C8-6FA92E94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Erwartungen</a:t>
            </a:r>
            <a:r>
              <a:rPr lang="en-GB" dirty="0"/>
              <a:t> an die Produkte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3303-0ABB-4DCB-16E9-CB8414595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Leistungsmerkmale</a:t>
            </a:r>
            <a:endParaRPr lang="en-GB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Hohe </a:t>
            </a:r>
            <a:r>
              <a:rPr lang="en-GB" dirty="0" err="1">
                <a:ea typeface="+mn-lt"/>
                <a:cs typeface="+mn-lt"/>
              </a:rPr>
              <a:t>Qualität</a:t>
            </a:r>
            <a:r>
              <a:rPr lang="en-GB" dirty="0">
                <a:ea typeface="+mn-lt"/>
                <a:cs typeface="+mn-lt"/>
              </a:rPr>
              <a:t> der Produkte (Material, </a:t>
            </a:r>
            <a:r>
              <a:rPr lang="en-GB" dirty="0" err="1">
                <a:ea typeface="+mn-lt"/>
                <a:cs typeface="+mn-lt"/>
              </a:rPr>
              <a:t>Verarbeitung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Geschmack</a:t>
            </a:r>
            <a:r>
              <a:rPr lang="en-GB" dirty="0">
                <a:ea typeface="+mn-lt"/>
                <a:cs typeface="+mn-lt"/>
              </a:rPr>
              <a:t>).</a:t>
            </a:r>
            <a:endParaRPr lang="en-US"/>
          </a:p>
          <a:p>
            <a:pPr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Ein </a:t>
            </a:r>
            <a:r>
              <a:rPr lang="en-GB" dirty="0" err="1">
                <a:ea typeface="+mn-lt"/>
                <a:cs typeface="+mn-lt"/>
              </a:rPr>
              <a:t>breites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Sortiment</a:t>
            </a:r>
            <a:r>
              <a:rPr lang="en-GB" dirty="0">
                <a:ea typeface="+mn-lt"/>
                <a:cs typeface="+mn-lt"/>
              </a:rPr>
              <a:t>, das </a:t>
            </a:r>
            <a:r>
              <a:rPr lang="en-GB" dirty="0" err="1">
                <a:ea typeface="+mn-lt"/>
                <a:cs typeface="+mn-lt"/>
              </a:rPr>
              <a:t>verschiedene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Zielgruppen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anspricht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pPr>
              <a:buFont typeface="Arial"/>
              <a:buChar char="•"/>
            </a:pPr>
            <a:r>
              <a:rPr lang="en-GB" dirty="0" err="1">
                <a:ea typeface="+mn-lt"/>
                <a:cs typeface="+mn-lt"/>
              </a:rPr>
              <a:t>Regelmäßige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Sonderangebote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oder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Rabatte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844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5676-4852-9B05-0F72-1466FA1A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Erwartungen</a:t>
            </a:r>
            <a:r>
              <a:rPr lang="en-GB" dirty="0"/>
              <a:t> an die Produkte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9CF13-B29B-889F-7CB6-99B48F91D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4400" dirty="0" err="1">
                <a:latin typeface="Aptos Display"/>
              </a:rPr>
              <a:t>Begeisterungsmerkmale</a:t>
            </a:r>
            <a:r>
              <a:rPr lang="en-GB" sz="4400" dirty="0">
                <a:latin typeface="Aptos Display"/>
              </a:rPr>
              <a:t> (Delighters)</a:t>
            </a:r>
            <a:endParaRPr lang="en-US" dirty="0"/>
          </a:p>
          <a:p>
            <a:r>
              <a:rPr lang="en-GB" dirty="0" err="1">
                <a:ea typeface="+mn-lt"/>
                <a:cs typeface="+mn-lt"/>
              </a:rPr>
              <a:t>Personalisierte</a:t>
            </a:r>
            <a:r>
              <a:rPr lang="en-GB" dirty="0">
                <a:ea typeface="+mn-lt"/>
                <a:cs typeface="+mn-lt"/>
              </a:rPr>
              <a:t> Produkte, z. B. </a:t>
            </a:r>
            <a:r>
              <a:rPr lang="en-GB" dirty="0" err="1">
                <a:ea typeface="+mn-lt"/>
                <a:cs typeface="+mn-lt"/>
              </a:rPr>
              <a:t>mit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Namensgravur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oder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individuellen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Anpassungen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Produkte, die </a:t>
            </a:r>
            <a:r>
              <a:rPr lang="en-GB" dirty="0" err="1">
                <a:ea typeface="+mn-lt"/>
                <a:cs typeface="+mn-lt"/>
              </a:rPr>
              <a:t>nachhaltig</a:t>
            </a:r>
            <a:r>
              <a:rPr lang="en-GB" dirty="0">
                <a:ea typeface="+mn-lt"/>
                <a:cs typeface="+mn-lt"/>
              </a:rPr>
              <a:t> und </a:t>
            </a:r>
            <a:r>
              <a:rPr lang="en-GB" dirty="0" err="1">
                <a:ea typeface="+mn-lt"/>
                <a:cs typeface="+mn-lt"/>
              </a:rPr>
              <a:t>umweltfreundlich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hergestellt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wurden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Kleine </a:t>
            </a:r>
            <a:r>
              <a:rPr lang="en-GB" dirty="0" err="1">
                <a:ea typeface="+mn-lt"/>
                <a:cs typeface="+mn-lt"/>
              </a:rPr>
              <a:t>Gratisproben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oder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Beigaben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zum</a:t>
            </a:r>
            <a:r>
              <a:rPr lang="en-GB" dirty="0">
                <a:ea typeface="+mn-lt"/>
                <a:cs typeface="+mn-lt"/>
              </a:rPr>
              <a:t> Einkauf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977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BD03-30A2-1DBF-2EFA-BC515276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ea typeface="+mj-lt"/>
                <a:cs typeface="+mj-lt"/>
              </a:rPr>
              <a:t>Erwartungen</a:t>
            </a:r>
            <a:r>
              <a:rPr lang="en-GB" b="1" dirty="0">
                <a:ea typeface="+mj-lt"/>
                <a:cs typeface="+mj-lt"/>
              </a:rPr>
              <a:t> </a:t>
            </a:r>
            <a:r>
              <a:rPr lang="en-GB" b="1" dirty="0" err="1">
                <a:ea typeface="+mj-lt"/>
                <a:cs typeface="+mj-lt"/>
              </a:rPr>
              <a:t>an das</a:t>
            </a:r>
            <a:r>
              <a:rPr lang="en-GB" b="1" dirty="0">
                <a:ea typeface="+mj-lt"/>
                <a:cs typeface="+mj-lt"/>
              </a:rPr>
              <a:t> Personal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B3AE-0478-5FD2-3F5C-C868FB879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b="1" dirty="0" err="1"/>
              <a:t>Basismerkmale</a:t>
            </a:r>
            <a:r>
              <a:rPr lang="en-GB" b="1" dirty="0"/>
              <a:t> (Must-Haves):</a:t>
            </a:r>
            <a:endParaRPr lang="en-US" dirty="0"/>
          </a:p>
          <a:p>
            <a:pPr>
              <a:buFont typeface="Arial"/>
              <a:buChar char="•"/>
            </a:pPr>
            <a:r>
              <a:rPr lang="en-GB" dirty="0" err="1">
                <a:ea typeface="+mn-lt"/>
                <a:cs typeface="+mn-lt"/>
              </a:rPr>
              <a:t>Höflichkeit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Freundlichkeit</a:t>
            </a:r>
            <a:r>
              <a:rPr lang="en-GB" dirty="0">
                <a:ea typeface="+mn-lt"/>
                <a:cs typeface="+mn-lt"/>
              </a:rPr>
              <a:t> und </a:t>
            </a:r>
            <a:r>
              <a:rPr lang="en-GB" dirty="0" err="1">
                <a:ea typeface="+mn-lt"/>
                <a:cs typeface="+mn-lt"/>
              </a:rPr>
              <a:t>Respekt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gegenüber</a:t>
            </a:r>
            <a:r>
              <a:rPr lang="en-GB" dirty="0">
                <a:ea typeface="+mn-lt"/>
                <a:cs typeface="+mn-lt"/>
              </a:rPr>
              <a:t> den Kunden.</a:t>
            </a:r>
            <a:endParaRPr lang="en-GB" dirty="0"/>
          </a:p>
          <a:p>
            <a:pPr>
              <a:buFont typeface="Arial"/>
              <a:buChar char="•"/>
            </a:pPr>
            <a:r>
              <a:rPr lang="en-GB" dirty="0" err="1">
                <a:ea typeface="+mn-lt"/>
                <a:cs typeface="+mn-lt"/>
              </a:rPr>
              <a:t>Kenntnisse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über</a:t>
            </a:r>
            <a:r>
              <a:rPr lang="en-GB" dirty="0">
                <a:ea typeface="+mn-lt"/>
                <a:cs typeface="+mn-lt"/>
              </a:rPr>
              <a:t> die Produkte und </a:t>
            </a:r>
            <a:r>
              <a:rPr lang="en-GB" dirty="0" err="1">
                <a:ea typeface="+mn-lt"/>
                <a:cs typeface="+mn-lt"/>
              </a:rPr>
              <a:t>Dienstleistungen</a:t>
            </a:r>
            <a:r>
              <a:rPr lang="en-GB" dirty="0">
                <a:ea typeface="+mn-lt"/>
                <a:cs typeface="+mn-lt"/>
              </a:rPr>
              <a:t> des </a:t>
            </a:r>
            <a:r>
              <a:rPr lang="en-GB" dirty="0" err="1">
                <a:ea typeface="+mn-lt"/>
                <a:cs typeface="+mn-lt"/>
              </a:rPr>
              <a:t>Geschäfts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pPr>
              <a:buFont typeface="Arial"/>
              <a:buChar char="•"/>
            </a:pPr>
            <a:r>
              <a:rPr lang="en-GB" dirty="0" err="1">
                <a:ea typeface="+mn-lt"/>
                <a:cs typeface="+mn-lt"/>
              </a:rPr>
              <a:t>Erreichbarkeit</a:t>
            </a:r>
            <a:r>
              <a:rPr lang="en-GB" dirty="0">
                <a:ea typeface="+mn-lt"/>
                <a:cs typeface="+mn-lt"/>
              </a:rPr>
              <a:t> des Personals </a:t>
            </a:r>
            <a:r>
              <a:rPr lang="en-GB" dirty="0" err="1">
                <a:ea typeface="+mn-lt"/>
                <a:cs typeface="+mn-lt"/>
              </a:rPr>
              <a:t>bei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Fragen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oder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Problemen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57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KANO-Model</vt:lpstr>
      <vt:lpstr>Was bedeutet das Kano-Modell</vt:lpstr>
      <vt:lpstr>Erwartungen an das Geschäft</vt:lpstr>
      <vt:lpstr>Erwartungen an das Geschäft</vt:lpstr>
      <vt:lpstr>Erwartungen an das Geschäft</vt:lpstr>
      <vt:lpstr>Erwartungen an die Produkte</vt:lpstr>
      <vt:lpstr>Erwartungen an die Produkte</vt:lpstr>
      <vt:lpstr>Erwartungen an die Produkte</vt:lpstr>
      <vt:lpstr>Erwartungen an das Personal</vt:lpstr>
      <vt:lpstr>Erwartungen an das Personal</vt:lpstr>
      <vt:lpstr>Erwartungen an das Personal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419</cp:revision>
  <dcterms:created xsi:type="dcterms:W3CDTF">2025-01-02T13:13:53Z</dcterms:created>
  <dcterms:modified xsi:type="dcterms:W3CDTF">2025-01-02T14:51:59Z</dcterms:modified>
</cp:coreProperties>
</file>