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5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5565D-E347-7845-421D-1363E3EB5B12}" v="120" dt="2025-04-08T07:18:50.382"/>
    <p1510:client id="{6306D1E1-2A0F-A60E-0F1E-E84A0C905586}" v="138" dt="2025-04-07T13:04:08.176"/>
    <p1510:client id="{6AB82CC9-E8DF-3BE5-415C-81FBC36BE25E}" v="221" dt="2025-04-07T14:24:51.195"/>
    <p1510:client id="{A8AC371A-0020-7D2C-76C3-188C4FB8AD73}" v="287" dt="2025-04-07T13:42:40.342"/>
    <p1510:client id="{ED94C1D8-1C9E-F5CA-7384-28DBE5C8E655}" v="695" dt="2025-04-07T14:56:25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2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7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5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8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0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>
            <a:normAutofit/>
          </a:bodyPr>
          <a:lstStyle/>
          <a:p>
            <a:r>
              <a:rPr lang="de-DE" sz="6000" dirty="0">
                <a:gradFill flip="none">
                  <a:gsLst>
                    <a:gs pos="0">
                      <a:srgbClr val="7162FE">
                        <a:alpha val="70000"/>
                      </a:srgbClr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Data Engineer</a:t>
            </a:r>
            <a:endParaRPr lang="de-DE" sz="6000" dirty="0">
              <a:gradFill flip="none">
                <a:gsLst>
                  <a:gs pos="0">
                    <a:srgbClr val="7162FE">
                      <a:alpha val="70000"/>
                    </a:srgbClr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dirty="0">
                <a:solidFill>
                  <a:schemeClr val="tx2">
                    <a:alpha val="60000"/>
                  </a:schemeClr>
                </a:solidFill>
              </a:rPr>
              <a:t>Aufgaben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5769E-02DC-0F4F-F045-A9B18430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8. Führt allein die Existenz eines Data Warehouse zu Business </a:t>
            </a:r>
            <a:r>
              <a:rPr lang="de-DE" sz="2400" b="1" err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Intelligence</a:t>
            </a:r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?</a:t>
            </a:r>
            <a:endParaRPr lang="de-DE" sz="2400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  <a:latin typeface="Avenir Next LT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6BC36-3D4D-7C24-B92C-3E669D9B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br>
              <a:rPr lang="de-DE" sz="1800" b="1" dirty="0">
                <a:latin typeface="Avenir Next LT Pro"/>
                <a:cs typeface="Arial"/>
              </a:rPr>
            </a:b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 Ein Data Warehouse ist nur die technische Grundlage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. BI umfasst zusätzlich:</a:t>
            </a:r>
            <a:endParaRPr lang="de-DE" sz="1800" dirty="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Analysewerkzeuge (OLAP, Reporting)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Dashboards und Visualisierungen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Prozesse zur Entscheidungsunterstützung</a:t>
            </a:r>
            <a:br>
              <a:rPr lang="de-DE" sz="1800" dirty="0">
                <a:latin typeface="Avenir Next LT Pro"/>
                <a:cs typeface="Arial"/>
              </a:rPr>
            </a:b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➡️ Nur mit diesen Komponenten entsteht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echter Business </a:t>
            </a:r>
            <a:r>
              <a:rPr lang="de-DE" sz="1800" b="1" dirty="0" err="1">
                <a:solidFill>
                  <a:srgbClr val="000000"/>
                </a:solidFill>
                <a:latin typeface="Avenir Next LT Pro"/>
                <a:cs typeface="Arial"/>
              </a:rPr>
              <a:t>Intelligence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-Mehrwert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.</a:t>
            </a:r>
            <a:endParaRPr lang="de-DE" sz="1800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28925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74A88-4F47-00B5-235C-9648DB53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b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9. Warum entspricht die Balanced Scorecard dem BI-Konzept?</a:t>
            </a:r>
            <a:endParaRPr lang="de-DE" sz="2400">
              <a:latin typeface="Avenir Next LT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10EE5-60FC-7E65-4518-BB228BFB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sz="1800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Die </a:t>
            </a:r>
            <a:r>
              <a:rPr lang="de-DE" sz="1800" dirty="0" err="1">
                <a:solidFill>
                  <a:srgbClr val="000000"/>
                </a:solidFill>
                <a:latin typeface="Avenir Next LT Pro"/>
                <a:cs typeface="Arial"/>
              </a:rPr>
              <a:t>Balanced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venir Next LT Pro"/>
                <a:cs typeface="Arial"/>
              </a:rPr>
              <a:t>Scorecard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(BSC) ist ein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strategisches Steuerungsinstrument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, das:</a:t>
            </a: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Kennzahlen aus verschiedenen Perspektiven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betrachtet (Finanzen, Kunden, Prozesse, Lernen)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Ziele, Messgrößen und Maßnahmen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verknüpft</a:t>
            </a: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Fazit: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BI liefert die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Datenbasis und Analysen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, die zur Umsetzung der BSC nötig sind.</a:t>
            </a:r>
            <a:endParaRPr lang="de-DE" sz="1800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66908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96D56-A14D-D4A6-1F23-66700BC3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400" b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10. Grenzen der Nutzung operativer Datenbestände für die Managementunterstützung: Nennen Sie Probleme, die bei einem direkten Zugriff managementunterstützender Anwendungen auf die Datenbestände operativer Transaktionssysteme auftreten können.</a:t>
            </a:r>
            <a:endParaRPr lang="de-DE" sz="2400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  <a:latin typeface="Avenir Next LT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F9B77-6E49-3B48-0645-875E59AE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Leistungsprobleme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der operativen Systeme bei gleichzeitiger Analyse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Daten sind nicht historisiert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(kein Zeitvergleich möglich)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Inkonsistente Datenformate</a:t>
            </a:r>
            <a:br>
              <a:rPr lang="de-DE" sz="1800" b="1" dirty="0">
                <a:latin typeface="Avenir Next LT Pro"/>
                <a:cs typeface="Arial"/>
              </a:rPr>
            </a:br>
            <a:endParaRPr lang="de-DE" sz="1800" b="1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Keine Integration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über mehrere Systeme hinweg</a:t>
            </a:r>
            <a:endParaRPr lang="de-DE" sz="1800" dirty="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  <a:p>
            <a:pPr>
              <a:buClr>
                <a:srgbClr val="E4DEF6"/>
              </a:buClr>
            </a:pPr>
            <a:endParaRPr lang="de-DE" sz="1800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Fazit: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Deshalb ist ein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Data Warehouse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sinnvoll.</a:t>
            </a:r>
            <a:endParaRPr lang="de-DE" sz="1800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09268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DA66C-2F2B-BB6F-E2DD-6672355B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b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11. Data-Warehouse-Definition: William H. Inmon stellt in seiner Data-Warehouse-Definition vier Merkmale in den Mittelpunkt. Welche sind dies?</a:t>
            </a:r>
            <a:endParaRPr lang="de-DE" sz="2400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  <a:latin typeface="Avenir Next LT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63EF5-744D-ECD2-F814-CDBADFC0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Ein DWH ist laut </a:t>
            </a:r>
            <a:r>
              <a:rPr lang="de-DE" sz="1800" err="1">
                <a:solidFill>
                  <a:srgbClr val="000000"/>
                </a:solidFill>
                <a:latin typeface="Avenir Next LT Pro"/>
                <a:cs typeface="Arial"/>
              </a:rPr>
              <a:t>Inmon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(4 Merkmale):</a:t>
            </a: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  <a:p>
            <a:pPr>
              <a:buClr>
                <a:srgbClr val="E4DEF6"/>
              </a:buClr>
            </a:pPr>
            <a:endParaRPr lang="de-DE" sz="1800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lvl="1">
              <a:buFont typeface="Courier New" panose="05000000000000000000" pitchFamily="2" charset="2"/>
              <a:buChar char="o"/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Themenorientiert (</a:t>
            </a:r>
            <a:r>
              <a:rPr lang="de-DE" sz="1800" b="1" dirty="0" err="1">
                <a:solidFill>
                  <a:srgbClr val="000000"/>
                </a:solidFill>
                <a:latin typeface="Avenir Next LT Pro"/>
                <a:cs typeface="Arial"/>
              </a:rPr>
              <a:t>subject-oriented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)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→ Fokus auf Themen wie Kunde, Produkt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  <a:cs typeface="Arial"/>
            </a:endParaRPr>
          </a:p>
          <a:p>
            <a:pPr lvl="1">
              <a:buFont typeface="Courier New" panose="05000000000000000000" pitchFamily="2" charset="2"/>
              <a:buChar char="o"/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Integriert (</a:t>
            </a:r>
            <a:r>
              <a:rPr lang="de-DE" sz="1800" b="1" err="1">
                <a:solidFill>
                  <a:srgbClr val="000000"/>
                </a:solidFill>
                <a:latin typeface="Avenir Next LT Pro"/>
                <a:cs typeface="Arial"/>
              </a:rPr>
              <a:t>integrated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)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→ Einheitliches Format trotz unterschiedlicher Quellen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  <a:cs typeface="Arial"/>
            </a:endParaRPr>
          </a:p>
          <a:p>
            <a:pPr lvl="1">
              <a:buFont typeface="Courier New" panose="05000000000000000000" pitchFamily="2" charset="2"/>
              <a:buChar char="o"/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Zeitbezogen (time-variant)</a:t>
            </a:r>
            <a:r>
              <a:rPr lang="de-DE" sz="1800">
                <a:solidFill>
                  <a:srgbClr val="000000"/>
                </a:solidFill>
                <a:latin typeface="Avenir Next LT Pro"/>
                <a:cs typeface="Arial"/>
              </a:rPr>
              <a:t> → Historische Daten enthalten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  <a:cs typeface="Arial"/>
            </a:endParaRPr>
          </a:p>
          <a:p>
            <a:pPr lvl="1">
              <a:buClr>
                <a:srgbClr val="E4DEF6"/>
              </a:buClr>
              <a:buFont typeface="Courier New" panose="05000000000000000000" pitchFamily="2" charset="2"/>
              <a:buChar char="o"/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Nicht-flüchtig (non-volatile)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→ Daten werden nicht gelöscht oder überschrieben</a:t>
            </a: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42966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0DAC0-40F6-0BAC-3FB1-5765AA21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b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12. Transformationsschritte: Welche Schritte werden im Rahmen der Transformation operativer in dispositive Daten notwendig?</a:t>
            </a:r>
            <a:endParaRPr lang="de-DE" sz="2400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  <a:latin typeface="Avenir Next LT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D28477-660F-44E0-5B70-6988BE3A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10515600" cy="41418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Filterung &amp; Selektion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 dirty="0">
              <a:latin typeface="Avenir Next LT Pro"/>
              <a:cs typeface="Arial"/>
            </a:endParaRPr>
          </a:p>
          <a:p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Bereinigung (z. B. Duplikate entfernen)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 dirty="0">
              <a:latin typeface="Avenir Next LT Pro"/>
              <a:cs typeface="Arial"/>
            </a:endParaRPr>
          </a:p>
          <a:p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Standardisierung / Harmonisierung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>
              <a:solidFill>
                <a:srgbClr val="000000"/>
              </a:solidFill>
              <a:latin typeface="Avenir Next LT Pro"/>
              <a:cs typeface="Arial"/>
            </a:endParaRPr>
          </a:p>
          <a:p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Integration aus mehreren Quellen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>
              <a:solidFill>
                <a:srgbClr val="000000"/>
              </a:solidFill>
              <a:latin typeface="Avenir Next LT Pro"/>
              <a:cs typeface="Arial"/>
            </a:endParaRPr>
          </a:p>
          <a:p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Aggregation &amp; Berechnung von Kennzahlen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>
              <a:solidFill>
                <a:srgbClr val="000000"/>
              </a:solidFill>
              <a:latin typeface="Avenir Next LT Pro"/>
              <a:cs typeface="Arial"/>
            </a:endParaRPr>
          </a:p>
          <a:p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Laden in das DWH</a:t>
            </a:r>
            <a:endParaRPr lang="de-DE" sz="1800" dirty="0">
              <a:latin typeface="Avenir Next LT Pro"/>
            </a:endParaRPr>
          </a:p>
          <a:p>
            <a:pPr>
              <a:buClr>
                <a:srgbClr val="E4DEF6"/>
              </a:buClr>
            </a:pPr>
            <a:endParaRPr lang="de-DE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9FC09-C95A-CDEB-62CB-939C6AA2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b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13. In welchem Zusammenhang stehen ETL und DWH?</a:t>
            </a:r>
            <a:endParaRPr lang="de-DE" sz="2400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  <a:latin typeface="Avenir Next LT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F7606-DE67-5052-12FF-AE270D62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831"/>
            <a:ext cx="10515600" cy="4462132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>
              <a:buFont typeface="Courier New" panose="05000000000000000000" pitchFamily="2" charset="2"/>
              <a:buChar char="o"/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ETL ist der Prozess, der Daten aus operativen Systemen aufbereitet und in das DWH lädt.</a:t>
            </a:r>
            <a:br>
              <a:rPr lang="de-DE" sz="1800" dirty="0">
                <a:latin typeface="Avenir Next LT Pro"/>
                <a:cs typeface="Arial"/>
              </a:rPr>
            </a:b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➡️ ETL füllt das Data Warehouse mit verlässlichen Daten.</a:t>
            </a:r>
            <a:endParaRPr lang="de-DE" sz="1800" dirty="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  <a:p>
            <a:pPr lvl="2"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1. Datenextraktion:</a:t>
            </a:r>
          </a:p>
          <a:p>
            <a:pPr lvl="3">
              <a:buClr>
                <a:srgbClr val="E4DEF6"/>
              </a:buClr>
            </a:pPr>
            <a:r>
              <a:rPr lang="de-DE" sz="1600" dirty="0">
                <a:solidFill>
                  <a:srgbClr val="000000"/>
                </a:solidFill>
                <a:latin typeface="Avenir Next LT Pro"/>
                <a:cs typeface="Arial"/>
              </a:rPr>
              <a:t>ETL holt Daten</a:t>
            </a:r>
          </a:p>
          <a:p>
            <a:pPr lvl="2"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2. Transformation:</a:t>
            </a:r>
          </a:p>
          <a:p>
            <a:pPr lvl="3">
              <a:buClr>
                <a:srgbClr val="E4DEF6"/>
              </a:buClr>
            </a:pPr>
            <a:r>
              <a:rPr lang="de-DE" sz="1600" dirty="0">
                <a:solidFill>
                  <a:srgbClr val="000000"/>
                </a:solidFill>
                <a:latin typeface="Avenir Next LT Pro"/>
                <a:cs typeface="Arial"/>
              </a:rPr>
              <a:t>Die extrahierten Daten werden:</a:t>
            </a:r>
            <a:endParaRPr lang="de-DE" sz="1600" b="1">
              <a:solidFill>
                <a:srgbClr val="000000"/>
              </a:solidFill>
              <a:latin typeface="Avenir Next LT Pro"/>
              <a:cs typeface="Arial"/>
            </a:endParaRPr>
          </a:p>
          <a:p>
            <a:pPr lvl="3">
              <a:buClr>
                <a:srgbClr val="E4DEF6"/>
              </a:buClr>
            </a:pPr>
            <a:r>
              <a:rPr lang="de-DE" sz="1600" b="1" dirty="0">
                <a:solidFill>
                  <a:srgbClr val="000000"/>
                </a:solidFill>
                <a:latin typeface="Avenir Next LT Pro"/>
                <a:cs typeface="Arial"/>
              </a:rPr>
              <a:t>Geprüft, bereinigt, vereinheitlicht, angereichert, aggregiert</a:t>
            </a:r>
            <a:r>
              <a:rPr lang="de-DE" sz="1600" dirty="0">
                <a:solidFill>
                  <a:srgbClr val="000000"/>
                </a:solidFill>
                <a:latin typeface="Avenir Next LT Pro"/>
                <a:cs typeface="Arial"/>
              </a:rPr>
              <a:t> </a:t>
            </a:r>
          </a:p>
          <a:p>
            <a:pPr lvl="2"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3. Laden ins DWH:</a:t>
            </a:r>
          </a:p>
          <a:p>
            <a:pPr lvl="2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Die fertigen, transformierten Daten werden in das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Data Warehouse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geladen, wo sie dann für:</a:t>
            </a:r>
            <a:endParaRPr lang="de-DE" sz="1800" b="1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lvl="2"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Analysen, Dashboards, Berichte, Data Mining bereitstehen.</a:t>
            </a:r>
            <a:endParaRPr lang="de-DE" sz="1800" b="1" dirty="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  <a:p>
            <a:pPr lvl="2">
              <a:buClr>
                <a:srgbClr val="E4DEF6"/>
              </a:buClr>
            </a:pPr>
            <a:endParaRPr lang="de-DE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E4DEF6"/>
              </a:buClr>
            </a:pPr>
            <a:endParaRPr lang="de-DE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" name="Grafik 3" descr="Zurück mit einfarbiger Füllung">
            <a:extLst>
              <a:ext uri="{FF2B5EF4-FFF2-40B4-BE49-F238E27FC236}">
                <a16:creationId xmlns:a16="http://schemas.microsoft.com/office/drawing/2014/main" id="{3127FD80-F2F7-4620-477F-BE07FCE15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54157" y="2693504"/>
            <a:ext cx="962991" cy="1040295"/>
          </a:xfrm>
          <a:prstGeom prst="rect">
            <a:avLst/>
          </a:prstGeom>
        </p:spPr>
      </p:pic>
      <p:pic>
        <p:nvPicPr>
          <p:cNvPr id="5" name="Grafik 4" descr="Zurück mit einfarbiger Füllung">
            <a:extLst>
              <a:ext uri="{FF2B5EF4-FFF2-40B4-BE49-F238E27FC236}">
                <a16:creationId xmlns:a16="http://schemas.microsoft.com/office/drawing/2014/main" id="{CFF212FE-699D-8B1C-3853-B9D8DEEC1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54156" y="3731591"/>
            <a:ext cx="962991" cy="10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354B5-704B-0E75-9552-C8D15A58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b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</a:rPr>
              <a:t>14. Was ist Ihrer Meinung nach der Unterschied / Zusammenhang zwischen Daten, Informationen und Wissen?</a:t>
            </a:r>
            <a:endParaRPr lang="de-DE" sz="2200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  <a:latin typeface="Avenir Next LT Pro"/>
            </a:endParaRPr>
          </a:p>
          <a:p>
            <a:r>
              <a:rPr lang="de-DE" sz="2200" b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</a:rPr>
              <a:t>Wie kommt man von Daten zu Wissen?</a:t>
            </a:r>
            <a:endParaRPr lang="de-DE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EF96F16-D13B-1D1D-578D-80D35C668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470398"/>
              </p:ext>
            </p:extLst>
          </p:nvPr>
        </p:nvGraphicFramePr>
        <p:xfrm>
          <a:off x="835742" y="2261419"/>
          <a:ext cx="10253300" cy="39097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6650">
                  <a:extLst>
                    <a:ext uri="{9D8B030D-6E8A-4147-A177-3AD203B41FA5}">
                      <a16:colId xmlns:a16="http://schemas.microsoft.com/office/drawing/2014/main" val="882095496"/>
                    </a:ext>
                  </a:extLst>
                </a:gridCol>
                <a:gridCol w="5126650">
                  <a:extLst>
                    <a:ext uri="{9D8B030D-6E8A-4147-A177-3AD203B41FA5}">
                      <a16:colId xmlns:a16="http://schemas.microsoft.com/office/drawing/2014/main" val="1779073353"/>
                    </a:ext>
                  </a:extLst>
                </a:gridCol>
              </a:tblGrid>
              <a:tr h="48073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303979"/>
                  </a:ext>
                </a:extLst>
              </a:tr>
              <a:tr h="61334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Daten</a:t>
                      </a:r>
                      <a:endParaRPr lang="de-DE" sz="2000">
                        <a:effectLst/>
                        <a:latin typeface="Avenir Next LT Pro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Rohdaten, z. B. Zahlen, Texte ohne Kontext</a:t>
                      </a:r>
                    </a:p>
                    <a:p>
                      <a:pPr lv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438577"/>
                  </a:ext>
                </a:extLst>
              </a:tr>
              <a:tr h="81226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Informationen</a:t>
                      </a:r>
                      <a:endParaRPr lang="de-DE" sz="2000">
                        <a:effectLst/>
                        <a:latin typeface="Avenir Next LT Pro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Daten + Kontext → z. B. Umsatz am Standort A beträgt 10.000 €</a:t>
                      </a:r>
                    </a:p>
                    <a:p>
                      <a:pPr lvl="0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796635"/>
                  </a:ext>
                </a:extLst>
              </a:tr>
              <a:tr h="81226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Wissen</a:t>
                      </a:r>
                      <a:endParaRPr lang="de-DE" sz="2000">
                        <a:effectLst/>
                        <a:latin typeface="Avenir Next LT Pro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Informationen + Interpretation → z. B. Standort A performt unter dem Durchschnitt</a:t>
                      </a:r>
                      <a:endParaRPr lang="de-DE" sz="2000">
                        <a:effectLst/>
                        <a:latin typeface="Avenir Next LT Pro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361224"/>
                  </a:ext>
                </a:extLst>
              </a:tr>
            </a:tbl>
          </a:graphicData>
        </a:graphic>
      </p:graphicFrame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63FFCF6B-6250-6B5F-B6A2-806A59D04678}"/>
              </a:ext>
            </a:extLst>
          </p:cNvPr>
          <p:cNvSpPr/>
          <p:nvPr/>
        </p:nvSpPr>
        <p:spPr>
          <a:xfrm>
            <a:off x="3447487" y="2664335"/>
            <a:ext cx="2084536" cy="57066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D1FBDFB8-7609-143C-03C5-71C986D3F98B}"/>
              </a:ext>
            </a:extLst>
          </p:cNvPr>
          <p:cNvSpPr/>
          <p:nvPr/>
        </p:nvSpPr>
        <p:spPr>
          <a:xfrm>
            <a:off x="3447486" y="5048657"/>
            <a:ext cx="2084536" cy="57066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8FF4569D-D547-01B8-1D8B-1870BDE90B14}"/>
              </a:ext>
            </a:extLst>
          </p:cNvPr>
          <p:cNvSpPr/>
          <p:nvPr/>
        </p:nvSpPr>
        <p:spPr>
          <a:xfrm>
            <a:off x="3447486" y="3782754"/>
            <a:ext cx="2084536" cy="57066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72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B5AD-AD5E-7009-1A12-7E07928D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515"/>
            <a:ext cx="10515600" cy="1325563"/>
          </a:xfrm>
        </p:spPr>
        <p:txBody>
          <a:bodyPr>
            <a:normAutofit/>
          </a:bodyPr>
          <a:lstStyle/>
          <a:p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ea typeface="+mj-lt"/>
                <a:cs typeface="+mj-lt"/>
              </a:rPr>
              <a:t>15. Operative und dispositive Datenhaltung: Welche Eigenschaften sind charakteristisch für dispositive Datenhaltung?</a:t>
            </a:r>
            <a:endParaRPr lang="de-DE" sz="2400" b="1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  <a:latin typeface="Avenir Next LT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1B56B0-AEAD-0F13-AB1F-6892BA5F9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15051"/>
            <a:ext cx="5258903" cy="472695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✅ Dominanz zeitpunktbezogener Datenhaltung:</a:t>
            </a:r>
            <a:b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 Dispositive Systeme speichern Daten historisch, d. h. man kann z. B. Entwicklungen über Zeiträume hinweg analysieren.</a:t>
            </a:r>
            <a:endParaRPr lang="de-DE" sz="1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✅ Primär Ergänzung statt Überschreiben bestehender Daten:</a:t>
            </a:r>
            <a:b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 Im Gegensatz zu operativen Systemen (wo Daten oft überschrieben werden), werden dispositive Daten meist ergänzt – um die Vergangenheit nachvollziehbar zu machen.</a:t>
            </a:r>
            <a:endParaRPr lang="de-DE" sz="1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✅ Überwiegend Vorhaltung aggregierter Daten:</a:t>
            </a:r>
            <a:b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 Dispositive Systeme arbeiten oft mit zusammengefassten (aggregierten) Daten, z. B. Umsätze pro Monat, Durchschnittswerte etc.</a:t>
            </a:r>
            <a:endParaRPr lang="de-DE" sz="1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✅ Ausrichtung ausschließlich auf strategische Fragestellungen:</a:t>
            </a:r>
            <a:b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 Sie dienen nicht dem Tagesgeschäft, sondern der langfristigen Planung und Entscheidungsfindung.</a:t>
            </a:r>
            <a:endParaRPr lang="de-DE" sz="1400" dirty="0">
              <a:solidFill>
                <a:schemeClr val="tx1"/>
              </a:solidFill>
            </a:endParaRPr>
          </a:p>
          <a:p>
            <a:pPr marL="228600" indent="0">
              <a:buNone/>
            </a:pP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D3BE3F-F174-C1E7-0B3A-DF3C21A8E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897" y="1715051"/>
            <a:ext cx="5258903" cy="472695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✅ Zielsetzung: Management- und Entscheidungsunterstützung:</a:t>
            </a:r>
            <a:b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 Hauptzweck ist die Unterstützung der Führungsebene mit Auswertungen, Kennzahlen und Analysen.</a:t>
            </a:r>
            <a:endParaRPr lang="de-DE" sz="1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✅ Datenhaltung wird auf Basis von Themen bzw. Anwendungsgebieten strukturiert und modelliert:</a:t>
            </a:r>
            <a:b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 Dispositive Datenbanken sind thematisch organisiert – z. B. nach Kunde, Produkt, Region.</a:t>
            </a:r>
            <a:endParaRPr lang="de-DE" sz="1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✅ Abfragen (</a:t>
            </a:r>
            <a:r>
              <a:rPr lang="de-DE" sz="1400" dirty="0" err="1">
                <a:solidFill>
                  <a:schemeClr val="tx1"/>
                </a:solidFill>
                <a:ea typeface="+mn-lt"/>
                <a:cs typeface="+mn-lt"/>
              </a:rPr>
              <a:t>Queries</a:t>
            </a: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) sind im Wesentlichen im Voraus bekannt; die Datenhaltung kann entsprechend optimiert werden:</a:t>
            </a:r>
            <a:b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 Typische Reports (z. B. Monatsbericht, Vertriebsanalyse) werden regelmäßig durchgeführt. Dadurch kann die Struktur der Datenbank gezielt darauf abgestimmt werden.</a:t>
            </a:r>
            <a:endParaRPr lang="de-DE" sz="1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✅ Große Bedeutung historischer Daten:</a:t>
            </a:r>
            <a:b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de-DE" sz="1400" dirty="0">
                <a:solidFill>
                  <a:schemeClr val="tx1"/>
                </a:solidFill>
                <a:ea typeface="+mn-lt"/>
                <a:cs typeface="+mn-lt"/>
              </a:rPr>
              <a:t> Alte Daten werden bewusst gespeichert, um Entwicklungen und Trends erkennen zu können.</a:t>
            </a:r>
            <a:endParaRPr lang="de-DE" sz="1400" dirty="0">
              <a:solidFill>
                <a:schemeClr val="tx1"/>
              </a:solidFill>
            </a:endParaRPr>
          </a:p>
          <a:p>
            <a:pPr marL="228600" indent="0">
              <a:buNone/>
            </a:pP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7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EEA139-CCE1-1690-93A1-C5539236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de-DE" sz="2400" b="1">
                <a:gradFill flip="none">
                  <a:gsLst>
                    <a:gs pos="0">
                      <a:srgbClr val="7162FE">
                        <a:alpha val="70000"/>
                      </a:srgbClr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ea typeface="+mj-lt"/>
                <a:cs typeface="+mj-lt"/>
              </a:rPr>
              <a:t>16. BI – Operative und dispositive Daten: Erörtern Sie die Unterschiede zwischen operativen und dispositiven Daten.</a:t>
            </a:r>
            <a:endParaRPr lang="de-DE" sz="2400" b="1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  <a:latin typeface="Avenir Next LT Pro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66B0BF8-A5B2-7F07-16DF-DAB407FC3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690510"/>
              </p:ext>
            </p:extLst>
          </p:nvPr>
        </p:nvGraphicFramePr>
        <p:xfrm>
          <a:off x="4293704" y="820908"/>
          <a:ext cx="7060096" cy="51447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6833">
                  <a:extLst>
                    <a:ext uri="{9D8B030D-6E8A-4147-A177-3AD203B41FA5}">
                      <a16:colId xmlns:a16="http://schemas.microsoft.com/office/drawing/2014/main" val="2021067790"/>
                    </a:ext>
                  </a:extLst>
                </a:gridCol>
                <a:gridCol w="2548106">
                  <a:extLst>
                    <a:ext uri="{9D8B030D-6E8A-4147-A177-3AD203B41FA5}">
                      <a16:colId xmlns:a16="http://schemas.microsoft.com/office/drawing/2014/main" val="3374076235"/>
                    </a:ext>
                  </a:extLst>
                </a:gridCol>
                <a:gridCol w="2885157">
                  <a:extLst>
                    <a:ext uri="{9D8B030D-6E8A-4147-A177-3AD203B41FA5}">
                      <a16:colId xmlns:a16="http://schemas.microsoft.com/office/drawing/2014/main" val="730820243"/>
                    </a:ext>
                  </a:extLst>
                </a:gridCol>
              </a:tblGrid>
              <a:tr h="355926">
                <a:tc>
                  <a:txBody>
                    <a:bodyPr/>
                    <a:lstStyle/>
                    <a:p>
                      <a:r>
                        <a:rPr lang="de-DE" sz="1600" b="1" dirty="0"/>
                        <a:t>Merkmal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/>
                        <a:t>Operative Daten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/>
                        <a:t>Dispositive Daten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773401"/>
                  </a:ext>
                </a:extLst>
              </a:tr>
              <a:tr h="598603">
                <a:tc>
                  <a:txBody>
                    <a:bodyPr/>
                    <a:lstStyle/>
                    <a:p>
                      <a:r>
                        <a:rPr lang="de-DE" sz="1600" dirty="0"/>
                        <a:t>Zweck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Tagesgeschäft abwickeln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Managemententscheidungen unterstützen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202865"/>
                  </a:ext>
                </a:extLst>
              </a:tr>
              <a:tr h="598603">
                <a:tc>
                  <a:txBody>
                    <a:bodyPr/>
                    <a:lstStyle/>
                    <a:p>
                      <a:r>
                        <a:rPr lang="de-DE" sz="1600" dirty="0"/>
                        <a:t>Beispiel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Bestellung erfassen, Lagerbestand ändern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Umsatzanalyse, Trendberichte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110602"/>
                  </a:ext>
                </a:extLst>
              </a:tr>
              <a:tr h="598603">
                <a:tc>
                  <a:txBody>
                    <a:bodyPr/>
                    <a:lstStyle/>
                    <a:p>
                      <a:r>
                        <a:rPr lang="de-DE" sz="1600" dirty="0"/>
                        <a:t>Datenstruktur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Prozessbezogen, detailliert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Themenbezogen, verdichtet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787749"/>
                  </a:ext>
                </a:extLst>
              </a:tr>
              <a:tr h="598603">
                <a:tc>
                  <a:txBody>
                    <a:bodyPr/>
                    <a:lstStyle/>
                    <a:p>
                      <a:r>
                        <a:rPr lang="de-DE" sz="1600" dirty="0"/>
                        <a:t>Datenhaltung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Aktuelle Daten, oft ohne Historie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Historisch, Zeitverläufe werden gespeichert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54077"/>
                  </a:ext>
                </a:extLst>
              </a:tr>
              <a:tr h="598603">
                <a:tc>
                  <a:txBody>
                    <a:bodyPr/>
                    <a:lstStyle/>
                    <a:p>
                      <a:r>
                        <a:rPr lang="de-DE" sz="1600" dirty="0"/>
                        <a:t>Schreibzugriffe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Viele parallele Benutzerzugriffe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Meist nur Lesezugriffe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744894"/>
                  </a:ext>
                </a:extLst>
              </a:tr>
              <a:tr h="598603">
                <a:tc>
                  <a:txBody>
                    <a:bodyPr/>
                    <a:lstStyle/>
                    <a:p>
                      <a:r>
                        <a:rPr lang="de-DE" sz="1600" dirty="0"/>
                        <a:t>Datenpflege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Überschreiben bestehender Daten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Ergänzen, nicht überschreiben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128026"/>
                  </a:ext>
                </a:extLst>
              </a:tr>
              <a:tr h="598603">
                <a:tc>
                  <a:txBody>
                    <a:bodyPr/>
                    <a:lstStyle/>
                    <a:p>
                      <a:r>
                        <a:rPr lang="de-DE" sz="1600" dirty="0"/>
                        <a:t>Aggregation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Einzeltransaktionen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Aggregierte (zusammengefasste) Daten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249841"/>
                  </a:ext>
                </a:extLst>
              </a:tr>
              <a:tr h="598603">
                <a:tc>
                  <a:txBody>
                    <a:bodyPr/>
                    <a:lstStyle/>
                    <a:p>
                      <a:r>
                        <a:rPr lang="de-DE" sz="1600" dirty="0"/>
                        <a:t>Beispiele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ERP-System (z. B. SAP), Kassensystem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Data Warehouse, OLAP-System</a:t>
                      </a:r>
                    </a:p>
                  </a:txBody>
                  <a:tcPr marL="80892" marR="80892" marT="40446" marB="40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61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34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3C3CF-F78D-6852-66B4-C4BE6B30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EF34FC-7122-3DE5-E6F4-B1DD6900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de-DE" dirty="0">
              <a:solidFill>
                <a:srgbClr val="201449">
                  <a:alpha val="70000"/>
                </a:srgbClr>
              </a:solidFill>
            </a:endParaRPr>
          </a:p>
          <a:p>
            <a:pPr algn="ctr">
              <a:buClr>
                <a:srgbClr val="E4DEF6"/>
              </a:buClr>
            </a:pPr>
            <a:endParaRPr lang="de-DE" dirty="0">
              <a:solidFill>
                <a:srgbClr val="201449">
                  <a:alpha val="70000"/>
                </a:srgbClr>
              </a:solidFill>
            </a:endParaRPr>
          </a:p>
          <a:p>
            <a:pPr algn="ctr">
              <a:buClr>
                <a:srgbClr val="E4DEF6"/>
              </a:buClr>
            </a:pPr>
            <a:r>
              <a:rPr lang="de-DE" dirty="0">
                <a:solidFill>
                  <a:srgbClr val="201449">
                    <a:alpha val="70000"/>
                  </a:srgbClr>
                </a:solidFill>
              </a:rPr>
              <a:t>Vielen Dank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147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109FA-B3FB-E6ED-D15D-D9A7139A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22" y="559559"/>
            <a:ext cx="10637078" cy="1391823"/>
          </a:xfrm>
        </p:spPr>
        <p:txBody>
          <a:bodyPr>
            <a:normAutofit fontScale="90000"/>
          </a:bodyPr>
          <a:lstStyle/>
          <a:p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1. In der Präsentation wurden Beispiele für den Einsatz von Business </a:t>
            </a:r>
            <a:r>
              <a:rPr lang="de-DE" sz="2400" b="1" dirty="0" err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Intelligence</a:t>
            </a:r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 (BI) genannt.</a:t>
            </a:r>
            <a:endParaRPr lang="de-DE" sz="2400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  <a:latin typeface="Avenir Next LT Pro"/>
              <a:cs typeface="Arial"/>
            </a:endParaRPr>
          </a:p>
          <a:p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Erarbeiten Sie weitere mögliche Einsatzgebiete bzw. Einsatzszenarien für BI.</a:t>
            </a:r>
            <a:endParaRPr lang="de-DE" sz="2400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  <a:latin typeface="Avenir Next LT Pro"/>
              <a:cs typeface="Arial"/>
            </a:endParaRPr>
          </a:p>
          <a:p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Begründe warum.</a:t>
            </a:r>
            <a:endParaRPr lang="en-US" sz="2400" dirty="0">
              <a:gradFill flip="none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  <a:latin typeface="Avenir Next LT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95FE7-CDAA-707E-8121-AEC41E6353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Szenario:</a:t>
            </a:r>
            <a:br>
              <a:rPr lang="de-DE" sz="1800" b="1" dirty="0">
                <a:latin typeface="Avenir Next LT Pro"/>
                <a:cs typeface="Arial"/>
              </a:rPr>
            </a:b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 Im Rahmen von Projekten in den Bereichen Gesundheit und Bildung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im Kontext der Entwicklungszusammenarbeit habe ich mit der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Datenbankabfrage und Berichterstellung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gearbeitet. Dabei wurden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Projektoutputs und Indikatoren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aus Datenbanken extrahiert, aufbereitet und in Reports überführt – z. B. Anzahl der erreichten Personen, durchgeführte Schulungen oder Verbesserungen im Gesundheitsbereich.</a:t>
            </a:r>
            <a:endParaRPr lang="de-DE" sz="1800" dirty="0">
              <a:latin typeface="Avenir Next LT Pro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9B0BFD-D482-BA2E-C4C5-EB2C2C746D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Warum ist das ein BI-Szenario?</a:t>
            </a: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Du hast Daten gesammelt (z. B. Projektoutputs)</a:t>
            </a: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Diese strukturiert aufbereitet (z. B. über Tools, Abfragen, Visualisierungen)</a:t>
            </a: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Daraus fundierte Berichte für Stakeholder erstellt</a:t>
            </a: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→ Ziel: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bessere Entscheidungen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für laufende oder zukünftige Projekte</a:t>
            </a:r>
            <a:endParaRPr lang="de-DE" sz="1800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9758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ECEA5-0791-40AB-41CB-9711D5AF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2. Wo bzw. bei was entsteht bei Business </a:t>
            </a:r>
            <a:r>
              <a:rPr lang="de-DE" sz="2400" b="1" err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Intelligence</a:t>
            </a:r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 Projekten in der Regel der größte Aufwand?</a:t>
            </a:r>
            <a:endParaRPr lang="de-DE" sz="2400" dirty="0">
              <a:latin typeface="Avenir Next LT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7850E1-185A-2C22-A2B8-722B11CFCF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Datenquellen sind oft vielfältig und uneinheitlich</a:t>
            </a:r>
            <a:br>
              <a:rPr lang="de-DE" sz="1800" b="1" dirty="0">
                <a:latin typeface="Avenir Next LT Pro"/>
                <a:cs typeface="Arial"/>
              </a:rPr>
            </a:br>
            <a:endParaRPr lang="de-DE" sz="1800" b="1">
              <a:solidFill>
                <a:srgbClr val="201449">
                  <a:alpha val="70000"/>
                </a:srgbClr>
              </a:solidFill>
              <a:latin typeface="Avenir Next LT Pro"/>
              <a:cs typeface="Arial"/>
            </a:endParaRPr>
          </a:p>
          <a:p>
            <a:pPr lvl="1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Unterschiedliche Formate (CSV, Excel, SQL, APIs usw.)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  <a:cs typeface="Arial"/>
            </a:endParaRPr>
          </a:p>
          <a:p>
            <a:pPr lvl="1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Unterschiedliche Systeme (CRM, ERP, manuelle Erfassungen, Cloud-Services)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  <a:cs typeface="Arial"/>
            </a:endParaRPr>
          </a:p>
          <a:p>
            <a:pPr lvl="1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Unterschiedliche Datenqualitäten</a:t>
            </a:r>
            <a:endParaRPr lang="de-DE" sz="1800" dirty="0">
              <a:latin typeface="Avenir Next LT Pro"/>
            </a:endParaRPr>
          </a:p>
          <a:p>
            <a:pPr>
              <a:buClr>
                <a:srgbClr val="E4DEF6"/>
              </a:buClr>
            </a:pPr>
            <a:endParaRPr lang="de-DE" dirty="0">
              <a:solidFill>
                <a:srgbClr val="201449">
                  <a:alpha val="70000"/>
                </a:srgb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1C8F7F-0C73-8B6D-5D17-74E0FA1E29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Daten müssen bereinigt werden</a:t>
            </a:r>
            <a:br>
              <a:rPr lang="de-DE" sz="1800" b="1" dirty="0">
                <a:latin typeface="Avenir Next LT Pro"/>
                <a:cs typeface="Arial"/>
              </a:rPr>
            </a:br>
            <a:endParaRPr lang="de-DE" sz="1800" b="1" dirty="0">
              <a:latin typeface="Avenir Next LT Pro"/>
              <a:cs typeface="Arial"/>
            </a:endParaRPr>
          </a:p>
          <a:p>
            <a:pPr lvl="1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Fehlende Werte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 dirty="0">
              <a:latin typeface="Avenir Next LT Pro"/>
              <a:cs typeface="Arial"/>
            </a:endParaRPr>
          </a:p>
          <a:p>
            <a:pPr lvl="1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Inkonsistente Einträge (z. B. "Berlin" vs. "</a:t>
            </a:r>
            <a:r>
              <a:rPr lang="de-DE" sz="1800" dirty="0" err="1">
                <a:solidFill>
                  <a:srgbClr val="000000"/>
                </a:solidFill>
                <a:latin typeface="Avenir Next LT Pro"/>
                <a:cs typeface="Arial"/>
              </a:rPr>
              <a:t>berlin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" vs. "BER")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>
              <a:solidFill>
                <a:srgbClr val="000000"/>
              </a:solidFill>
              <a:latin typeface="Avenir Next LT Pro"/>
              <a:cs typeface="Arial"/>
            </a:endParaRPr>
          </a:p>
          <a:p>
            <a:pPr lvl="1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Dubletten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 dirty="0">
              <a:latin typeface="Avenir Next LT Pro"/>
              <a:cs typeface="Arial"/>
            </a:endParaRPr>
          </a:p>
          <a:p>
            <a:pPr lvl="1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Veraltete Informationen</a:t>
            </a:r>
            <a:endParaRPr lang="de-DE" sz="1800" dirty="0">
              <a:latin typeface="Avenir Next LT Pro"/>
            </a:endParaRPr>
          </a:p>
          <a:p>
            <a:pPr>
              <a:buClr>
                <a:srgbClr val="E4DEF6"/>
              </a:buClr>
            </a:pPr>
            <a:endParaRPr lang="de-DE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3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29D1B-B184-1E7E-0132-3CE8AFFB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</a:rPr>
              <a:t>2. Wo bzw. bei was entsteht bei Business </a:t>
            </a:r>
            <a:r>
              <a:rPr lang="de-DE" sz="2400" b="1" dirty="0" err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</a:rPr>
              <a:t>Intelligence</a:t>
            </a:r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</a:rPr>
              <a:t> Projekten in der Regel der größte Aufwand?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2618E-3E6E-E314-D59C-8935B6438A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Transformation und Modellierung brauchen Zeit</a:t>
            </a:r>
            <a:br>
              <a:rPr lang="de-DE" sz="1800" b="1" dirty="0">
                <a:latin typeface="Avenir Next LT Pro"/>
                <a:cs typeface="Arial"/>
              </a:rPr>
            </a:br>
            <a:endParaRPr lang="de-DE" sz="1800" b="1" dirty="0">
              <a:latin typeface="Avenir Next LT Pro"/>
              <a:cs typeface="Arial"/>
            </a:endParaRPr>
          </a:p>
          <a:p>
            <a:pPr lvl="1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Die Daten müssen so umgewandelt werden, dass sie analysierbar sind (z. B. Zeitachsen, KPIs, Gruppenbildung)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 dirty="0">
              <a:latin typeface="Avenir Next LT Pro"/>
              <a:cs typeface="Arial"/>
            </a:endParaRPr>
          </a:p>
          <a:p>
            <a:pPr lvl="1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Logik muss definiert werden (z. B. „Was genau ist ein aktiver Nutzer?“ oder „Wann zählt eine Maßnahme als erfolgreich?“)</a:t>
            </a:r>
            <a:endParaRPr lang="de-DE" sz="1800" dirty="0">
              <a:latin typeface="Avenir Next LT Pro"/>
            </a:endParaRPr>
          </a:p>
          <a:p>
            <a:pPr>
              <a:buClr>
                <a:srgbClr val="E4DEF6"/>
              </a:buClr>
            </a:pPr>
            <a:endParaRPr lang="de-DE" dirty="0">
              <a:solidFill>
                <a:srgbClr val="201449">
                  <a:alpha val="70000"/>
                </a:srgb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352044-E9E4-F269-9137-7885844374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ETL-Prozesse müssen entwickelt und automatisiert werden</a:t>
            </a:r>
            <a:br>
              <a:rPr lang="de-DE" sz="1800" b="1" dirty="0">
                <a:latin typeface="Avenir Next LT Pro"/>
                <a:cs typeface="Arial"/>
              </a:rPr>
            </a:br>
            <a:endParaRPr lang="de-DE" sz="1800" b="1" dirty="0">
              <a:latin typeface="Avenir Next LT Pro"/>
              <a:cs typeface="Arial"/>
            </a:endParaRPr>
          </a:p>
          <a:p>
            <a:pPr lvl="1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Aufbau robuster Datenpipelines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>
              <a:solidFill>
                <a:srgbClr val="000000"/>
              </a:solidFill>
              <a:latin typeface="Avenir Next LT Pro"/>
              <a:cs typeface="Arial"/>
            </a:endParaRPr>
          </a:p>
          <a:p>
            <a:pPr lvl="1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Regelmäßige Aktualisierung und Überwachung</a:t>
            </a:r>
            <a:endParaRPr lang="de-DE" sz="1800" dirty="0">
              <a:latin typeface="Avenir Next LT Pro"/>
            </a:endParaRPr>
          </a:p>
          <a:p>
            <a:pPr>
              <a:buClr>
                <a:srgbClr val="E4DEF6"/>
              </a:buClr>
            </a:pPr>
            <a:endParaRPr lang="de-DE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7DB97-4F9D-F515-6460-CA064BCB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3. Identifikation von BI-</a:t>
            </a:r>
            <a:r>
              <a:rPr lang="de-DE" sz="2400" b="1" err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Anwendungsystemen</a:t>
            </a:r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: welche der folgenden Systeme sind Ihrer Ansicht nach üblicherweise keine BI-Anwendungssysteme?</a:t>
            </a:r>
            <a:endParaRPr lang="de-DE" sz="2400" dirty="0">
              <a:latin typeface="Avenir Next LT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F65E8-810B-124B-02ED-5400C0243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Nicht typische BI-Systeme sind:</a:t>
            </a: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Reisekostenabrechnung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✅</a:t>
            </a:r>
            <a:br>
              <a:rPr lang="de-DE" sz="1800" dirty="0">
                <a:latin typeface="Avenir Next LT Pro"/>
                <a:cs typeface="Arial"/>
              </a:rPr>
            </a:b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→ Verwaltung von Spesen, kein Analysefokus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Debitorenbuchhaltung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✅</a:t>
            </a:r>
            <a:br>
              <a:rPr lang="de-DE" sz="1800" dirty="0">
                <a:latin typeface="Avenir Next LT Pro"/>
                <a:cs typeface="Arial"/>
              </a:rPr>
            </a:b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→ Operatives Finanzsystem, keine analytische </a:t>
            </a:r>
            <a:r>
              <a:rPr lang="de-DE" sz="1800">
                <a:solidFill>
                  <a:srgbClr val="000000"/>
                </a:solidFill>
                <a:latin typeface="Avenir Next LT Pro"/>
                <a:cs typeface="Arial"/>
              </a:rPr>
              <a:t>Funktion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Call-Center-Steuerung mit ACDS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✅</a:t>
            </a:r>
            <a:br>
              <a:rPr lang="de-DE" sz="1800" dirty="0">
                <a:latin typeface="Avenir Next LT Pro"/>
                <a:cs typeface="Arial"/>
              </a:rPr>
            </a:b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→ Operative Steuerung, keine typische BI-Anwendung</a:t>
            </a:r>
            <a:br>
              <a:rPr lang="de-DE" sz="1800" dirty="0">
                <a:latin typeface="Avenir Next LT Pro"/>
                <a:cs typeface="Arial"/>
              </a:rPr>
            </a:b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Lagerhaltungsmanagement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✅</a:t>
            </a:r>
            <a:br>
              <a:rPr lang="de-DE" sz="1800" dirty="0">
                <a:latin typeface="Avenir Next LT Pro"/>
                <a:cs typeface="Arial"/>
              </a:rPr>
            </a:b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→ Fokus auf Bestandsführung, keine Analyse</a:t>
            </a:r>
            <a:br>
              <a:rPr lang="de-DE" sz="1100" dirty="0">
                <a:solidFill>
                  <a:srgbClr val="000000"/>
                </a:solidFill>
                <a:latin typeface="Arial"/>
                <a:cs typeface="Arial"/>
              </a:rPr>
            </a:br>
            <a:endParaRPr lang="de-DE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19006A-BB57-AFFC-D3DA-013C22D8F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3226"/>
            <a:ext cx="5181600" cy="44177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Typische BI-Anwendungen sind:</a:t>
            </a: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  <a:p>
            <a:pPr>
              <a:buClr>
                <a:srgbClr val="E4DEF6"/>
              </a:buClr>
            </a:pPr>
            <a:r>
              <a:rPr lang="de-DE" sz="1800" b="1" err="1">
                <a:solidFill>
                  <a:srgbClr val="000000"/>
                </a:solidFill>
                <a:latin typeface="Avenir Next LT Pro"/>
                <a:cs typeface="Arial"/>
              </a:rPr>
              <a:t>Balanced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 </a:t>
            </a:r>
            <a:r>
              <a:rPr lang="de-DE" sz="1800" b="1" err="1">
                <a:solidFill>
                  <a:srgbClr val="000000"/>
                </a:solidFill>
                <a:latin typeface="Avenir Next LT Pro"/>
                <a:cs typeface="Arial"/>
              </a:rPr>
              <a:t>Scorecard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→ Strategisches </a:t>
            </a:r>
            <a:r>
              <a:rPr lang="de-DE" sz="1800">
                <a:solidFill>
                  <a:srgbClr val="000000"/>
                </a:solidFill>
                <a:latin typeface="Avenir Next LT Pro"/>
                <a:cs typeface="Arial"/>
              </a:rPr>
              <a:t>Steuerungsinstrument mit Kennzahlen</a:t>
            </a:r>
            <a:endParaRPr lang="de-DE" sz="180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Konzernkonsolidierung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→ Analyse &amp; Aufbereitung von Finanzdaten</a:t>
            </a:r>
            <a:endParaRPr lang="de-DE" sz="180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Vertriebscontrolling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→ Analyse von Verkaufszahlen, Forecasts</a:t>
            </a:r>
            <a:endParaRPr lang="de-DE" sz="180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Analytisches CRM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→ Auswertung von Kundendaten</a:t>
            </a: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Workflow-Management (wenn analytisch genutzt)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→ Kann BI-relevant sein, wenn Auswertungen gemacht werden</a:t>
            </a:r>
            <a:endParaRPr lang="de-DE" sz="1800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21780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A944B-D5C4-5257-7748-36EDA7DF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4. Business </a:t>
            </a:r>
            <a:r>
              <a:rPr lang="de-DE" sz="2400" b="1" err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Intelligence</a:t>
            </a:r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 als unternehmensspezifische Lösung: Erläutern Sie, warum BI nicht als </a:t>
            </a:r>
            <a:r>
              <a:rPr lang="de-DE" sz="2400" b="1" err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Product</a:t>
            </a:r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 käuflich erwerbbar, sondern stets unternehmensindividuell zu implementieren ist.</a:t>
            </a:r>
            <a:endParaRPr lang="de-DE" sz="2400" dirty="0">
              <a:latin typeface="Avenir Next LT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9CD345-41E5-132D-AD44-98B20ED161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28600" indent="0">
              <a:buClr>
                <a:srgbClr val="E4DEF6"/>
              </a:buClr>
              <a:buNone/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Business </a:t>
            </a:r>
            <a:r>
              <a:rPr lang="de-DE" sz="1800" dirty="0" err="1">
                <a:solidFill>
                  <a:srgbClr val="000000"/>
                </a:solidFill>
                <a:latin typeface="Avenir Next LT Pro"/>
                <a:cs typeface="Arial"/>
              </a:rPr>
              <a:t>Intelligence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(BI) ist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kein fertiges Produkt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, sondern ein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Konzept und Prozess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, das:</a:t>
            </a:r>
            <a:endParaRPr lang="de-DE" sz="1800" dirty="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auf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individuellen Unternehmensdaten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, -strukturen und -zielen basiert,</a:t>
            </a: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unterschiedliche Systeme (z. B. ERP, CRM, DWH)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integriert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,</a:t>
            </a: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anwenderspezifische Anforderungen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(Berichte, Dashboards, KPIs) berücksichtigt</a:t>
            </a: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und eine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maßgeschneiderte Datenarchitektur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erfordert.</a:t>
            </a:r>
            <a:endParaRPr lang="de-DE" sz="1800" dirty="0">
              <a:latin typeface="Avenir Next LT Pro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A35345-82D3-5640-417D-3A7312B693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indent="0" algn="ctr">
              <a:buNone/>
            </a:pPr>
            <a:endParaRPr lang="de-DE" sz="1800" b="1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marL="228600" indent="0" algn="ctr">
              <a:buNone/>
            </a:pPr>
            <a:endParaRPr lang="de-DE" sz="1800" b="1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marL="228600" indent="0" algn="ctr">
              <a:buNone/>
            </a:pPr>
            <a:endParaRPr lang="de-DE" sz="1800" b="1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marL="228600" indent="0" algn="ctr">
              <a:buNone/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Fazit:</a:t>
            </a:r>
            <a:br>
              <a:rPr lang="de-DE" sz="1800" b="1" dirty="0">
                <a:latin typeface="Avenir Next LT Pro"/>
                <a:cs typeface="Arial"/>
              </a:rPr>
            </a:b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Jedes Unternehmen hat andere Prozesse, Datenquellen und Analysebedarfe – daher ist eine BI-Lösung immer individuell zu implementieren.</a:t>
            </a: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36641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C2809-A799-2414-E157-6B2318FF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6. Welchen Teilbereich des Business </a:t>
            </a:r>
            <a:r>
              <a:rPr lang="de-DE" sz="2400" b="1" err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Intelligence</a:t>
            </a:r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 deckt das Data Warehouse ab?</a:t>
            </a:r>
            <a:endParaRPr lang="de-DE" sz="2400" dirty="0">
              <a:latin typeface="Avenir Next LT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C37E93-3E83-9DE2-C233-D052933F4A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28600" indent="0">
              <a:buNone/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Das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Data Warehouse (DWH)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ist das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zentrale Datenlager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im BI-System und deckt den Bereich der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Datenhaltung und -bereitstellung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ab.</a:t>
            </a:r>
            <a:endParaRPr lang="de-DE" sz="1800" dirty="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 Es übernimmt:</a:t>
            </a:r>
            <a:endParaRPr lang="de-DE" sz="1800" dirty="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Sammlung von Daten aus verschiedenen Quellen (ETL)</a:t>
            </a: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Datenintegration, -bereinigung und -historisierung</a:t>
            </a:r>
            <a:endParaRPr lang="de-DE" sz="1800" dirty="0">
              <a:latin typeface="Avenir Next LT Pro"/>
              <a:cs typeface="Arial"/>
            </a:endParaRPr>
          </a:p>
          <a:p>
            <a:pPr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Bereitstellung konsistenter Daten für Analysen, Berichte, Dashboards</a:t>
            </a:r>
            <a:endParaRPr lang="de-DE" sz="1800" dirty="0">
              <a:latin typeface="Avenir Next LT Pro"/>
            </a:endParaRPr>
          </a:p>
          <a:p>
            <a:pPr>
              <a:buClr>
                <a:srgbClr val="E4DEF6"/>
              </a:buClr>
            </a:pPr>
            <a:endParaRPr lang="de-DE" dirty="0">
              <a:solidFill>
                <a:srgbClr val="201449">
                  <a:alpha val="70000"/>
                </a:srgb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178FDC-0C36-0C68-9B9E-4FB26B8E4E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indent="0" algn="ctr">
              <a:buNone/>
            </a:pPr>
            <a:endParaRPr lang="de-DE" sz="1800" b="1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marL="228600" indent="0" algn="ctr">
              <a:buNone/>
            </a:pPr>
            <a:endParaRPr lang="de-DE" sz="1800" b="1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marL="228600" indent="0" algn="ctr">
              <a:buNone/>
            </a:pPr>
            <a:endParaRPr lang="de-DE" sz="1800" b="1" dirty="0">
              <a:solidFill>
                <a:srgbClr val="000000"/>
              </a:solidFill>
              <a:latin typeface="Avenir Next LT Pro"/>
              <a:cs typeface="Arial"/>
            </a:endParaRPr>
          </a:p>
          <a:p>
            <a:pPr marL="228600" indent="0" algn="ctr">
              <a:buNone/>
            </a:pP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Fazit:</a:t>
            </a:r>
            <a:br>
              <a:rPr lang="de-DE" sz="1800" b="1" dirty="0">
                <a:latin typeface="Avenir Next LT Pro"/>
                <a:cs typeface="Arial"/>
              </a:rPr>
            </a:b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Das DWH bildet die Datenbasis für alle BI-Aktivitäten.</a:t>
            </a: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80910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BA832C-B379-1F6E-C30B-C39FAF48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gradFill flip="none">
                  <a:gsLst>
                    <a:gs pos="0">
                      <a:srgbClr val="7162FE">
                        <a:alpha val="70000"/>
                      </a:srgbClr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5. Erklären Sie die Unterschiede/Abgrenzung zwischen einem analytischen und weiten BI Verständnis.</a:t>
            </a:r>
            <a:endParaRPr lang="de-DE" sz="2400">
              <a:latin typeface="Avenir Next LT Pro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11C2F28-EA6E-FE8D-9096-813C12328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489075"/>
              </p:ext>
            </p:extLst>
          </p:nvPr>
        </p:nvGraphicFramePr>
        <p:xfrm>
          <a:off x="4293704" y="1061582"/>
          <a:ext cx="7060096" cy="466340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27699">
                  <a:extLst>
                    <a:ext uri="{9D8B030D-6E8A-4147-A177-3AD203B41FA5}">
                      <a16:colId xmlns:a16="http://schemas.microsoft.com/office/drawing/2014/main" val="352033031"/>
                    </a:ext>
                  </a:extLst>
                </a:gridCol>
                <a:gridCol w="2411389">
                  <a:extLst>
                    <a:ext uri="{9D8B030D-6E8A-4147-A177-3AD203B41FA5}">
                      <a16:colId xmlns:a16="http://schemas.microsoft.com/office/drawing/2014/main" val="1812173845"/>
                    </a:ext>
                  </a:extLst>
                </a:gridCol>
                <a:gridCol w="3421008">
                  <a:extLst>
                    <a:ext uri="{9D8B030D-6E8A-4147-A177-3AD203B41FA5}">
                      <a16:colId xmlns:a16="http://schemas.microsoft.com/office/drawing/2014/main" val="857371445"/>
                    </a:ext>
                  </a:extLst>
                </a:gridCol>
              </a:tblGrid>
              <a:tr h="81236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Aspekt</a:t>
                      </a:r>
                      <a:endParaRPr lang="de-DE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Analytisches Verständnis</a:t>
                      </a:r>
                      <a:endParaRPr lang="de-DE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Weites Verständnis</a:t>
                      </a:r>
                      <a:endParaRPr lang="de-DE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65735"/>
                  </a:ext>
                </a:extLst>
              </a:tr>
              <a:tr h="111315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Fokus</a:t>
                      </a:r>
                      <a:endParaRPr lang="de-DE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Datenanalyse, Reporting, OLAP</a:t>
                      </a:r>
                      <a:endParaRPr lang="de-DE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Ganzheitlicher Informationsfluss im Unternehmen</a:t>
                      </a:r>
                      <a:endParaRPr lang="de-DE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327511"/>
                  </a:ext>
                </a:extLst>
              </a:tr>
              <a:tr h="1113158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Ziel</a:t>
                      </a:r>
                      <a:endParaRPr lang="de-DE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Erkenntnisgewinn durch Daten</a:t>
                      </a:r>
                      <a:endParaRPr lang="de-DE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Unterstützung aller Entscheidungen durch Informationsintegration</a:t>
                      </a:r>
                      <a:endParaRPr lang="de-DE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481944"/>
                  </a:ext>
                </a:extLst>
              </a:tr>
              <a:tr h="81236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Tools</a:t>
                      </a:r>
                      <a:endParaRPr lang="de-DE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Analyse-Tools, Dashboards</a:t>
                      </a:r>
                      <a:endParaRPr lang="de-DE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Integration von ERP, DWH, CRM, ETL-Prozessen</a:t>
                      </a:r>
                      <a:endParaRPr lang="de-DE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139354"/>
                  </a:ext>
                </a:extLst>
              </a:tr>
              <a:tr h="812362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Nutzer</a:t>
                      </a:r>
                      <a:endParaRPr lang="de-DE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Datenanalysten, Controller</a:t>
                      </a:r>
                      <a:endParaRPr lang="de-DE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-DE" sz="2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venir Next LT Pro"/>
                        </a:rPr>
                        <a:t>Alle Entscheidungsträger im Unternehmen</a:t>
                      </a:r>
                      <a:endParaRPr lang="de-DE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marL="170661" marR="59257" marT="85331" marB="8533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19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43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AA50B-EFBE-4F84-B161-4660A1EC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7. Warum sollte ETL dem Bereich Business </a:t>
            </a:r>
            <a:r>
              <a:rPr lang="de-DE" sz="2400" b="1" err="1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Intelligence</a:t>
            </a:r>
            <a:r>
              <a:rPr lang="de-DE" sz="2400" b="1" dirty="0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Avenir Next LT Pro"/>
                <a:cs typeface="Arial"/>
              </a:rPr>
              <a:t> zugerechnet werden?</a:t>
            </a:r>
            <a:endParaRPr lang="de-DE" sz="2400" dirty="0">
              <a:latin typeface="Avenir Next LT Pr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B6163-85E5-4986-2DF3-5335CD4CC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13270"/>
            <a:ext cx="5243051" cy="44636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/>
              <a:buChar char="§"/>
            </a:pPr>
            <a:r>
              <a:rPr lang="de-DE" sz="1800" b="1">
                <a:solidFill>
                  <a:srgbClr val="000000"/>
                </a:solidFill>
                <a:latin typeface="Avenir Next LT Pro"/>
                <a:cs typeface="Arial"/>
              </a:rPr>
              <a:t>Grundlage für Analyse:</a:t>
            </a:r>
            <a:endParaRPr lang="de-DE" sz="1800" b="1">
              <a:latin typeface="Avenir Next LT Pro"/>
              <a:cs typeface="Arial"/>
            </a:endParaRPr>
          </a:p>
          <a:p>
            <a:pPr marL="1085850" lvl="1" indent="-285750">
              <a:buClr>
                <a:srgbClr val="E4DEF6"/>
              </a:buClr>
              <a:buFont typeface="Wingdings"/>
              <a:buChar char="§"/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BI basiert auf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bereinigten, einheitlichen und integrierten Daten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.</a:t>
            </a:r>
            <a:endParaRPr lang="de-DE" sz="1800" dirty="0">
              <a:latin typeface="Avenir Next LT Pro"/>
              <a:cs typeface="Arial"/>
            </a:endParaRPr>
          </a:p>
          <a:p>
            <a:pPr marL="1085850" lvl="1" indent="-285750">
              <a:buClr>
                <a:srgbClr val="E4DEF6"/>
              </a:buClr>
              <a:buFont typeface="Wingdings"/>
              <a:buChar char="§"/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ETL sorgt dafür, dass Rohdaten aus verschiedenen Quellen so vorbereitet werden, dass sie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vergleichbar und auswertbar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sind.</a:t>
            </a:r>
            <a:endParaRPr lang="de-DE" sz="1800" dirty="0">
              <a:latin typeface="Avenir Next LT Pro"/>
              <a:cs typeface="Arial"/>
            </a:endParaRPr>
          </a:p>
          <a:p>
            <a:pPr marL="285750" indent="-285750">
              <a:buClr>
                <a:srgbClr val="E4DEF6"/>
              </a:buClr>
              <a:buFont typeface="Wingdings"/>
              <a:buChar char="§"/>
            </a:pPr>
            <a:r>
              <a:rPr lang="de-DE" sz="1800" b="1">
                <a:solidFill>
                  <a:srgbClr val="000000"/>
                </a:solidFill>
                <a:latin typeface="Avenir Next LT Pro"/>
                <a:cs typeface="Arial"/>
              </a:rPr>
              <a:t>Datenintegration:</a:t>
            </a:r>
            <a:endParaRPr lang="de-DE" sz="1800" b="1">
              <a:latin typeface="Avenir Next LT Pro"/>
              <a:cs typeface="Arial"/>
            </a:endParaRPr>
          </a:p>
          <a:p>
            <a:pPr marL="1085850" lvl="1" indent="-285750">
              <a:buClr>
                <a:srgbClr val="E4DEF6"/>
              </a:buClr>
              <a:buFont typeface="Wingdings"/>
              <a:buChar char="§"/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In einem Unternehmen gibt es viele Quellsysteme (z. B. ERP, CRM, </a:t>
            </a:r>
            <a:r>
              <a:rPr lang="de-DE" sz="1800">
                <a:solidFill>
                  <a:srgbClr val="000000"/>
                </a:solidFill>
                <a:latin typeface="Avenir Next LT Pro"/>
                <a:cs typeface="Arial"/>
              </a:rPr>
              <a:t>Excel).</a:t>
            </a:r>
            <a:endParaRPr lang="de-DE" sz="1400">
              <a:solidFill>
                <a:srgbClr val="201449">
                  <a:alpha val="70000"/>
                </a:srgbClr>
              </a:solidFill>
              <a:latin typeface="Avenir Next LT Pro"/>
              <a:cs typeface="Arial"/>
            </a:endParaRPr>
          </a:p>
          <a:p>
            <a:pPr marL="1085850" lvl="1" indent="-285750">
              <a:buClr>
                <a:srgbClr val="E4DEF6"/>
              </a:buClr>
              <a:buFont typeface="Wingdings"/>
              <a:buChar char="§"/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ETL führt diese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heterogenen Datenquellen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zusammen.</a:t>
            </a: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6AFB20-119E-45F8-E075-5C6D838A4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6169" y="1713270"/>
            <a:ext cx="5476566" cy="45743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Transformation (Datenqualität):</a:t>
            </a:r>
            <a:endParaRPr lang="de-DE" sz="1800" b="1" dirty="0">
              <a:latin typeface="Avenir Next LT Pro"/>
              <a:cs typeface="Arial"/>
            </a:endParaRPr>
          </a:p>
          <a:p>
            <a:pPr lvl="2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ETL ermöglicht die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Datenbereinigung, Umformung, Harmonisierung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 – alles wichtige Schritte zur Sicherstellung von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Datenqualität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, ein zentraler Erfolgsfaktor für BI.</a:t>
            </a: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  <a:cs typeface="Arial"/>
            </a:endParaRPr>
          </a:p>
          <a:p>
            <a:r>
              <a:rPr lang="de-DE" sz="1800" b="1">
                <a:solidFill>
                  <a:srgbClr val="000000"/>
                </a:solidFill>
                <a:latin typeface="Avenir Next LT Pro"/>
                <a:cs typeface="Arial"/>
              </a:rPr>
              <a:t>Laden ins Data Warehouse:</a:t>
            </a:r>
            <a:endParaRPr lang="de-DE" sz="1800" b="1">
              <a:latin typeface="Avenir Next LT Pro"/>
              <a:cs typeface="Arial"/>
            </a:endParaRPr>
          </a:p>
          <a:p>
            <a:pPr lvl="2">
              <a:buClr>
                <a:srgbClr val="E4DEF6"/>
              </a:buClr>
            </a:pP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Die durch ETL verarbeiteten Daten landen im </a:t>
            </a:r>
            <a:r>
              <a:rPr lang="de-DE" sz="1800" b="1" dirty="0">
                <a:solidFill>
                  <a:srgbClr val="000000"/>
                </a:solidFill>
                <a:latin typeface="Avenir Next LT Pro"/>
                <a:cs typeface="Arial"/>
              </a:rPr>
              <a:t>Data Warehouse</a:t>
            </a:r>
            <a:r>
              <a:rPr lang="de-DE" sz="1800" dirty="0">
                <a:solidFill>
                  <a:srgbClr val="000000"/>
                </a:solidFill>
                <a:latin typeface="Avenir Next LT Pro"/>
                <a:cs typeface="Arial"/>
              </a:rPr>
              <a:t>, dem zentralen Datenspeicher für BI-Analysen.</a:t>
            </a:r>
            <a:endParaRPr lang="de-DE" sz="1800">
              <a:solidFill>
                <a:srgbClr val="201449">
                  <a:alpha val="70000"/>
                </a:srgbClr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52886996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LuminousVTI</vt:lpstr>
      <vt:lpstr>Data Engineer</vt:lpstr>
      <vt:lpstr>1. In der Präsentation wurden Beispiele für den Einsatz von Business Intelligence (BI) genannt. Erarbeiten Sie weitere mögliche Einsatzgebiete bzw. Einsatzszenarien für BI. Begründe warum.</vt:lpstr>
      <vt:lpstr>2. Wo bzw. bei was entsteht bei Business Intelligence Projekten in der Regel der größte Aufwand?</vt:lpstr>
      <vt:lpstr>2. Wo bzw. bei was entsteht bei Business Intelligence Projekten in der Regel der größte Aufwand?</vt:lpstr>
      <vt:lpstr>3. Identifikation von BI-Anwendungsystemen: welche der folgenden Systeme sind Ihrer Ansicht nach üblicherweise keine BI-Anwendungssysteme?</vt:lpstr>
      <vt:lpstr>4. Business Intelligence als unternehmensspezifische Lösung: Erläutern Sie, warum BI nicht als Product käuflich erwerbbar, sondern stets unternehmensindividuell zu implementieren ist.</vt:lpstr>
      <vt:lpstr>6. Welchen Teilbereich des Business Intelligence deckt das Data Warehouse ab?</vt:lpstr>
      <vt:lpstr>5. Erklären Sie die Unterschiede/Abgrenzung zwischen einem analytischen und weiten BI Verständnis.</vt:lpstr>
      <vt:lpstr>7. Warum sollte ETL dem Bereich Business Intelligence zugerechnet werden?</vt:lpstr>
      <vt:lpstr>8. Führt allein die Existenz eines Data Warehouse zu Business Intelligence?</vt:lpstr>
      <vt:lpstr>9. Warum entspricht die Balanced Scorecard dem BI-Konzept?</vt:lpstr>
      <vt:lpstr>10. Grenzen der Nutzung operativer Datenbestände für die Managementunterstützung: Nennen Sie Probleme, die bei einem direkten Zugriff managementunterstützender Anwendungen auf die Datenbestände operativer Transaktionssysteme auftreten können.</vt:lpstr>
      <vt:lpstr>11. Data-Warehouse-Definition: William H. Inmon stellt in seiner Data-Warehouse-Definition vier Merkmale in den Mittelpunkt. Welche sind dies?</vt:lpstr>
      <vt:lpstr>12. Transformationsschritte: Welche Schritte werden im Rahmen der Transformation operativer in dispositive Daten notwendig?</vt:lpstr>
      <vt:lpstr>13. In welchem Zusammenhang stehen ETL und DWH?</vt:lpstr>
      <vt:lpstr>14. Was ist Ihrer Meinung nach der Unterschied / Zusammenhang zwischen Daten, Informationen und Wissen? Wie kommt man von Daten zu Wissen?</vt:lpstr>
      <vt:lpstr>15. Operative und dispositive Datenhaltung: Welche Eigenschaften sind charakteristisch für dispositive Datenhaltung?</vt:lpstr>
      <vt:lpstr>16. BI – Operative und dispositive Daten: Erörtern Sie die Unterschiede zwischen operativen und dispositiven Daten.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520</cp:revision>
  <dcterms:created xsi:type="dcterms:W3CDTF">2025-04-07T12:51:33Z</dcterms:created>
  <dcterms:modified xsi:type="dcterms:W3CDTF">2025-04-08T07:25:06Z</dcterms:modified>
</cp:coreProperties>
</file>