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326" r:id="rId2"/>
    <p:sldId id="339" r:id="rId3"/>
    <p:sldId id="349" r:id="rId4"/>
    <p:sldId id="350" r:id="rId5"/>
    <p:sldId id="348" r:id="rId6"/>
    <p:sldId id="345" r:id="rId7"/>
    <p:sldId id="353" r:id="rId8"/>
    <p:sldId id="347"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EEF"/>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14" d="100"/>
          <a:sy n="114" d="100"/>
        </p:scale>
        <p:origin x="1560" y="114"/>
      </p:cViewPr>
      <p:guideLst>
        <p:guide orient="horz" pos="2160"/>
        <p:guide pos="2880"/>
      </p:guideLst>
    </p:cSldViewPr>
  </p:slideViewPr>
  <p:notesTextViewPr>
    <p:cViewPr>
      <p:scale>
        <a:sx n="1" d="1"/>
        <a:sy n="1" d="1"/>
      </p:scale>
      <p:origin x="0" y="0"/>
    </p:cViewPr>
  </p:notesTextViewPr>
  <p:notesViewPr>
    <p:cSldViewPr snapToGrid="0" showGuides="1">
      <p:cViewPr>
        <p:scale>
          <a:sx n="100" d="100"/>
          <a:sy n="100" d="100"/>
        </p:scale>
        <p:origin x="756" y="-6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8E65E-788B-473D-A473-13C007E16B57}" type="datetimeFigureOut">
              <a:rPr lang="de-DE" smtClean="0"/>
              <a:t>26.10.2023</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BC15B-71FD-4B02-9FF6-0AD31C99B044}" type="slidenum">
              <a:rPr lang="de-DE" smtClean="0"/>
              <a:t>‹Nr.›</a:t>
            </a:fld>
            <a:endParaRPr lang="de-DE"/>
          </a:p>
        </p:txBody>
      </p:sp>
    </p:spTree>
    <p:extLst>
      <p:ext uri="{BB962C8B-B14F-4D97-AF65-F5344CB8AC3E}">
        <p14:creationId xmlns:p14="http://schemas.microsoft.com/office/powerpoint/2010/main" val="408336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4FBC15B-71FD-4B02-9FF6-0AD31C99B044}" type="slidenum">
              <a:rPr lang="de-DE" smtClean="0"/>
              <a:t>1</a:t>
            </a:fld>
            <a:endParaRPr lang="de-DE"/>
          </a:p>
        </p:txBody>
      </p:sp>
    </p:spTree>
    <p:extLst>
      <p:ext uri="{BB962C8B-B14F-4D97-AF65-F5344CB8AC3E}">
        <p14:creationId xmlns:p14="http://schemas.microsoft.com/office/powerpoint/2010/main" val="377703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4FBC15B-71FD-4B02-9FF6-0AD31C99B044}" type="slidenum">
              <a:rPr lang="de-DE" smtClean="0"/>
              <a:t>2</a:t>
            </a:fld>
            <a:endParaRPr lang="de-DE"/>
          </a:p>
        </p:txBody>
      </p:sp>
    </p:spTree>
    <p:extLst>
      <p:ext uri="{BB962C8B-B14F-4D97-AF65-F5344CB8AC3E}">
        <p14:creationId xmlns:p14="http://schemas.microsoft.com/office/powerpoint/2010/main" val="36456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4FBC15B-71FD-4B02-9FF6-0AD31C99B044}" type="slidenum">
              <a:rPr lang="de-DE" smtClean="0"/>
              <a:t>3</a:t>
            </a:fld>
            <a:endParaRPr lang="de-DE"/>
          </a:p>
        </p:txBody>
      </p:sp>
    </p:spTree>
    <p:extLst>
      <p:ext uri="{BB962C8B-B14F-4D97-AF65-F5344CB8AC3E}">
        <p14:creationId xmlns:p14="http://schemas.microsoft.com/office/powerpoint/2010/main" val="3891340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4FBC15B-71FD-4B02-9FF6-0AD31C99B044}" type="slidenum">
              <a:rPr lang="de-DE" smtClean="0"/>
              <a:t>4</a:t>
            </a:fld>
            <a:endParaRPr lang="de-DE"/>
          </a:p>
        </p:txBody>
      </p:sp>
    </p:spTree>
    <p:extLst>
      <p:ext uri="{BB962C8B-B14F-4D97-AF65-F5344CB8AC3E}">
        <p14:creationId xmlns:p14="http://schemas.microsoft.com/office/powerpoint/2010/main" val="120774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4FBC15B-71FD-4B02-9FF6-0AD31C99B044}" type="slidenum">
              <a:rPr lang="de-DE" smtClean="0"/>
              <a:t>5</a:t>
            </a:fld>
            <a:endParaRPr lang="de-DE"/>
          </a:p>
        </p:txBody>
      </p:sp>
    </p:spTree>
    <p:extLst>
      <p:ext uri="{BB962C8B-B14F-4D97-AF65-F5344CB8AC3E}">
        <p14:creationId xmlns:p14="http://schemas.microsoft.com/office/powerpoint/2010/main" val="1756977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4FBC15B-71FD-4B02-9FF6-0AD31C99B044}" type="slidenum">
              <a:rPr lang="de-DE" smtClean="0"/>
              <a:t>6</a:t>
            </a:fld>
            <a:endParaRPr lang="de-DE"/>
          </a:p>
        </p:txBody>
      </p:sp>
    </p:spTree>
    <p:extLst>
      <p:ext uri="{BB962C8B-B14F-4D97-AF65-F5344CB8AC3E}">
        <p14:creationId xmlns:p14="http://schemas.microsoft.com/office/powerpoint/2010/main" val="1069038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4FBC15B-71FD-4B02-9FF6-0AD31C99B044}" type="slidenum">
              <a:rPr lang="de-DE" smtClean="0"/>
              <a:t>7</a:t>
            </a:fld>
            <a:endParaRPr lang="de-DE"/>
          </a:p>
        </p:txBody>
      </p:sp>
    </p:spTree>
    <p:extLst>
      <p:ext uri="{BB962C8B-B14F-4D97-AF65-F5344CB8AC3E}">
        <p14:creationId xmlns:p14="http://schemas.microsoft.com/office/powerpoint/2010/main" val="3228944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4FBC15B-71FD-4B02-9FF6-0AD31C99B044}" type="slidenum">
              <a:rPr lang="de-DE" smtClean="0"/>
              <a:t>8</a:t>
            </a:fld>
            <a:endParaRPr lang="de-DE"/>
          </a:p>
        </p:txBody>
      </p:sp>
    </p:spTree>
    <p:extLst>
      <p:ext uri="{BB962C8B-B14F-4D97-AF65-F5344CB8AC3E}">
        <p14:creationId xmlns:p14="http://schemas.microsoft.com/office/powerpoint/2010/main" val="1691129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18904B4C-D10B-4DFC-865A-E7FA1A89FD72}" type="datetime1">
              <a:rPr lang="de-DE" smtClean="0"/>
              <a:t>26.10.2023</a:t>
            </a:fld>
            <a:endParaRPr lang="de-DE"/>
          </a:p>
        </p:txBody>
      </p:sp>
      <p:sp>
        <p:nvSpPr>
          <p:cNvPr id="5" name="Footer Placeholder 4"/>
          <p:cNvSpPr>
            <a:spLocks noGrp="1"/>
          </p:cNvSpPr>
          <p:nvPr>
            <p:ph type="ftr" sz="quarter" idx="11"/>
          </p:nvPr>
        </p:nvSpPr>
        <p:spPr/>
        <p:txBody>
          <a:bodyPr/>
          <a:lstStyle/>
          <a:p>
            <a:r>
              <a:rPr lang="de-DE"/>
              <a:t>V.Joswig - Statistik – Projekt</a:t>
            </a:r>
          </a:p>
        </p:txBody>
      </p:sp>
      <p:sp>
        <p:nvSpPr>
          <p:cNvPr id="6" name="Slide Number Placeholder 5"/>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4125945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C9C538A-7507-4EF4-9065-5289E237B543}" type="datetime1">
              <a:rPr lang="de-DE" smtClean="0"/>
              <a:t>26.10.2023</a:t>
            </a:fld>
            <a:endParaRPr lang="de-DE"/>
          </a:p>
        </p:txBody>
      </p:sp>
      <p:sp>
        <p:nvSpPr>
          <p:cNvPr id="5" name="Footer Placeholder 4"/>
          <p:cNvSpPr>
            <a:spLocks noGrp="1"/>
          </p:cNvSpPr>
          <p:nvPr>
            <p:ph type="ftr" sz="quarter" idx="11"/>
          </p:nvPr>
        </p:nvSpPr>
        <p:spPr/>
        <p:txBody>
          <a:bodyPr/>
          <a:lstStyle/>
          <a:p>
            <a:r>
              <a:rPr lang="de-DE"/>
              <a:t>V.Joswig - Statistik – Projekt</a:t>
            </a:r>
          </a:p>
        </p:txBody>
      </p:sp>
      <p:sp>
        <p:nvSpPr>
          <p:cNvPr id="6" name="Slide Number Placeholder 5"/>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383971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53F9D99-2FC6-4F2C-9705-22138C1A3393}" type="datetime1">
              <a:rPr lang="de-DE" smtClean="0"/>
              <a:t>26.10.2023</a:t>
            </a:fld>
            <a:endParaRPr lang="de-DE"/>
          </a:p>
        </p:txBody>
      </p:sp>
      <p:sp>
        <p:nvSpPr>
          <p:cNvPr id="5" name="Footer Placeholder 4"/>
          <p:cNvSpPr>
            <a:spLocks noGrp="1"/>
          </p:cNvSpPr>
          <p:nvPr>
            <p:ph type="ftr" sz="quarter" idx="11"/>
          </p:nvPr>
        </p:nvSpPr>
        <p:spPr/>
        <p:txBody>
          <a:bodyPr/>
          <a:lstStyle/>
          <a:p>
            <a:r>
              <a:rPr lang="de-DE"/>
              <a:t>V.Joswig - Statistik – Projekt</a:t>
            </a:r>
          </a:p>
        </p:txBody>
      </p:sp>
      <p:sp>
        <p:nvSpPr>
          <p:cNvPr id="6" name="Slide Number Placeholder 5"/>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7073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8FACD86-9F58-4E72-9CEC-34AD4F521153}" type="datetime1">
              <a:rPr lang="de-DE" smtClean="0"/>
              <a:t>26.10.2023</a:t>
            </a:fld>
            <a:endParaRPr lang="de-DE"/>
          </a:p>
        </p:txBody>
      </p:sp>
      <p:sp>
        <p:nvSpPr>
          <p:cNvPr id="5" name="Footer Placeholder 4"/>
          <p:cNvSpPr>
            <a:spLocks noGrp="1"/>
          </p:cNvSpPr>
          <p:nvPr>
            <p:ph type="ftr" sz="quarter" idx="11"/>
          </p:nvPr>
        </p:nvSpPr>
        <p:spPr/>
        <p:txBody>
          <a:bodyPr/>
          <a:lstStyle/>
          <a:p>
            <a:r>
              <a:rPr lang="de-DE"/>
              <a:t>V.Joswig - Statistik – Projekt</a:t>
            </a:r>
          </a:p>
        </p:txBody>
      </p:sp>
      <p:sp>
        <p:nvSpPr>
          <p:cNvPr id="6" name="Slide Number Placeholder 5"/>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58856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4AB687F6-7656-49CB-93CE-17EA69C2649C}" type="datetime1">
              <a:rPr lang="de-DE" smtClean="0"/>
              <a:t>26.10.2023</a:t>
            </a:fld>
            <a:endParaRPr lang="de-DE"/>
          </a:p>
        </p:txBody>
      </p:sp>
      <p:sp>
        <p:nvSpPr>
          <p:cNvPr id="5" name="Footer Placeholder 4"/>
          <p:cNvSpPr>
            <a:spLocks noGrp="1"/>
          </p:cNvSpPr>
          <p:nvPr>
            <p:ph type="ftr" sz="quarter" idx="11"/>
          </p:nvPr>
        </p:nvSpPr>
        <p:spPr/>
        <p:txBody>
          <a:bodyPr/>
          <a:lstStyle/>
          <a:p>
            <a:r>
              <a:rPr lang="de-DE"/>
              <a:t>V.Joswig - Statistik – Projekt</a:t>
            </a:r>
          </a:p>
        </p:txBody>
      </p:sp>
      <p:sp>
        <p:nvSpPr>
          <p:cNvPr id="6" name="Slide Number Placeholder 5"/>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389221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9B1D236-EAAF-4A4B-A81A-A1E4042C2D4D}" type="datetime1">
              <a:rPr lang="de-DE" smtClean="0"/>
              <a:t>26.10.2023</a:t>
            </a:fld>
            <a:endParaRPr lang="de-DE"/>
          </a:p>
        </p:txBody>
      </p:sp>
      <p:sp>
        <p:nvSpPr>
          <p:cNvPr id="6" name="Footer Placeholder 5"/>
          <p:cNvSpPr>
            <a:spLocks noGrp="1"/>
          </p:cNvSpPr>
          <p:nvPr>
            <p:ph type="ftr" sz="quarter" idx="11"/>
          </p:nvPr>
        </p:nvSpPr>
        <p:spPr/>
        <p:txBody>
          <a:bodyPr/>
          <a:lstStyle/>
          <a:p>
            <a:r>
              <a:rPr lang="de-DE"/>
              <a:t>V.Joswig - Statistik – Projekt</a:t>
            </a:r>
          </a:p>
        </p:txBody>
      </p:sp>
      <p:sp>
        <p:nvSpPr>
          <p:cNvPr id="7" name="Slide Number Placeholder 6"/>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212705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F0C8652-03FD-4D13-8AA6-1E43CEBB9462}" type="datetime1">
              <a:rPr lang="de-DE" smtClean="0"/>
              <a:t>26.10.2023</a:t>
            </a:fld>
            <a:endParaRPr lang="de-DE"/>
          </a:p>
        </p:txBody>
      </p:sp>
      <p:sp>
        <p:nvSpPr>
          <p:cNvPr id="8" name="Footer Placeholder 7"/>
          <p:cNvSpPr>
            <a:spLocks noGrp="1"/>
          </p:cNvSpPr>
          <p:nvPr>
            <p:ph type="ftr" sz="quarter" idx="11"/>
          </p:nvPr>
        </p:nvSpPr>
        <p:spPr/>
        <p:txBody>
          <a:bodyPr/>
          <a:lstStyle/>
          <a:p>
            <a:r>
              <a:rPr lang="de-DE"/>
              <a:t>V.Joswig - Statistik – Projekt</a:t>
            </a:r>
          </a:p>
        </p:txBody>
      </p:sp>
      <p:sp>
        <p:nvSpPr>
          <p:cNvPr id="9" name="Slide Number Placeholder 8"/>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155825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1194F7BA-BF1C-4E15-85E7-2C041F8C301F}" type="datetime1">
              <a:rPr lang="de-DE" smtClean="0"/>
              <a:t>26.10.2023</a:t>
            </a:fld>
            <a:endParaRPr lang="de-DE"/>
          </a:p>
        </p:txBody>
      </p:sp>
      <p:sp>
        <p:nvSpPr>
          <p:cNvPr id="4" name="Footer Placeholder 3"/>
          <p:cNvSpPr>
            <a:spLocks noGrp="1"/>
          </p:cNvSpPr>
          <p:nvPr>
            <p:ph type="ftr" sz="quarter" idx="11"/>
          </p:nvPr>
        </p:nvSpPr>
        <p:spPr/>
        <p:txBody>
          <a:bodyPr/>
          <a:lstStyle/>
          <a:p>
            <a:r>
              <a:rPr lang="de-DE"/>
              <a:t>V.Joswig - Statistik – Projekt</a:t>
            </a:r>
          </a:p>
        </p:txBody>
      </p:sp>
      <p:sp>
        <p:nvSpPr>
          <p:cNvPr id="5" name="Slide Number Placeholder 4"/>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269196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1F74B-1241-4D7F-94CA-52CA93E26B99}" type="datetime1">
              <a:rPr lang="de-DE" smtClean="0"/>
              <a:t>26.10.2023</a:t>
            </a:fld>
            <a:endParaRPr lang="de-DE"/>
          </a:p>
        </p:txBody>
      </p:sp>
      <p:sp>
        <p:nvSpPr>
          <p:cNvPr id="3" name="Footer Placeholder 2"/>
          <p:cNvSpPr>
            <a:spLocks noGrp="1"/>
          </p:cNvSpPr>
          <p:nvPr>
            <p:ph type="ftr" sz="quarter" idx="11"/>
          </p:nvPr>
        </p:nvSpPr>
        <p:spPr/>
        <p:txBody>
          <a:bodyPr/>
          <a:lstStyle/>
          <a:p>
            <a:r>
              <a:rPr lang="de-DE"/>
              <a:t>V.Joswig - Statistik – Projekt</a:t>
            </a:r>
          </a:p>
        </p:txBody>
      </p:sp>
      <p:sp>
        <p:nvSpPr>
          <p:cNvPr id="4" name="Slide Number Placeholder 3"/>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9445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p:txBody>
          <a:bodyPr/>
          <a:lstStyle/>
          <a:p>
            <a:fld id="{A51D2B7B-8F94-44C9-ABA0-FACBC5AD0131}" type="datetime1">
              <a:rPr lang="de-DE" smtClean="0"/>
              <a:t>26.10.2023</a:t>
            </a:fld>
            <a:endParaRPr lang="de-DE"/>
          </a:p>
        </p:txBody>
      </p:sp>
      <p:sp>
        <p:nvSpPr>
          <p:cNvPr id="6" name="Footer Placeholder 5"/>
          <p:cNvSpPr>
            <a:spLocks noGrp="1"/>
          </p:cNvSpPr>
          <p:nvPr>
            <p:ph type="ftr" sz="quarter" idx="11"/>
          </p:nvPr>
        </p:nvSpPr>
        <p:spPr/>
        <p:txBody>
          <a:bodyPr/>
          <a:lstStyle/>
          <a:p>
            <a:r>
              <a:rPr lang="de-DE"/>
              <a:t>V.Joswig - Statistik – Projekt</a:t>
            </a:r>
          </a:p>
        </p:txBody>
      </p:sp>
      <p:sp>
        <p:nvSpPr>
          <p:cNvPr id="7" name="Slide Number Placeholder 6"/>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38109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p:txBody>
          <a:bodyPr/>
          <a:lstStyle/>
          <a:p>
            <a:fld id="{713CFC7A-4327-4884-9C26-5944D526E53A}" type="datetime1">
              <a:rPr lang="de-DE" smtClean="0"/>
              <a:t>26.10.2023</a:t>
            </a:fld>
            <a:endParaRPr lang="de-DE"/>
          </a:p>
        </p:txBody>
      </p:sp>
      <p:sp>
        <p:nvSpPr>
          <p:cNvPr id="6" name="Footer Placeholder 5"/>
          <p:cNvSpPr>
            <a:spLocks noGrp="1"/>
          </p:cNvSpPr>
          <p:nvPr>
            <p:ph type="ftr" sz="quarter" idx="11"/>
          </p:nvPr>
        </p:nvSpPr>
        <p:spPr/>
        <p:txBody>
          <a:bodyPr/>
          <a:lstStyle/>
          <a:p>
            <a:r>
              <a:rPr lang="de-DE"/>
              <a:t>V.Joswig - Statistik – Projekt</a:t>
            </a:r>
          </a:p>
        </p:txBody>
      </p:sp>
      <p:sp>
        <p:nvSpPr>
          <p:cNvPr id="7" name="Slide Number Placeholder 6"/>
          <p:cNvSpPr>
            <a:spLocks noGrp="1"/>
          </p:cNvSpPr>
          <p:nvPr>
            <p:ph type="sldNum" sz="quarter" idx="12"/>
          </p:nvPr>
        </p:nvSpPr>
        <p:spPr/>
        <p:txBody>
          <a:bodyPr/>
          <a:lstStyle/>
          <a:p>
            <a:fld id="{2A46E99F-16AB-4DDD-981D-210591EFD8CA}" type="slidenum">
              <a:rPr lang="de-DE" smtClean="0"/>
              <a:t>‹Nr.›</a:t>
            </a:fld>
            <a:endParaRPr lang="de-DE"/>
          </a:p>
        </p:txBody>
      </p:sp>
    </p:spTree>
    <p:extLst>
      <p:ext uri="{BB962C8B-B14F-4D97-AF65-F5344CB8AC3E}">
        <p14:creationId xmlns:p14="http://schemas.microsoft.com/office/powerpoint/2010/main" val="153656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4D8DB-2914-40D7-B929-9A0DD17E4117}" type="datetime1">
              <a:rPr lang="de-DE" smtClean="0"/>
              <a:t>26.10.2023</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V.Joswig - Statistik – Projekt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6E99F-16AB-4DDD-981D-210591EFD8CA}" type="slidenum">
              <a:rPr lang="de-DE" smtClean="0"/>
              <a:t>‹Nr.›</a:t>
            </a:fld>
            <a:endParaRPr lang="de-DE"/>
          </a:p>
        </p:txBody>
      </p:sp>
    </p:spTree>
    <p:extLst>
      <p:ext uri="{BB962C8B-B14F-4D97-AF65-F5344CB8AC3E}">
        <p14:creationId xmlns:p14="http://schemas.microsoft.com/office/powerpoint/2010/main" val="15235259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sz="4400" b="1" dirty="0">
                <a:latin typeface="Arial" panose="020B0604020202020204" pitchFamily="34" charset="0"/>
                <a:cs typeface="Arial" panose="020B0604020202020204" pitchFamily="34" charset="0"/>
              </a:rPr>
              <a:t>Statistik – Projektaufgabe</a:t>
            </a:r>
            <a:endParaRPr lang="de-DE" sz="4400" dirty="0"/>
          </a:p>
        </p:txBody>
      </p:sp>
      <p:sp>
        <p:nvSpPr>
          <p:cNvPr id="3" name="Untertitel 2"/>
          <p:cNvSpPr>
            <a:spLocks noGrp="1"/>
          </p:cNvSpPr>
          <p:nvPr>
            <p:ph type="subTitle" idx="1"/>
          </p:nvPr>
        </p:nvSpPr>
        <p:spPr/>
        <p:txBody>
          <a:bodyPr>
            <a:normAutofit/>
          </a:bodyPr>
          <a:lstStyle/>
          <a:p>
            <a:r>
              <a:rPr lang="de-DE" sz="2800" dirty="0"/>
              <a:t>Aufgaben</a:t>
            </a:r>
          </a:p>
        </p:txBody>
      </p:sp>
      <p:sp>
        <p:nvSpPr>
          <p:cNvPr id="4" name="Fußzeilenplatzhalter 3"/>
          <p:cNvSpPr>
            <a:spLocks noGrp="1"/>
          </p:cNvSpPr>
          <p:nvPr>
            <p:ph type="ftr" sz="quarter" idx="11"/>
          </p:nvPr>
        </p:nvSpPr>
        <p:spPr/>
        <p:txBody>
          <a:bodyPr/>
          <a:lstStyle/>
          <a:p>
            <a:r>
              <a:rPr lang="de-DE"/>
              <a:t>V.Joswig - Statistik – Projekt</a:t>
            </a:r>
            <a:endParaRPr lang="de-DE" dirty="0"/>
          </a:p>
        </p:txBody>
      </p:sp>
      <p:sp>
        <p:nvSpPr>
          <p:cNvPr id="5" name="Foliennummernplatzhalter 4"/>
          <p:cNvSpPr>
            <a:spLocks noGrp="1"/>
          </p:cNvSpPr>
          <p:nvPr>
            <p:ph type="sldNum" sz="quarter" idx="12"/>
          </p:nvPr>
        </p:nvSpPr>
        <p:spPr/>
        <p:txBody>
          <a:bodyPr/>
          <a:lstStyle/>
          <a:p>
            <a:fld id="{2A46E99F-16AB-4DDD-981D-210591EFD8CA}" type="slidenum">
              <a:rPr lang="de-DE" smtClean="0"/>
              <a:t>1</a:t>
            </a:fld>
            <a:endParaRPr lang="de-DE"/>
          </a:p>
        </p:txBody>
      </p:sp>
    </p:spTree>
    <p:extLst>
      <p:ext uri="{BB962C8B-B14F-4D97-AF65-F5344CB8AC3E}">
        <p14:creationId xmlns:p14="http://schemas.microsoft.com/office/powerpoint/2010/main" val="162604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V.Joswig - Statistik – Projekt</a:t>
            </a:r>
            <a:endParaRPr lang="de-DE" dirty="0"/>
          </a:p>
        </p:txBody>
      </p:sp>
      <p:sp>
        <p:nvSpPr>
          <p:cNvPr id="3" name="Foliennummernplatzhalter 2"/>
          <p:cNvSpPr>
            <a:spLocks noGrp="1"/>
          </p:cNvSpPr>
          <p:nvPr>
            <p:ph type="sldNum" sz="quarter" idx="12"/>
          </p:nvPr>
        </p:nvSpPr>
        <p:spPr/>
        <p:txBody>
          <a:bodyPr/>
          <a:lstStyle/>
          <a:p>
            <a:fld id="{2A46E99F-16AB-4DDD-981D-210591EFD8CA}" type="slidenum">
              <a:rPr lang="de-DE" smtClean="0"/>
              <a:t>2</a:t>
            </a:fld>
            <a:endParaRPr lang="de-DE" dirty="0"/>
          </a:p>
        </p:txBody>
      </p:sp>
      <p:sp>
        <p:nvSpPr>
          <p:cNvPr id="5" name="Rechteck 4"/>
          <p:cNvSpPr/>
          <p:nvPr/>
        </p:nvSpPr>
        <p:spPr>
          <a:xfrm>
            <a:off x="271463" y="271463"/>
            <a:ext cx="8601075" cy="7858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3400" b="1" dirty="0">
                <a:solidFill>
                  <a:schemeClr val="tx1"/>
                </a:solidFill>
                <a:latin typeface="Arial" panose="020B0604020202020204" pitchFamily="34" charset="0"/>
                <a:cs typeface="Arial" panose="020B0604020202020204" pitchFamily="34" charset="0"/>
              </a:rPr>
              <a:t>Allgemeine Informationen</a:t>
            </a:r>
          </a:p>
        </p:txBody>
      </p:sp>
      <p:sp>
        <p:nvSpPr>
          <p:cNvPr id="6" name="Rechteck 5">
            <a:extLst>
              <a:ext uri="{FF2B5EF4-FFF2-40B4-BE49-F238E27FC236}">
                <a16:creationId xmlns:a16="http://schemas.microsoft.com/office/drawing/2014/main" id="{EB5A761E-5077-4482-8358-88FF04D52C8C}"/>
              </a:ext>
            </a:extLst>
          </p:cNvPr>
          <p:cNvSpPr/>
          <p:nvPr/>
        </p:nvSpPr>
        <p:spPr>
          <a:xfrm>
            <a:off x="271463" y="1285875"/>
            <a:ext cx="8601075" cy="5070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de-DE" sz="2300" b="1" dirty="0">
                <a:solidFill>
                  <a:srgbClr val="000000"/>
                </a:solidFill>
                <a:latin typeface="Arial" panose="020B0604020202020204" pitchFamily="34" charset="0"/>
              </a:rPr>
              <a:t>Ablauf der Projektarbeit</a:t>
            </a:r>
            <a:endParaRPr lang="de-DE" sz="2300" dirty="0">
              <a:solidFill>
                <a:srgbClr val="000000"/>
              </a:solidFill>
              <a:latin typeface="Arial" panose="020B0604020202020204" pitchFamily="34" charset="0"/>
            </a:endParaRPr>
          </a:p>
          <a:p>
            <a:pPr marL="342900" indent="-342900">
              <a:buFont typeface="Arial" panose="020B0604020202020204" pitchFamily="34" charset="0"/>
              <a:buChar char="•"/>
            </a:pPr>
            <a:r>
              <a:rPr lang="de-DE" sz="2300" dirty="0">
                <a:solidFill>
                  <a:srgbClr val="000000"/>
                </a:solidFill>
                <a:latin typeface="Arial" panose="020B0604020202020204" pitchFamily="34" charset="0"/>
              </a:rPr>
              <a:t>Beginn: Mittwoch ab 8:30 Uhr</a:t>
            </a:r>
          </a:p>
          <a:p>
            <a:pPr marL="800100" lvl="1" indent="-342900">
              <a:buFont typeface="Arial" panose="020B0604020202020204" pitchFamily="34" charset="0"/>
              <a:buChar char="•"/>
            </a:pPr>
            <a:r>
              <a:rPr lang="de-DE" sz="2300" dirty="0">
                <a:solidFill>
                  <a:srgbClr val="000000"/>
                </a:solidFill>
                <a:latin typeface="Arial" panose="020B0604020202020204" pitchFamily="34" charset="0"/>
              </a:rPr>
              <a:t>Allgemeine Einführung</a:t>
            </a:r>
          </a:p>
          <a:p>
            <a:pPr marL="800100" lvl="1" indent="-342900">
              <a:buFont typeface="Arial" panose="020B0604020202020204" pitchFamily="34" charset="0"/>
              <a:buChar char="•"/>
            </a:pPr>
            <a:r>
              <a:rPr lang="de-DE" sz="2300" dirty="0">
                <a:solidFill>
                  <a:srgbClr val="000000"/>
                </a:solidFill>
                <a:latin typeface="Arial" panose="020B0604020202020204" pitchFamily="34" charset="0"/>
              </a:rPr>
              <a:t>Vorstellung der Projektarbeit</a:t>
            </a:r>
          </a:p>
          <a:p>
            <a:pPr marL="800100" lvl="1" indent="-342900">
              <a:buFont typeface="Arial" panose="020B0604020202020204" pitchFamily="34" charset="0"/>
              <a:buChar char="•"/>
            </a:pPr>
            <a:r>
              <a:rPr lang="de-DE" sz="2300" dirty="0">
                <a:solidFill>
                  <a:srgbClr val="000000"/>
                </a:solidFill>
                <a:latin typeface="Arial" panose="020B0604020202020204" pitchFamily="34" charset="0"/>
              </a:rPr>
              <a:t>Fragen</a:t>
            </a:r>
          </a:p>
          <a:p>
            <a:pPr marL="342900" indent="-342900">
              <a:buFont typeface="Arial" panose="020B0604020202020204" pitchFamily="34" charset="0"/>
              <a:buChar char="•"/>
            </a:pPr>
            <a:endParaRPr lang="de-DE" sz="2300" dirty="0">
              <a:solidFill>
                <a:srgbClr val="000000"/>
              </a:solidFill>
              <a:latin typeface="Arial" panose="020B0604020202020204" pitchFamily="34" charset="0"/>
            </a:endParaRPr>
          </a:p>
          <a:p>
            <a:pPr marL="342900" indent="-342900">
              <a:buFont typeface="Arial" panose="020B0604020202020204" pitchFamily="34" charset="0"/>
              <a:buChar char="•"/>
            </a:pPr>
            <a:r>
              <a:rPr lang="de-DE" sz="2300" dirty="0">
                <a:solidFill>
                  <a:srgbClr val="000000"/>
                </a:solidFill>
                <a:latin typeface="Arial" panose="020B0604020202020204" pitchFamily="34" charset="0"/>
              </a:rPr>
              <a:t>Ende / Abgabe: Donnerstag bis 17:00 Uhr                          (Schließung der Projektabgabe)</a:t>
            </a:r>
          </a:p>
          <a:p>
            <a:pPr marL="342900" indent="-342900">
              <a:buFont typeface="Arial" panose="020B0604020202020204" pitchFamily="34" charset="0"/>
              <a:buChar char="•"/>
            </a:pPr>
            <a:endParaRPr lang="de-DE" sz="2300" dirty="0">
              <a:solidFill>
                <a:srgbClr val="000000"/>
              </a:solidFill>
              <a:latin typeface="Arial" panose="020B0604020202020204" pitchFamily="34" charset="0"/>
            </a:endParaRPr>
          </a:p>
          <a:p>
            <a:pPr marL="342900" indent="-342900">
              <a:buFont typeface="Arial" panose="020B0604020202020204" pitchFamily="34" charset="0"/>
              <a:buChar char="•"/>
            </a:pPr>
            <a:r>
              <a:rPr lang="de-DE" sz="2300" dirty="0">
                <a:solidFill>
                  <a:srgbClr val="000000"/>
                </a:solidFill>
                <a:latin typeface="Arial" panose="020B0604020202020204" pitchFamily="34" charset="0"/>
              </a:rPr>
              <a:t>Freitag ab 8:30 Uhr: Einzelgespräche mit Teilnehmern, darin: Vorstellung der Arbeit und Bewertung</a:t>
            </a:r>
          </a:p>
          <a:p>
            <a:pPr marL="342900" indent="-342900">
              <a:buFont typeface="Arial" panose="020B0604020202020204" pitchFamily="34" charset="0"/>
              <a:buChar char="•"/>
            </a:pPr>
            <a:endParaRPr lang="de-DE" sz="2300" dirty="0">
              <a:solidFill>
                <a:srgbClr val="000000"/>
              </a:solidFill>
              <a:latin typeface="Arial" panose="020B0604020202020204" pitchFamily="34" charset="0"/>
            </a:endParaRPr>
          </a:p>
          <a:p>
            <a:pPr marL="342900" indent="-342900">
              <a:buFont typeface="Arial" panose="020B0604020202020204" pitchFamily="34" charset="0"/>
              <a:buChar char="•"/>
            </a:pPr>
            <a:endParaRPr lang="de-DE" sz="23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736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V.Joswig - Statistik – Projekt</a:t>
            </a:r>
            <a:endParaRPr lang="de-DE" dirty="0"/>
          </a:p>
        </p:txBody>
      </p:sp>
      <p:sp>
        <p:nvSpPr>
          <p:cNvPr id="3" name="Foliennummernplatzhalter 2"/>
          <p:cNvSpPr>
            <a:spLocks noGrp="1"/>
          </p:cNvSpPr>
          <p:nvPr>
            <p:ph type="sldNum" sz="quarter" idx="12"/>
          </p:nvPr>
        </p:nvSpPr>
        <p:spPr/>
        <p:txBody>
          <a:bodyPr/>
          <a:lstStyle/>
          <a:p>
            <a:fld id="{2A46E99F-16AB-4DDD-981D-210591EFD8CA}" type="slidenum">
              <a:rPr lang="de-DE" smtClean="0"/>
              <a:t>3</a:t>
            </a:fld>
            <a:endParaRPr lang="de-DE" dirty="0"/>
          </a:p>
        </p:txBody>
      </p:sp>
      <p:sp>
        <p:nvSpPr>
          <p:cNvPr id="5" name="Rechteck 4"/>
          <p:cNvSpPr/>
          <p:nvPr/>
        </p:nvSpPr>
        <p:spPr>
          <a:xfrm>
            <a:off x="271463" y="271463"/>
            <a:ext cx="8601075" cy="7858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3400" b="1" dirty="0">
                <a:solidFill>
                  <a:schemeClr val="tx1"/>
                </a:solidFill>
                <a:latin typeface="Arial" panose="020B0604020202020204" pitchFamily="34" charset="0"/>
                <a:cs typeface="Arial" panose="020B0604020202020204" pitchFamily="34" charset="0"/>
              </a:rPr>
              <a:t>Allgemeine Informationen</a:t>
            </a:r>
          </a:p>
        </p:txBody>
      </p:sp>
      <p:sp>
        <p:nvSpPr>
          <p:cNvPr id="6" name="Rechteck 5">
            <a:extLst>
              <a:ext uri="{FF2B5EF4-FFF2-40B4-BE49-F238E27FC236}">
                <a16:creationId xmlns:a16="http://schemas.microsoft.com/office/drawing/2014/main" id="{EB5A761E-5077-4482-8358-88FF04D52C8C}"/>
              </a:ext>
            </a:extLst>
          </p:cNvPr>
          <p:cNvSpPr/>
          <p:nvPr/>
        </p:nvSpPr>
        <p:spPr>
          <a:xfrm>
            <a:off x="271463" y="1285875"/>
            <a:ext cx="8601075" cy="5070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de-DE" sz="2300" b="1" dirty="0">
                <a:solidFill>
                  <a:schemeClr val="tx1"/>
                </a:solidFill>
                <a:latin typeface="Arial" panose="020B0604020202020204" pitchFamily="34" charset="0"/>
                <a:cs typeface="Arial" panose="020B0604020202020204" pitchFamily="34" charset="0"/>
              </a:rPr>
              <a:t>Ablauf der Projektarbeit</a:t>
            </a:r>
          </a:p>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Die Bearbeitung erfolgt ganztägig</a:t>
            </a:r>
          </a:p>
          <a:p>
            <a:pPr marL="342900" indent="-342900">
              <a:buFont typeface="Arial" panose="020B0604020202020204" pitchFamily="34" charset="0"/>
              <a:buChar char="•"/>
            </a:pPr>
            <a:endParaRPr lang="de-DE" sz="23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Pausen und Feierabend sind selbstständig zu organisieren</a:t>
            </a:r>
          </a:p>
        </p:txBody>
      </p:sp>
    </p:spTree>
    <p:extLst>
      <p:ext uri="{BB962C8B-B14F-4D97-AF65-F5344CB8AC3E}">
        <p14:creationId xmlns:p14="http://schemas.microsoft.com/office/powerpoint/2010/main" val="5716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V.Joswig - Statistik – Projekt</a:t>
            </a:r>
            <a:endParaRPr lang="de-DE" dirty="0"/>
          </a:p>
        </p:txBody>
      </p:sp>
      <p:sp>
        <p:nvSpPr>
          <p:cNvPr id="3" name="Foliennummernplatzhalter 2"/>
          <p:cNvSpPr>
            <a:spLocks noGrp="1"/>
          </p:cNvSpPr>
          <p:nvPr>
            <p:ph type="sldNum" sz="quarter" idx="12"/>
          </p:nvPr>
        </p:nvSpPr>
        <p:spPr/>
        <p:txBody>
          <a:bodyPr/>
          <a:lstStyle/>
          <a:p>
            <a:fld id="{2A46E99F-16AB-4DDD-981D-210591EFD8CA}" type="slidenum">
              <a:rPr lang="de-DE" smtClean="0"/>
              <a:t>4</a:t>
            </a:fld>
            <a:endParaRPr lang="de-DE" dirty="0"/>
          </a:p>
        </p:txBody>
      </p:sp>
      <p:sp>
        <p:nvSpPr>
          <p:cNvPr id="5" name="Rechteck 4"/>
          <p:cNvSpPr/>
          <p:nvPr/>
        </p:nvSpPr>
        <p:spPr>
          <a:xfrm>
            <a:off x="271463" y="271463"/>
            <a:ext cx="8601075" cy="7858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3400" b="1" dirty="0">
                <a:solidFill>
                  <a:schemeClr val="tx1"/>
                </a:solidFill>
                <a:latin typeface="Arial" panose="020B0604020202020204" pitchFamily="34" charset="0"/>
                <a:cs typeface="Arial" panose="020B0604020202020204" pitchFamily="34" charset="0"/>
              </a:rPr>
              <a:t>Allgemeine Informationen</a:t>
            </a:r>
          </a:p>
        </p:txBody>
      </p:sp>
      <p:sp>
        <p:nvSpPr>
          <p:cNvPr id="6" name="Rechteck 5">
            <a:extLst>
              <a:ext uri="{FF2B5EF4-FFF2-40B4-BE49-F238E27FC236}">
                <a16:creationId xmlns:a16="http://schemas.microsoft.com/office/drawing/2014/main" id="{EB5A761E-5077-4482-8358-88FF04D52C8C}"/>
              </a:ext>
            </a:extLst>
          </p:cNvPr>
          <p:cNvSpPr/>
          <p:nvPr/>
        </p:nvSpPr>
        <p:spPr>
          <a:xfrm>
            <a:off x="271463" y="1285875"/>
            <a:ext cx="8601075" cy="5070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Die Projektarbeit kann in der Gruppe erfolgen (Größe und Zusammensetzung wird von den Teilnehmern festgelegt)</a:t>
            </a:r>
          </a:p>
          <a:p>
            <a:endParaRPr lang="de-DE" sz="23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Eine schriftliche Ausarbeitung (Projektpräsentation) ist von jedem Teilnehmer abzugeben, kann aber auch eine Gruppenarbeit sein</a:t>
            </a:r>
          </a:p>
          <a:p>
            <a:endParaRPr lang="de-DE" sz="23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Die Abgabe erfolgt über den Ordner </a:t>
            </a:r>
            <a:r>
              <a:rPr lang="de-DE" sz="2300" i="1" dirty="0">
                <a:solidFill>
                  <a:schemeClr val="tx1"/>
                </a:solidFill>
                <a:latin typeface="Arial" panose="020B0604020202020204" pitchFamily="34" charset="0"/>
                <a:cs typeface="Arial" panose="020B0604020202020204" pitchFamily="34" charset="0"/>
              </a:rPr>
              <a:t>Projektabgabe</a:t>
            </a:r>
          </a:p>
          <a:p>
            <a:endParaRPr lang="de-DE" sz="23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Von jedem Teilnehmer ist eine schriftliche Ausarbeitung des Projekts abzugeben, das Format ist dabei frei wählbar, muss aber mit Standardsoftware zu lesen sein</a:t>
            </a:r>
          </a:p>
        </p:txBody>
      </p:sp>
    </p:spTree>
    <p:extLst>
      <p:ext uri="{BB962C8B-B14F-4D97-AF65-F5344CB8AC3E}">
        <p14:creationId xmlns:p14="http://schemas.microsoft.com/office/powerpoint/2010/main" val="407477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V.Joswig - Statistik – Projekt</a:t>
            </a:r>
            <a:endParaRPr lang="de-DE" dirty="0"/>
          </a:p>
        </p:txBody>
      </p:sp>
      <p:sp>
        <p:nvSpPr>
          <p:cNvPr id="3" name="Foliennummernplatzhalter 2"/>
          <p:cNvSpPr>
            <a:spLocks noGrp="1"/>
          </p:cNvSpPr>
          <p:nvPr>
            <p:ph type="sldNum" sz="quarter" idx="12"/>
          </p:nvPr>
        </p:nvSpPr>
        <p:spPr/>
        <p:txBody>
          <a:bodyPr/>
          <a:lstStyle/>
          <a:p>
            <a:fld id="{2A46E99F-16AB-4DDD-981D-210591EFD8CA}" type="slidenum">
              <a:rPr lang="de-DE" smtClean="0"/>
              <a:t>5</a:t>
            </a:fld>
            <a:endParaRPr lang="de-DE" dirty="0"/>
          </a:p>
        </p:txBody>
      </p:sp>
      <p:sp>
        <p:nvSpPr>
          <p:cNvPr id="5" name="Rechteck 4"/>
          <p:cNvSpPr/>
          <p:nvPr/>
        </p:nvSpPr>
        <p:spPr>
          <a:xfrm>
            <a:off x="271463" y="271463"/>
            <a:ext cx="8601075" cy="7858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3400" b="1" dirty="0">
                <a:solidFill>
                  <a:schemeClr val="tx1"/>
                </a:solidFill>
                <a:latin typeface="Arial" panose="020B0604020202020204" pitchFamily="34" charset="0"/>
                <a:cs typeface="Arial" panose="020B0604020202020204" pitchFamily="34" charset="0"/>
              </a:rPr>
              <a:t>Allgemeine Informationen</a:t>
            </a:r>
          </a:p>
        </p:txBody>
      </p:sp>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EB5A761E-5077-4482-8358-88FF04D52C8C}"/>
                  </a:ext>
                </a:extLst>
              </p:cNvPr>
              <p:cNvSpPr/>
              <p:nvPr/>
            </p:nvSpPr>
            <p:spPr>
              <a:xfrm>
                <a:off x="271463" y="1285875"/>
                <a:ext cx="8601075" cy="5070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Geben Sie zu allen Tests die Nullhypothese </a:t>
                </a:r>
                <a14:m>
                  <m:oMath xmlns:m="http://schemas.openxmlformats.org/officeDocument/2006/math">
                    <m:sSub>
                      <m:sSubPr>
                        <m:ctrlPr>
                          <a:rPr lang="de-DE" sz="2300" i="1" smtClean="0">
                            <a:solidFill>
                              <a:schemeClr val="tx1"/>
                            </a:solidFill>
                            <a:latin typeface="Cambria Math" panose="02040503050406030204" pitchFamily="18" charset="0"/>
                            <a:cs typeface="Arial" panose="020B0604020202020204" pitchFamily="34" charset="0"/>
                          </a:rPr>
                        </m:ctrlPr>
                      </m:sSubPr>
                      <m:e>
                        <m:r>
                          <a:rPr lang="de-DE" sz="2300" b="0" i="1" smtClean="0">
                            <a:solidFill>
                              <a:schemeClr val="tx1"/>
                            </a:solidFill>
                            <a:latin typeface="Cambria Math" panose="02040503050406030204" pitchFamily="18" charset="0"/>
                            <a:cs typeface="Arial" panose="020B0604020202020204" pitchFamily="34" charset="0"/>
                          </a:rPr>
                          <m:t>𝐻</m:t>
                        </m:r>
                      </m:e>
                      <m:sub>
                        <m:r>
                          <a:rPr lang="de-DE" sz="2300" b="0" i="1" smtClean="0">
                            <a:solidFill>
                              <a:schemeClr val="tx1"/>
                            </a:solidFill>
                            <a:latin typeface="Cambria Math" panose="02040503050406030204" pitchFamily="18" charset="0"/>
                            <a:cs typeface="Arial" panose="020B0604020202020204" pitchFamily="34" charset="0"/>
                          </a:rPr>
                          <m:t>0</m:t>
                        </m:r>
                      </m:sub>
                    </m:sSub>
                  </m:oMath>
                </a14:m>
                <a:r>
                  <a:rPr lang="de-DE" sz="2300" dirty="0">
                    <a:solidFill>
                      <a:schemeClr val="tx1"/>
                    </a:solidFill>
                    <a:latin typeface="Arial" panose="020B0604020202020204" pitchFamily="34" charset="0"/>
                    <a:cs typeface="Arial" panose="020B0604020202020204" pitchFamily="34" charset="0"/>
                  </a:rPr>
                  <a:t> und die Alternativhypothese </a:t>
                </a:r>
                <a14:m>
                  <m:oMath xmlns:m="http://schemas.openxmlformats.org/officeDocument/2006/math">
                    <m:sSub>
                      <m:sSubPr>
                        <m:ctrlPr>
                          <a:rPr lang="de-DE" sz="2300" i="1" smtClean="0">
                            <a:solidFill>
                              <a:schemeClr val="tx1"/>
                            </a:solidFill>
                            <a:latin typeface="Cambria Math" panose="02040503050406030204" pitchFamily="18" charset="0"/>
                            <a:cs typeface="Arial" panose="020B0604020202020204" pitchFamily="34" charset="0"/>
                          </a:rPr>
                        </m:ctrlPr>
                      </m:sSubPr>
                      <m:e>
                        <m:r>
                          <a:rPr lang="de-DE" sz="2300" b="0" i="1" smtClean="0">
                            <a:solidFill>
                              <a:schemeClr val="tx1"/>
                            </a:solidFill>
                            <a:latin typeface="Cambria Math" panose="02040503050406030204" pitchFamily="18" charset="0"/>
                            <a:cs typeface="Arial" panose="020B0604020202020204" pitchFamily="34" charset="0"/>
                          </a:rPr>
                          <m:t>𝐻</m:t>
                        </m:r>
                      </m:e>
                      <m:sub>
                        <m:r>
                          <a:rPr lang="de-DE" sz="2300" b="0" i="1" smtClean="0">
                            <a:solidFill>
                              <a:schemeClr val="tx1"/>
                            </a:solidFill>
                            <a:latin typeface="Cambria Math" panose="02040503050406030204" pitchFamily="18" charset="0"/>
                            <a:cs typeface="Arial" panose="020B0604020202020204" pitchFamily="34" charset="0"/>
                          </a:rPr>
                          <m:t>1</m:t>
                        </m:r>
                      </m:sub>
                    </m:sSub>
                  </m:oMath>
                </a14:m>
                <a:r>
                  <a:rPr lang="de-DE" sz="2300" dirty="0">
                    <a:solidFill>
                      <a:schemeClr val="tx1"/>
                    </a:solidFill>
                    <a:latin typeface="Arial" panose="020B0604020202020204" pitchFamily="34" charset="0"/>
                    <a:cs typeface="Arial" panose="020B0604020202020204" pitchFamily="34" charset="0"/>
                  </a:rPr>
                  <a:t>an, </a:t>
                </a:r>
                <a:r>
                  <a:rPr lang="de-DE" sz="2300" u="sng" dirty="0">
                    <a:solidFill>
                      <a:schemeClr val="tx1"/>
                    </a:solidFill>
                    <a:latin typeface="Arial" panose="020B0604020202020204" pitchFamily="34" charset="0"/>
                    <a:cs typeface="Arial" panose="020B0604020202020204" pitchFamily="34" charset="0"/>
                  </a:rPr>
                  <a:t>wenn diese wählbar sind</a:t>
                </a:r>
              </a:p>
              <a:p>
                <a:pPr marL="342900" indent="-342900">
                  <a:buFont typeface="Arial" panose="020B0604020202020204" pitchFamily="34" charset="0"/>
                  <a:buChar char="•"/>
                </a:pPr>
                <a:endParaRPr lang="de-DE" sz="2300" dirty="0">
                  <a:solidFill>
                    <a:schemeClr val="tx1"/>
                  </a:solidFill>
                  <a:latin typeface="Arial" panose="020B0604020202020204" pitchFamily="34" charset="0"/>
                  <a:cs typeface="Arial" panose="020B0604020202020204" pitchFamily="34" charset="0"/>
                </a:endParaRPr>
              </a:p>
              <a:p>
                <a:r>
                  <a:rPr lang="de-DE" sz="2300" dirty="0">
                    <a:solidFill>
                      <a:schemeClr val="tx1"/>
                    </a:solidFill>
                    <a:latin typeface="Arial" panose="020B0604020202020204" pitchFamily="34" charset="0"/>
                    <a:cs typeface="Arial" panose="020B0604020202020204" pitchFamily="34" charset="0"/>
                  </a:rPr>
                  <a:t>Vorgabewerte (soweit nicht anders präzisiert)</a:t>
                </a:r>
              </a:p>
              <a:p>
                <a:pPr marL="342900" indent="-342900">
                  <a:buFont typeface="Arial" panose="020B0604020202020204" pitchFamily="34" charset="0"/>
                  <a:buChar char="•"/>
                </a:pPr>
                <a:endParaRPr lang="de-DE" sz="23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Signifikanzniveau: </a:t>
                </a:r>
                <a14:m>
                  <m:oMath xmlns:m="http://schemas.openxmlformats.org/officeDocument/2006/math">
                    <m:r>
                      <a:rPr lang="de-DE" sz="2300" b="0" i="1" smtClean="0">
                        <a:solidFill>
                          <a:schemeClr val="tx1"/>
                        </a:solidFill>
                        <a:latin typeface="Cambria Math" panose="02040503050406030204" pitchFamily="18" charset="0"/>
                        <a:cs typeface="Arial" panose="020B0604020202020204" pitchFamily="34" charset="0"/>
                      </a:rPr>
                      <m:t>1−</m:t>
                    </m:r>
                    <m:r>
                      <a:rPr lang="de-DE" sz="23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𝛼</m:t>
                    </m:r>
                    <m:r>
                      <a:rPr lang="de-DE" sz="23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=95%</m:t>
                    </m:r>
                  </m:oMath>
                </a14:m>
                <a:endParaRPr lang="de-DE" sz="23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Grenzwert der Teststärke: </a:t>
                </a:r>
                <a14:m>
                  <m:oMath xmlns:m="http://schemas.openxmlformats.org/officeDocument/2006/math">
                    <m:r>
                      <a:rPr lang="de-DE" sz="2300" b="0" i="1" smtClean="0">
                        <a:solidFill>
                          <a:schemeClr val="tx1"/>
                        </a:solidFill>
                        <a:latin typeface="Cambria Math" panose="02040503050406030204" pitchFamily="18" charset="0"/>
                        <a:cs typeface="Arial" panose="020B0604020202020204" pitchFamily="34" charset="0"/>
                      </a:rPr>
                      <m:t>1−</m:t>
                    </m:r>
                    <m:r>
                      <a:rPr lang="de-DE" sz="23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𝛽</m:t>
                    </m:r>
                    <m:r>
                      <a:rPr lang="de-DE" sz="23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=90%</m:t>
                    </m:r>
                  </m:oMath>
                </a14:m>
                <a:endParaRPr lang="de-DE" sz="23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Auflösung der Flugzeit: 0,1 Sekunden</a:t>
                </a:r>
                <a:endParaRPr lang="de-DE" sz="2300" u="sng"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de-DE" sz="23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de-DE" sz="2300" dirty="0">
                    <a:solidFill>
                      <a:schemeClr val="tx1"/>
                    </a:solidFill>
                    <a:latin typeface="Arial" panose="020B0604020202020204" pitchFamily="34" charset="0"/>
                    <a:cs typeface="Arial" panose="020B0604020202020204" pitchFamily="34" charset="0"/>
                  </a:rPr>
                  <a:t>Sollten während der Bearbeitung Fragen aufkommen, die nicht von der Aufgabenstellung beantwortet werden, wenden Sie sich an den Dozenten</a:t>
                </a:r>
              </a:p>
            </p:txBody>
          </p:sp>
        </mc:Choice>
        <mc:Fallback xmlns="">
          <p:sp>
            <p:nvSpPr>
              <p:cNvPr id="6" name="Rechteck 5">
                <a:extLst>
                  <a:ext uri="{FF2B5EF4-FFF2-40B4-BE49-F238E27FC236}">
                    <a16:creationId xmlns:a16="http://schemas.microsoft.com/office/drawing/2014/main" id="{EB5A761E-5077-4482-8358-88FF04D52C8C}"/>
                  </a:ext>
                </a:extLst>
              </p:cNvPr>
              <p:cNvSpPr>
                <a:spLocks noRot="1" noChangeAspect="1" noMove="1" noResize="1" noEditPoints="1" noAdjustHandles="1" noChangeArrowheads="1" noChangeShapeType="1" noTextEdit="1"/>
              </p:cNvSpPr>
              <p:nvPr/>
            </p:nvSpPr>
            <p:spPr>
              <a:xfrm>
                <a:off x="271463" y="1285875"/>
                <a:ext cx="8601075" cy="5070476"/>
              </a:xfrm>
              <a:prstGeom prst="rect">
                <a:avLst/>
              </a:prstGeom>
              <a:blipFill>
                <a:blip r:embed="rId3"/>
                <a:stretch>
                  <a:fillRect l="-992" t="-839"/>
                </a:stretch>
              </a:blipFill>
              <a:ln>
                <a:solidFill>
                  <a:schemeClr val="tx1"/>
                </a:solidFill>
              </a:ln>
            </p:spPr>
            <p:txBody>
              <a:bodyPr/>
              <a:lstStyle/>
              <a:p>
                <a:r>
                  <a:rPr lang="de-DE">
                    <a:noFill/>
                  </a:rPr>
                  <a:t> </a:t>
                </a:r>
              </a:p>
            </p:txBody>
          </p:sp>
        </mc:Fallback>
      </mc:AlternateContent>
    </p:spTree>
    <p:extLst>
      <p:ext uri="{BB962C8B-B14F-4D97-AF65-F5344CB8AC3E}">
        <p14:creationId xmlns:p14="http://schemas.microsoft.com/office/powerpoint/2010/main" val="96320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V.Joswig - Statistik – Projekt</a:t>
            </a:r>
            <a:endParaRPr lang="de-DE" dirty="0"/>
          </a:p>
        </p:txBody>
      </p:sp>
      <p:sp>
        <p:nvSpPr>
          <p:cNvPr id="3" name="Foliennummernplatzhalter 2"/>
          <p:cNvSpPr>
            <a:spLocks noGrp="1"/>
          </p:cNvSpPr>
          <p:nvPr>
            <p:ph type="sldNum" sz="quarter" idx="12"/>
          </p:nvPr>
        </p:nvSpPr>
        <p:spPr/>
        <p:txBody>
          <a:bodyPr/>
          <a:lstStyle/>
          <a:p>
            <a:fld id="{2A46E99F-16AB-4DDD-981D-210591EFD8CA}" type="slidenum">
              <a:rPr lang="de-DE" smtClean="0"/>
              <a:t>6</a:t>
            </a:fld>
            <a:endParaRPr lang="de-DE" dirty="0"/>
          </a:p>
        </p:txBody>
      </p:sp>
      <p:sp>
        <p:nvSpPr>
          <p:cNvPr id="5" name="Rechteck 4"/>
          <p:cNvSpPr/>
          <p:nvPr/>
        </p:nvSpPr>
        <p:spPr>
          <a:xfrm>
            <a:off x="271463" y="271463"/>
            <a:ext cx="8601075" cy="7858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3400" b="1" dirty="0">
                <a:solidFill>
                  <a:schemeClr val="tx1"/>
                </a:solidFill>
                <a:latin typeface="Arial" panose="020B0604020202020204" pitchFamily="34" charset="0"/>
                <a:cs typeface="Arial" panose="020B0604020202020204" pitchFamily="34" charset="0"/>
              </a:rPr>
              <a:t>Datenmaterial</a:t>
            </a:r>
          </a:p>
        </p:txBody>
      </p:sp>
      <p:sp>
        <p:nvSpPr>
          <p:cNvPr id="6" name="Rechteck 5">
            <a:extLst>
              <a:ext uri="{FF2B5EF4-FFF2-40B4-BE49-F238E27FC236}">
                <a16:creationId xmlns:a16="http://schemas.microsoft.com/office/drawing/2014/main" id="{EB5A761E-5077-4482-8358-88FF04D52C8C}"/>
              </a:ext>
            </a:extLst>
          </p:cNvPr>
          <p:cNvSpPr/>
          <p:nvPr/>
        </p:nvSpPr>
        <p:spPr>
          <a:xfrm>
            <a:off x="271463" y="1285875"/>
            <a:ext cx="8601075" cy="5070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300" dirty="0">
                <a:solidFill>
                  <a:schemeClr val="tx1"/>
                </a:solidFill>
                <a:latin typeface="Arial" panose="020B0604020202020204" pitchFamily="34" charset="0"/>
                <a:cs typeface="Arial" panose="020B0604020202020204" pitchFamily="34" charset="0"/>
              </a:rPr>
              <a:t>Das Unternehmen stellt Ihnen folgendes Datenmaterial zur Verfügung:</a:t>
            </a:r>
          </a:p>
          <a:p>
            <a:endParaRPr lang="de-DE" sz="2300" dirty="0">
              <a:solidFill>
                <a:schemeClr val="tx1"/>
              </a:solidFill>
              <a:latin typeface="Arial" panose="020B0604020202020204" pitchFamily="34" charset="0"/>
              <a:cs typeface="Arial" panose="020B0604020202020204" pitchFamily="34" charset="0"/>
            </a:endParaRPr>
          </a:p>
          <a:p>
            <a:r>
              <a:rPr lang="de-DE" sz="2300" b="1" i="1" dirty="0">
                <a:solidFill>
                  <a:schemeClr val="tx1"/>
                </a:solidFill>
                <a:latin typeface="Arial" panose="020B0604020202020204" pitchFamily="34" charset="0"/>
                <a:cs typeface="Arial" panose="020B0604020202020204" pitchFamily="34" charset="0"/>
              </a:rPr>
              <a:t>4_Flugzeit_vs_Preis.xlsx</a:t>
            </a:r>
          </a:p>
          <a:p>
            <a:endParaRPr lang="de-DE" sz="2300" b="1" i="1" dirty="0">
              <a:solidFill>
                <a:schemeClr val="tx1"/>
              </a:solidFill>
              <a:latin typeface="Arial" panose="020B0604020202020204" pitchFamily="34" charset="0"/>
              <a:cs typeface="Arial" panose="020B0604020202020204" pitchFamily="34" charset="0"/>
            </a:endParaRPr>
          </a:p>
          <a:p>
            <a:r>
              <a:rPr lang="de-DE" sz="2000" dirty="0">
                <a:solidFill>
                  <a:schemeClr val="tx1"/>
                </a:solidFill>
                <a:latin typeface="Arial" panose="020B0604020202020204" pitchFamily="34" charset="0"/>
                <a:cs typeface="Arial" panose="020B0604020202020204" pitchFamily="34" charset="0"/>
              </a:rPr>
              <a:t>Untersuchen Sie das vorliegende Material und beantworten Sie dem Unternehmen einige Fragen.</a:t>
            </a:r>
          </a:p>
          <a:p>
            <a:endParaRPr lang="de-DE" sz="2300" b="1" i="1" dirty="0">
              <a:solidFill>
                <a:schemeClr val="tx1"/>
              </a:solidFill>
              <a:latin typeface="Arial" panose="020B0604020202020204" pitchFamily="34" charset="0"/>
              <a:cs typeface="Arial" panose="020B0604020202020204" pitchFamily="34" charset="0"/>
            </a:endParaRPr>
          </a:p>
          <a:p>
            <a:endParaRPr lang="de-DE" sz="23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01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V.Joswig - Statistik – Projekt</a:t>
            </a:r>
            <a:endParaRPr lang="de-DE" dirty="0"/>
          </a:p>
        </p:txBody>
      </p:sp>
      <p:sp>
        <p:nvSpPr>
          <p:cNvPr id="3" name="Foliennummernplatzhalter 2"/>
          <p:cNvSpPr>
            <a:spLocks noGrp="1"/>
          </p:cNvSpPr>
          <p:nvPr>
            <p:ph type="sldNum" sz="quarter" idx="12"/>
          </p:nvPr>
        </p:nvSpPr>
        <p:spPr/>
        <p:txBody>
          <a:bodyPr/>
          <a:lstStyle/>
          <a:p>
            <a:fld id="{2A46E99F-16AB-4DDD-981D-210591EFD8CA}" type="slidenum">
              <a:rPr lang="de-DE" smtClean="0"/>
              <a:t>7</a:t>
            </a:fld>
            <a:endParaRPr lang="de-DE" dirty="0"/>
          </a:p>
        </p:txBody>
      </p:sp>
      <p:sp>
        <p:nvSpPr>
          <p:cNvPr id="5" name="Rechteck 4"/>
          <p:cNvSpPr/>
          <p:nvPr/>
        </p:nvSpPr>
        <p:spPr>
          <a:xfrm>
            <a:off x="271463" y="271463"/>
            <a:ext cx="8601075" cy="7858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3400" b="1" dirty="0">
                <a:solidFill>
                  <a:schemeClr val="tx1"/>
                </a:solidFill>
                <a:latin typeface="Arial" panose="020B0604020202020204" pitchFamily="34" charset="0"/>
                <a:cs typeface="Arial" panose="020B0604020202020204" pitchFamily="34" charset="0"/>
              </a:rPr>
              <a:t>Ihre Aufgabe</a:t>
            </a:r>
          </a:p>
        </p:txBody>
      </p:sp>
      <p:sp>
        <p:nvSpPr>
          <p:cNvPr id="6" name="Rechteck 5">
            <a:extLst>
              <a:ext uri="{FF2B5EF4-FFF2-40B4-BE49-F238E27FC236}">
                <a16:creationId xmlns:a16="http://schemas.microsoft.com/office/drawing/2014/main" id="{EB5A761E-5077-4482-8358-88FF04D52C8C}"/>
              </a:ext>
            </a:extLst>
          </p:cNvPr>
          <p:cNvSpPr/>
          <p:nvPr/>
        </p:nvSpPr>
        <p:spPr>
          <a:xfrm>
            <a:off x="271463" y="1285875"/>
            <a:ext cx="8601075" cy="5070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400" dirty="0">
                <a:solidFill>
                  <a:schemeClr val="tx1"/>
                </a:solidFill>
                <a:latin typeface="Arial" panose="020B0604020202020204" pitchFamily="34" charset="0"/>
                <a:cs typeface="Arial" panose="020B0604020202020204" pitchFamily="34" charset="0"/>
              </a:rPr>
              <a:t>4_Flugzeit_vs_Preis</a:t>
            </a:r>
          </a:p>
          <a:p>
            <a:endParaRPr lang="de-DE" sz="2400" dirty="0">
              <a:solidFill>
                <a:schemeClr val="tx1"/>
              </a:solidFill>
              <a:latin typeface="Arial" panose="020B0604020202020204" pitchFamily="34" charset="0"/>
              <a:cs typeface="Arial" panose="020B0604020202020204" pitchFamily="34" charset="0"/>
            </a:endParaRPr>
          </a:p>
          <a:p>
            <a:r>
              <a:rPr lang="de-DE" sz="2400" dirty="0">
                <a:solidFill>
                  <a:schemeClr val="tx1"/>
                </a:solidFill>
                <a:latin typeface="Arial" panose="020B0604020202020204" pitchFamily="34" charset="0"/>
                <a:cs typeface="Arial" panose="020B0604020202020204" pitchFamily="34" charset="0"/>
              </a:rPr>
              <a:t>Zur Zeit scheint die Flugzeitverbesserung an ihre Grenzen zu stoßen, entsprechend soll zukünftig verstärkt auf die Kostenstruktur des Produktes fokussiert werden. </a:t>
            </a:r>
          </a:p>
          <a:p>
            <a:r>
              <a:rPr lang="de-DE" sz="2400" dirty="0">
                <a:solidFill>
                  <a:schemeClr val="tx1"/>
                </a:solidFill>
                <a:latin typeface="Arial" panose="020B0604020202020204" pitchFamily="34" charset="0"/>
                <a:cs typeface="Arial" panose="020B0604020202020204" pitchFamily="34" charset="0"/>
              </a:rPr>
              <a:t>In einem ersten Schritt soll überprüft werden, ob für die Materialkosten vergleichbare Einflüsse gelten wie für die Flugzeitverbesserung. Der Datensatz enthält einen Vergleich von Flugzeiten und Materialkosten jeweils als Funktion verschiedener Modellparameter. </a:t>
            </a:r>
          </a:p>
          <a:p>
            <a:r>
              <a:rPr lang="de-DE" sz="2400" dirty="0">
                <a:solidFill>
                  <a:schemeClr val="tx1"/>
                </a:solidFill>
                <a:latin typeface="Arial" panose="020B0604020202020204" pitchFamily="34" charset="0"/>
                <a:cs typeface="Arial" panose="020B0604020202020204" pitchFamily="34" charset="0"/>
              </a:rPr>
              <a:t> </a:t>
            </a:r>
          </a:p>
          <a:p>
            <a:endParaRPr lang="de-DE"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590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V.Joswig - Statistik – Projekt</a:t>
            </a:r>
            <a:endParaRPr lang="de-DE" dirty="0"/>
          </a:p>
        </p:txBody>
      </p:sp>
      <p:sp>
        <p:nvSpPr>
          <p:cNvPr id="3" name="Foliennummernplatzhalter 2"/>
          <p:cNvSpPr>
            <a:spLocks noGrp="1"/>
          </p:cNvSpPr>
          <p:nvPr>
            <p:ph type="sldNum" sz="quarter" idx="12"/>
          </p:nvPr>
        </p:nvSpPr>
        <p:spPr/>
        <p:txBody>
          <a:bodyPr/>
          <a:lstStyle/>
          <a:p>
            <a:fld id="{2A46E99F-16AB-4DDD-981D-210591EFD8CA}" type="slidenum">
              <a:rPr lang="de-DE" smtClean="0"/>
              <a:t>8</a:t>
            </a:fld>
            <a:endParaRPr lang="de-DE" dirty="0"/>
          </a:p>
        </p:txBody>
      </p:sp>
      <p:sp>
        <p:nvSpPr>
          <p:cNvPr id="5" name="Rechteck 4"/>
          <p:cNvSpPr/>
          <p:nvPr/>
        </p:nvSpPr>
        <p:spPr>
          <a:xfrm>
            <a:off x="271463" y="271463"/>
            <a:ext cx="8601075" cy="7858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3400" b="1" dirty="0">
                <a:solidFill>
                  <a:schemeClr val="tx1"/>
                </a:solidFill>
                <a:latin typeface="Arial" panose="020B0604020202020204" pitchFamily="34" charset="0"/>
                <a:cs typeface="Arial" panose="020B0604020202020204" pitchFamily="34" charset="0"/>
              </a:rPr>
              <a:t>Ihre Aufgabe</a:t>
            </a:r>
          </a:p>
        </p:txBody>
      </p:sp>
      <p:sp>
        <p:nvSpPr>
          <p:cNvPr id="6" name="Rechteck 5">
            <a:extLst>
              <a:ext uri="{FF2B5EF4-FFF2-40B4-BE49-F238E27FC236}">
                <a16:creationId xmlns:a16="http://schemas.microsoft.com/office/drawing/2014/main" id="{EB5A761E-5077-4482-8358-88FF04D52C8C}"/>
              </a:ext>
            </a:extLst>
          </p:cNvPr>
          <p:cNvSpPr/>
          <p:nvPr/>
        </p:nvSpPr>
        <p:spPr>
          <a:xfrm>
            <a:off x="271463" y="1285875"/>
            <a:ext cx="8601075" cy="5070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400" dirty="0">
                <a:solidFill>
                  <a:schemeClr val="tx1"/>
                </a:solidFill>
                <a:latin typeface="Arial" panose="020B0604020202020204" pitchFamily="34" charset="0"/>
                <a:cs typeface="Arial" panose="020B0604020202020204" pitchFamily="34" charset="0"/>
              </a:rPr>
              <a:t>Bei der Beantwortung der Fragen erwartet das Unternehmen einen aussagekräftigen Bericht.</a:t>
            </a:r>
          </a:p>
          <a:p>
            <a:endParaRPr lang="de-DE" sz="2400" dirty="0">
              <a:solidFill>
                <a:schemeClr val="tx1"/>
              </a:solidFill>
              <a:latin typeface="Arial" panose="020B0604020202020204" pitchFamily="34" charset="0"/>
              <a:cs typeface="Arial" panose="020B0604020202020204" pitchFamily="34" charset="0"/>
            </a:endParaRPr>
          </a:p>
          <a:p>
            <a:r>
              <a:rPr lang="de-DE" sz="2400" dirty="0">
                <a:solidFill>
                  <a:schemeClr val="tx1"/>
                </a:solidFill>
                <a:latin typeface="Arial" panose="020B0604020202020204" pitchFamily="34" charset="0"/>
                <a:cs typeface="Arial" panose="020B0604020202020204" pitchFamily="34" charset="0"/>
              </a:rPr>
              <a:t>Dieser sollte für jede Fragestellung mit eingehender deskriptiver Statistik starten und anschließend mit geeigneten Werkzeugen statistisch signifikante Aussagen machen.</a:t>
            </a:r>
          </a:p>
          <a:p>
            <a:endParaRPr lang="de-DE" sz="2400" dirty="0">
              <a:solidFill>
                <a:schemeClr val="tx1"/>
              </a:solidFill>
              <a:latin typeface="Arial" panose="020B0604020202020204" pitchFamily="34" charset="0"/>
              <a:cs typeface="Arial" panose="020B0604020202020204" pitchFamily="34" charset="0"/>
            </a:endParaRPr>
          </a:p>
          <a:p>
            <a:r>
              <a:rPr lang="de-DE" sz="2400" dirty="0">
                <a:solidFill>
                  <a:schemeClr val="tx1"/>
                </a:solidFill>
                <a:latin typeface="Arial" panose="020B0604020202020204" pitchFamily="34" charset="0"/>
                <a:cs typeface="Arial" panose="020B0604020202020204" pitchFamily="34" charset="0"/>
              </a:rPr>
              <a:t>Sollten bei Tests die Hypothesen wählbar sein, müssen Sie diese im Bericht angeben.</a:t>
            </a:r>
          </a:p>
          <a:p>
            <a:endParaRPr lang="de-DE" sz="2400" dirty="0">
              <a:solidFill>
                <a:schemeClr val="tx1"/>
              </a:solidFill>
              <a:latin typeface="Arial" panose="020B0604020202020204" pitchFamily="34" charset="0"/>
              <a:cs typeface="Arial" panose="020B0604020202020204" pitchFamily="34" charset="0"/>
            </a:endParaRPr>
          </a:p>
          <a:p>
            <a:r>
              <a:rPr lang="de-DE" sz="2400" dirty="0">
                <a:solidFill>
                  <a:schemeClr val="tx1"/>
                </a:solidFill>
                <a:latin typeface="Arial" panose="020B0604020202020204" pitchFamily="34" charset="0"/>
                <a:cs typeface="Arial" panose="020B0604020202020204" pitchFamily="34" charset="0"/>
              </a:rPr>
              <a:t>Prüfen Sie abschließend, ob Sie die Fragen des Unternehmens wirklich beantwortet haben!</a:t>
            </a:r>
          </a:p>
          <a:p>
            <a:pPr marL="342900" indent="-342900">
              <a:buFont typeface="Arial" panose="020B0604020202020204" pitchFamily="34" charset="0"/>
              <a:buChar char="•"/>
            </a:pPr>
            <a:endParaRPr lang="de-DE"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399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442</Words>
  <Application>Microsoft Office PowerPoint</Application>
  <PresentationFormat>Bildschirmpräsentation (4:3)</PresentationFormat>
  <Paragraphs>79</Paragraphs>
  <Slides>8</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Calibri Light</vt:lpstr>
      <vt:lpstr>Cambria Math</vt:lpstr>
      <vt:lpstr>Office Theme</vt:lpstr>
      <vt:lpstr>Statistik – Projektaufgabe</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Volker Joswig</dc:creator>
  <cp:lastModifiedBy>Alfa</cp:lastModifiedBy>
  <cp:revision>290</cp:revision>
  <dcterms:created xsi:type="dcterms:W3CDTF">2022-07-26T09:17:21Z</dcterms:created>
  <dcterms:modified xsi:type="dcterms:W3CDTF">2023-10-26T12:10:24Z</dcterms:modified>
</cp:coreProperties>
</file>