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7" r:id="rId5"/>
    <p:sldId id="267" r:id="rId6"/>
    <p:sldId id="268" r:id="rId7"/>
    <p:sldId id="259" r:id="rId8"/>
    <p:sldId id="261" r:id="rId9"/>
    <p:sldId id="262" r:id="rId10"/>
    <p:sldId id="263" r:id="rId11"/>
    <p:sldId id="265" r:id="rId12"/>
    <p:sldId id="264" r:id="rId13"/>
  </p:sldIdLst>
  <p:sldSz cx="9144000" cy="6858000" type="screen4x3"/>
  <p:notesSz cx="7104063" cy="10234613"/>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70" d="100"/>
          <a:sy n="70" d="100"/>
        </p:scale>
        <p:origin x="-1284" y="-96"/>
      </p:cViewPr>
      <p:guideLst>
        <p:guide orient="horz" pos="2160"/>
        <p:guide pos="288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6"/>
            <a:ext cx="7886700" cy="58118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68580" tIns="34290" rIns="68580" bIns="34290" rtlCol="0" anchor="ctr"/>
          <a:lstStyle>
            <a:lvl1pPr algn="l">
              <a:defRPr sz="900">
                <a:solidFill>
                  <a:schemeClr val="tx1">
                    <a:tint val="75000"/>
                  </a:schemeClr>
                </a:solidFill>
              </a:defRPr>
            </a:lvl1pPr>
          </a:lstStyle>
          <a:p>
            <a:fld id="{FDE934FF-F4E1-47C5-9CA5-30A81DDE2BE4}" type="datetimeFigureOut">
              <a:rPr lang="en-US" smtClean="0"/>
              <a:t>1/15/2018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68580" tIns="34290" rIns="68580" bIns="34290" rtlCol="0" anchor="ctr"/>
          <a:lstStyle>
            <a:lvl1pPr algn="r">
              <a:defRPr sz="9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556" y="1286152"/>
            <a:ext cx="5080379" cy="3608845"/>
          </a:xfrm>
        </p:spPr>
        <p:txBody>
          <a:bodyPr/>
          <a:lstStyle/>
          <a:p>
            <a:r>
              <a:rPr lang="en-US" sz="6000" b="1" dirty="0">
                <a:ln/>
                <a:effectLst>
                  <a:outerShdw blurRad="38100" dist="19050" dir="2700000" algn="tl" rotWithShape="0">
                    <a:schemeClr val="dk1">
                      <a:alpha val="40000"/>
                    </a:schemeClr>
                  </a:outerShdw>
                </a:effectLst>
              </a:rPr>
              <a:t>Introduction to </a:t>
            </a:r>
            <a:r>
              <a:rPr lang="en-US" sz="6000" b="1" dirty="0" smtClean="0">
                <a:ln/>
                <a:effectLst>
                  <a:outerShdw blurRad="38100" dist="19050" dir="2700000" algn="tl" rotWithShape="0">
                    <a:schemeClr val="dk1">
                      <a:alpha val="40000"/>
                    </a:schemeClr>
                  </a:outerShdw>
                </a:effectLst>
              </a:rPr>
              <a:t/>
            </a:r>
            <a:br>
              <a:rPr lang="en-US" sz="6000" b="1" dirty="0" smtClean="0">
                <a:ln/>
                <a:effectLst>
                  <a:outerShdw blurRad="38100" dist="19050" dir="2700000" algn="tl" rotWithShape="0">
                    <a:schemeClr val="dk1">
                      <a:alpha val="40000"/>
                    </a:schemeClr>
                  </a:outerShdw>
                </a:effectLst>
              </a:rPr>
            </a:br>
            <a:r>
              <a:rPr lang="en-US" sz="6000" b="1" dirty="0" smtClean="0">
                <a:ln/>
                <a:effectLst>
                  <a:outerShdw blurRad="38100" dist="19050" dir="2700000" algn="tl" rotWithShape="0">
                    <a:schemeClr val="dk1">
                      <a:alpha val="40000"/>
                    </a:schemeClr>
                  </a:outerShdw>
                </a:effectLst>
              </a:rPr>
              <a:t>HTML</a:t>
            </a:r>
            <a:endParaRPr lang="en-US" sz="6000" b="1" dirty="0">
              <a:ln/>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078" y="1061161"/>
            <a:ext cx="7886700" cy="1325563"/>
          </a:xfrm>
        </p:spPr>
        <p:txBody>
          <a:bodyPr/>
          <a:lstStyle/>
          <a:p>
            <a:r>
              <a:rPr lang="en-US" b="1" dirty="0">
                <a:solidFill>
                  <a:srgbClr val="FF0000"/>
                </a:solidFill>
              </a:rPr>
              <a:t>HTML &lt;b&gt;  &lt;i&gt;  &lt;u&gt; Tags</a:t>
            </a:r>
          </a:p>
        </p:txBody>
      </p:sp>
      <p:sp>
        <p:nvSpPr>
          <p:cNvPr id="4" name="Content Placeholder 3"/>
          <p:cNvSpPr>
            <a:spLocks noGrp="1"/>
          </p:cNvSpPr>
          <p:nvPr>
            <p:ph sz="half" idx="2"/>
          </p:nvPr>
        </p:nvSpPr>
        <p:spPr>
          <a:xfrm>
            <a:off x="5207795" y="2239394"/>
            <a:ext cx="3822383" cy="2009140"/>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sz="1500"/>
              <a:t>&lt;p&gt;This is normal text - &lt;b&gt;and this is bold text&lt;/b&gt;.&lt;/p&gt;</a:t>
            </a:r>
          </a:p>
          <a:p>
            <a:pPr marL="0" indent="0">
              <a:buNone/>
            </a:pPr>
            <a:r>
              <a:rPr lang="en-US" sz="1500"/>
              <a:t>&lt;p&gt;He named his car &lt;i&gt;The lightning&lt;/i&gt;, because it was very fast.&lt;/p&gt;</a:t>
            </a:r>
          </a:p>
          <a:p>
            <a:pPr marL="0" indent="0">
              <a:buNone/>
            </a:pPr>
            <a:r>
              <a:rPr lang="en-US" sz="1500"/>
              <a:t>&lt;p&gt;This is a &lt;u&gt;parragraph&lt;/u&gt;.&lt;/p&gt;</a:t>
            </a:r>
          </a:p>
        </p:txBody>
      </p:sp>
      <p:sp>
        <p:nvSpPr>
          <p:cNvPr id="7" name="Content Placeholder 6"/>
          <p:cNvSpPr>
            <a:spLocks noGrp="1"/>
          </p:cNvSpPr>
          <p:nvPr>
            <p:ph sz="half" idx="1"/>
          </p:nvPr>
        </p:nvSpPr>
        <p:spPr>
          <a:xfrm>
            <a:off x="239078" y="2221419"/>
            <a:ext cx="4884896" cy="2781616"/>
          </a:xfrm>
        </p:spPr>
        <p:txBody>
          <a:bodyPr/>
          <a:lstStyle/>
          <a:p>
            <a:pPr>
              <a:lnSpc>
                <a:spcPct val="150000"/>
              </a:lnSpc>
            </a:pPr>
            <a:r>
              <a:rPr lang="en-US" sz="2400" dirty="0"/>
              <a:t>The &lt;b&gt; tag specifies bold text.</a:t>
            </a:r>
          </a:p>
          <a:p>
            <a:pPr>
              <a:lnSpc>
                <a:spcPct val="150000"/>
              </a:lnSpc>
            </a:pPr>
            <a:r>
              <a:rPr lang="en-US" sz="2400" dirty="0">
                <a:sym typeface="+mn-ea"/>
              </a:rPr>
              <a:t>The &lt;i&gt; tag specifies italic text.</a:t>
            </a:r>
          </a:p>
          <a:p>
            <a:pPr>
              <a:lnSpc>
                <a:spcPct val="150000"/>
              </a:lnSpc>
            </a:pPr>
            <a:r>
              <a:rPr lang="en-US" sz="2400" dirty="0">
                <a:sym typeface="+mn-ea"/>
              </a:rPr>
              <a:t>The &lt;u&gt; tag specifies underlined text.</a:t>
            </a:r>
          </a:p>
          <a:p>
            <a:endParaRPr lang="en-US" dirty="0"/>
          </a:p>
        </p:txBody>
      </p:sp>
      <p:pic>
        <p:nvPicPr>
          <p:cNvPr id="8" name="Picture 7"/>
          <p:cNvPicPr>
            <a:picLocks noChangeAspect="1"/>
          </p:cNvPicPr>
          <p:nvPr/>
        </p:nvPicPr>
        <p:blipFill>
          <a:blip r:embed="rId3"/>
          <a:stretch>
            <a:fillRect/>
          </a:stretch>
        </p:blipFill>
        <p:spPr>
          <a:xfrm>
            <a:off x="5323524" y="4531493"/>
            <a:ext cx="3316129" cy="12706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19050" dir="2700000" algn="tl" rotWithShape="0">
                    <a:schemeClr val="dk1">
                      <a:alpha val="40000"/>
                    </a:schemeClr>
                  </a:outerShdw>
                </a:effectLst>
              </a:rPr>
              <a:t>HTML Styles</a:t>
            </a:r>
          </a:p>
        </p:txBody>
      </p:sp>
      <p:sp>
        <p:nvSpPr>
          <p:cNvPr id="3" name="Content Placeholder 2"/>
          <p:cNvSpPr>
            <a:spLocks noGrp="1"/>
          </p:cNvSpPr>
          <p:nvPr>
            <p:ph sz="half" idx="1"/>
          </p:nvPr>
        </p:nvSpPr>
        <p:spPr>
          <a:xfrm>
            <a:off x="628651" y="1825626"/>
            <a:ext cx="7526655" cy="4351655"/>
          </a:xfrm>
        </p:spPr>
        <p:txBody>
          <a:bodyPr>
            <a:normAutofit/>
          </a:bodyPr>
          <a:lstStyle/>
          <a:p>
            <a:pPr marL="0" indent="0">
              <a:lnSpc>
                <a:spcPct val="150000"/>
              </a:lnSpc>
              <a:buNone/>
            </a:pPr>
            <a:r>
              <a:rPr lang="en-US" b="1" i="1" dirty="0"/>
              <a:t>Use the </a:t>
            </a:r>
            <a:r>
              <a:rPr lang="en-US" b="1" i="1" dirty="0">
                <a:solidFill>
                  <a:srgbClr val="FF0000"/>
                </a:solidFill>
              </a:rPr>
              <a:t>style</a:t>
            </a:r>
            <a:r>
              <a:rPr lang="en-US" b="1" i="1" dirty="0"/>
              <a:t> attribute for styling HTML elements</a:t>
            </a:r>
          </a:p>
          <a:p>
            <a:pPr>
              <a:lnSpc>
                <a:spcPct val="150000"/>
              </a:lnSpc>
            </a:pPr>
            <a:r>
              <a:rPr lang="en-US" dirty="0"/>
              <a:t>Use </a:t>
            </a:r>
            <a:r>
              <a:rPr lang="en-US" b="1" dirty="0"/>
              <a:t>background-color</a:t>
            </a:r>
            <a:r>
              <a:rPr lang="en-US" dirty="0"/>
              <a:t> for background color</a:t>
            </a:r>
          </a:p>
          <a:p>
            <a:pPr>
              <a:lnSpc>
                <a:spcPct val="150000"/>
              </a:lnSpc>
            </a:pPr>
            <a:r>
              <a:rPr lang="en-US" dirty="0"/>
              <a:t>Use </a:t>
            </a:r>
            <a:r>
              <a:rPr lang="en-US" b="1" dirty="0"/>
              <a:t>color</a:t>
            </a:r>
            <a:r>
              <a:rPr lang="en-US" dirty="0"/>
              <a:t> for text colors</a:t>
            </a:r>
          </a:p>
          <a:p>
            <a:pPr>
              <a:lnSpc>
                <a:spcPct val="150000"/>
              </a:lnSpc>
            </a:pPr>
            <a:r>
              <a:rPr lang="en-US" dirty="0"/>
              <a:t>Use </a:t>
            </a:r>
            <a:r>
              <a:rPr lang="en-US" b="1" dirty="0"/>
              <a:t>font-family</a:t>
            </a:r>
            <a:r>
              <a:rPr lang="en-US" dirty="0"/>
              <a:t> for text fonts</a:t>
            </a:r>
          </a:p>
          <a:p>
            <a:pPr>
              <a:lnSpc>
                <a:spcPct val="150000"/>
              </a:lnSpc>
            </a:pPr>
            <a:r>
              <a:rPr lang="en-US" dirty="0"/>
              <a:t>Use </a:t>
            </a:r>
            <a:r>
              <a:rPr lang="en-US" b="1" dirty="0"/>
              <a:t>font-size</a:t>
            </a:r>
            <a:r>
              <a:rPr lang="en-US" dirty="0"/>
              <a:t> for text sizes</a:t>
            </a:r>
          </a:p>
          <a:p>
            <a:pPr>
              <a:lnSpc>
                <a:spcPct val="150000"/>
              </a:lnSpc>
            </a:pPr>
            <a:r>
              <a:rPr lang="en-US" dirty="0"/>
              <a:t>Use </a:t>
            </a:r>
            <a:r>
              <a:rPr lang="en-US" b="1" dirty="0"/>
              <a:t>text-align</a:t>
            </a:r>
            <a:r>
              <a:rPr lang="en-US" dirty="0"/>
              <a:t> for text alignment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7593"/>
            <a:ext cx="7886700" cy="1325563"/>
          </a:xfrm>
        </p:spPr>
        <p:txBody>
          <a:bodyPr/>
          <a:lstStyle/>
          <a:p>
            <a:r>
              <a:rPr lang="en-US" b="1" dirty="0">
                <a:solidFill>
                  <a:srgbClr val="FF0000"/>
                </a:solidFill>
                <a:effectLst>
                  <a:outerShdw blurRad="38100" dist="19050" dir="2700000" algn="tl" rotWithShape="0">
                    <a:schemeClr val="dk1">
                      <a:alpha val="40000"/>
                    </a:schemeClr>
                  </a:outerShdw>
                </a:effectLst>
              </a:rPr>
              <a:t>Style Example</a:t>
            </a:r>
          </a:p>
        </p:txBody>
      </p:sp>
      <p:sp>
        <p:nvSpPr>
          <p:cNvPr id="3" name="Content Placeholder 2"/>
          <p:cNvSpPr>
            <a:spLocks noGrp="1"/>
          </p:cNvSpPr>
          <p:nvPr>
            <p:ph sz="half" idx="1"/>
          </p:nvPr>
        </p:nvSpPr>
        <p:spPr>
          <a:xfrm>
            <a:off x="176212" y="1769745"/>
            <a:ext cx="5885498" cy="4266565"/>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1400"/>
              <a:t>&lt;!DOCTYPE html&gt;</a:t>
            </a:r>
          </a:p>
          <a:p>
            <a:pPr marL="0" indent="0">
              <a:buNone/>
            </a:pPr>
            <a:r>
              <a:rPr lang="en-US" sz="1400"/>
              <a:t>&lt;html&gt;</a:t>
            </a:r>
          </a:p>
          <a:p>
            <a:pPr marL="0" indent="0">
              <a:buNone/>
            </a:pPr>
            <a:r>
              <a:rPr lang="en-US" sz="1400"/>
              <a:t>&lt;head&gt;</a:t>
            </a:r>
          </a:p>
          <a:p>
            <a:pPr marL="0" indent="0">
              <a:buNone/>
            </a:pPr>
            <a:r>
              <a:rPr lang="en-US" sz="1400"/>
              <a:t>&lt;/head&gt;</a:t>
            </a:r>
          </a:p>
          <a:p>
            <a:pPr marL="0" indent="0">
              <a:buNone/>
            </a:pPr>
            <a:r>
              <a:rPr lang="en-US" sz="1400"/>
              <a:t>&lt;body style="background-color:powderblue;"&gt;</a:t>
            </a:r>
          </a:p>
          <a:p>
            <a:pPr marL="0" indent="0">
              <a:buNone/>
            </a:pPr>
            <a:r>
              <a:rPr lang="en-US" sz="1400"/>
              <a:t>&lt;h1 style="color:blue; font-family:verdana; font-size:300%;text-align:center;"&gt; This is a heading&lt;/h1&gt;</a:t>
            </a:r>
          </a:p>
          <a:p>
            <a:pPr marL="0" indent="0">
              <a:buNone/>
            </a:pPr>
            <a:r>
              <a:rPr lang="en-US" sz="1400"/>
              <a:t>&lt;p style="color:red; font-family:courier; font-size:160%;text-align:center;"&gt; </a:t>
            </a:r>
            <a:br>
              <a:rPr lang="en-US" sz="1400"/>
            </a:br>
            <a:r>
              <a:rPr lang="en-US" sz="1400"/>
              <a:t>This is a paragraph.&lt;/p&gt;</a:t>
            </a:r>
          </a:p>
          <a:p>
            <a:pPr marL="0" indent="0">
              <a:buNone/>
            </a:pPr>
            <a:r>
              <a:rPr lang="en-US" sz="1400"/>
              <a:t>&lt;/body&gt;</a:t>
            </a:r>
          </a:p>
          <a:p>
            <a:pPr marL="0" indent="0">
              <a:buNone/>
            </a:pPr>
            <a:r>
              <a:rPr lang="en-US" sz="1400"/>
              <a:t>&lt;/html&gt;</a:t>
            </a:r>
          </a:p>
        </p:txBody>
      </p:sp>
      <p:pic>
        <p:nvPicPr>
          <p:cNvPr id="6" name="Content Placeholder 5"/>
          <p:cNvPicPr>
            <a:picLocks noGrp="1" noChangeAspect="1"/>
          </p:cNvPicPr>
          <p:nvPr>
            <p:ph sz="half" idx="2"/>
          </p:nvPr>
        </p:nvPicPr>
        <p:blipFill>
          <a:blip r:embed="rId3"/>
          <a:stretch>
            <a:fillRect/>
          </a:stretch>
        </p:blipFill>
        <p:spPr>
          <a:xfrm>
            <a:off x="6020074" y="1828440"/>
            <a:ext cx="3031331" cy="33921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275" y="690349"/>
            <a:ext cx="5476164" cy="5476164"/>
          </a:xfrm>
          <a:prstGeom prst="rect">
            <a:avLst/>
          </a:prstGeom>
        </p:spPr>
      </p:pic>
    </p:spTree>
    <p:extLst>
      <p:ext uri="{BB962C8B-B14F-4D97-AF65-F5344CB8AC3E}">
        <p14:creationId xmlns:p14="http://schemas.microsoft.com/office/powerpoint/2010/main" val="349258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b="1" dirty="0">
                <a:ln/>
                <a:solidFill>
                  <a:srgbClr val="FF0000"/>
                </a:solidFill>
                <a:effectLst>
                  <a:outerShdw blurRad="38100" dist="19050" dir="2700000" algn="tl" rotWithShape="0">
                    <a:schemeClr val="dk1">
                      <a:alpha val="40000"/>
                    </a:schemeClr>
                  </a:outerShdw>
                </a:effectLst>
              </a:rPr>
              <a:t>What is HTML?</a:t>
            </a:r>
          </a:p>
        </p:txBody>
      </p:sp>
      <p:sp>
        <p:nvSpPr>
          <p:cNvPr id="3" name="Content Placeholder 2"/>
          <p:cNvSpPr>
            <a:spLocks noGrp="1"/>
          </p:cNvSpPr>
          <p:nvPr>
            <p:ph idx="1"/>
          </p:nvPr>
        </p:nvSpPr>
        <p:spPr>
          <a:xfrm>
            <a:off x="175738" y="1960709"/>
            <a:ext cx="8792051" cy="5146040"/>
          </a:xfrm>
        </p:spPr>
        <p:txBody>
          <a:bodyPr>
            <a:normAutofit fontScale="97500"/>
          </a:bodyPr>
          <a:lstStyle/>
          <a:p>
            <a:pPr>
              <a:lnSpc>
                <a:spcPct val="150000"/>
              </a:lnSpc>
            </a:pPr>
            <a:r>
              <a:rPr lang="en-US" dirty="0"/>
              <a:t>HTML stands for </a:t>
            </a:r>
            <a:r>
              <a:rPr lang="en-US" b="1" dirty="0"/>
              <a:t>Hyper Text Markup Language</a:t>
            </a:r>
          </a:p>
          <a:p>
            <a:pPr>
              <a:lnSpc>
                <a:spcPct val="150000"/>
              </a:lnSpc>
            </a:pPr>
            <a:r>
              <a:rPr lang="en-US" dirty="0"/>
              <a:t>HTML is the language used to create webpages. "Hypertext" refers to the hyperlinks that an HTML page may contain. "Markup language" refers to the way tags are used to define the page layout and elements within the page.</a:t>
            </a:r>
            <a:endParaRPr lang="en-US" dirty="0"/>
          </a:p>
          <a:p>
            <a:pPr>
              <a:lnSpc>
                <a:spcPct val="150000"/>
              </a:lnSpc>
            </a:pPr>
            <a:r>
              <a:rPr lang="en-US" dirty="0"/>
              <a:t>Browsers do not display the HTML tags, but use them to render the content of the </a:t>
            </a:r>
            <a:r>
              <a:rPr lang="en-US" dirty="0" smtClean="0"/>
              <a:t>page.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8290" y="696278"/>
            <a:ext cx="6439298" cy="1325563"/>
          </a:xfrm>
        </p:spPr>
        <p:txBody>
          <a:bodyPr>
            <a:normAutofit/>
            <a:scene3d>
              <a:camera prst="orthographicFront"/>
              <a:lightRig rig="threePt" dir="t"/>
            </a:scene3d>
          </a:bodyPr>
          <a:lstStyle/>
          <a:p>
            <a:r>
              <a:rPr lang="en-US" b="1" dirty="0">
                <a:solidFill>
                  <a:srgbClr val="FF0000"/>
                </a:solidFill>
                <a:effectLst>
                  <a:outerShdw blurRad="38100" dist="19050" dir="2700000" algn="tl" rotWithShape="0">
                    <a:schemeClr val="dk1">
                      <a:alpha val="40000"/>
                    </a:schemeClr>
                  </a:outerShdw>
                </a:effectLst>
                <a:sym typeface="+mn-ea"/>
              </a:rPr>
              <a:t>HTML-</a:t>
            </a:r>
            <a:r>
              <a:rPr lang="en-US" sz="2400" b="1" dirty="0">
                <a:solidFill>
                  <a:srgbClr val="FF0000"/>
                </a:solidFill>
                <a:effectLst>
                  <a:outerShdw blurRad="38100" dist="19050" dir="2700000" algn="tl" rotWithShape="0">
                    <a:schemeClr val="dk1">
                      <a:alpha val="40000"/>
                    </a:schemeClr>
                  </a:outerShdw>
                </a:effectLst>
                <a:sym typeface="+mn-ea"/>
              </a:rPr>
              <a:t>Hyper Text Markup Language</a:t>
            </a:r>
            <a:endParaRPr lang="en-US" b="1" dirty="0">
              <a:solidFill>
                <a:srgbClr val="FF0000"/>
              </a:solidFill>
              <a:effectLst>
                <a:outerShdw blurRad="38100" dist="19050" dir="2700000" algn="tl" rotWithShape="0">
                  <a:schemeClr val="dk1">
                    <a:alpha val="40000"/>
                  </a:schemeClr>
                </a:outerShdw>
              </a:effectLst>
              <a:sym typeface="+mn-ea"/>
            </a:endParaRPr>
          </a:p>
        </p:txBody>
      </p:sp>
      <p:sp>
        <p:nvSpPr>
          <p:cNvPr id="5" name="Text Box 4"/>
          <p:cNvSpPr txBox="1"/>
          <p:nvPr/>
        </p:nvSpPr>
        <p:spPr>
          <a:xfrm>
            <a:off x="1531553" y="2015277"/>
            <a:ext cx="2645789" cy="377026"/>
          </a:xfrm>
          <a:prstGeom prst="rect">
            <a:avLst/>
          </a:prstGeom>
          <a:noFill/>
        </p:spPr>
        <p:txBody>
          <a:bodyPr wrap="none" lIns="68580" tIns="34290" rIns="68580" bIns="34290" rtlCol="0" anchor="t">
            <a:spAutoFit/>
          </a:bodyPr>
          <a:lstStyle/>
          <a:p>
            <a:r>
              <a:rPr lang="en-US" sz="2000" b="1" dirty="0" smtClean="0">
                <a:sym typeface="+mn-ea"/>
              </a:rPr>
              <a:t>Resource for self-study:</a:t>
            </a:r>
            <a:endParaRPr lang="en-US" sz="2000" b="1" dirty="0">
              <a:sym typeface="+mn-ea"/>
            </a:endParaRPr>
          </a:p>
        </p:txBody>
      </p:sp>
      <p:sp>
        <p:nvSpPr>
          <p:cNvPr id="9" name="Text Box 8"/>
          <p:cNvSpPr txBox="1"/>
          <p:nvPr/>
        </p:nvSpPr>
        <p:spPr>
          <a:xfrm>
            <a:off x="1531553" y="2822244"/>
            <a:ext cx="5019199" cy="500137"/>
          </a:xfrm>
          <a:prstGeom prst="rect">
            <a:avLst/>
          </a:prstGeom>
          <a:noFill/>
        </p:spPr>
        <p:txBody>
          <a:bodyPr wrap="square" lIns="68580" tIns="34290" rIns="68580" bIns="34290" rtlCol="0" anchor="t">
            <a:spAutoFit/>
          </a:bodyPr>
          <a:lstStyle/>
          <a:p>
            <a:r>
              <a:rPr lang="en-US" sz="2800" b="1" dirty="0">
                <a:hlinkClick r:id="rId3" action="ppaction://hlinkfile"/>
              </a:rPr>
              <a:t>https://</a:t>
            </a:r>
            <a:r>
              <a:rPr lang="en-US" sz="2800" b="1" dirty="0" smtClean="0">
                <a:hlinkClick r:id="rId3" action="ppaction://hlinkfile"/>
              </a:rPr>
              <a:t>www.w3schools.com</a:t>
            </a:r>
            <a:endParaRPr lang="en-US" sz="2800" b="1" dirty="0">
              <a:hlinkClick r:id="rId3" action="ppaction://hlinkfile"/>
            </a:endParaRPr>
          </a:p>
        </p:txBody>
      </p:sp>
      <p:sp>
        <p:nvSpPr>
          <p:cNvPr id="10" name="Text Box 8"/>
          <p:cNvSpPr txBox="1"/>
          <p:nvPr/>
        </p:nvSpPr>
        <p:spPr>
          <a:xfrm>
            <a:off x="1531553" y="3781996"/>
            <a:ext cx="5019199" cy="500137"/>
          </a:xfrm>
          <a:prstGeom prst="rect">
            <a:avLst/>
          </a:prstGeom>
          <a:noFill/>
        </p:spPr>
        <p:txBody>
          <a:bodyPr wrap="square" lIns="68580" tIns="34290" rIns="68580" bIns="34290" rtlCol="0" anchor="t">
            <a:spAutoFit/>
          </a:bodyPr>
          <a:lstStyle/>
          <a:p>
            <a:r>
              <a:rPr lang="en-US" sz="2800" b="1" dirty="0">
                <a:hlinkClick r:id="rId3" action="ppaction://hlinkfile"/>
              </a:rPr>
              <a:t>https</a:t>
            </a:r>
            <a:r>
              <a:rPr lang="en-US" sz="2800" b="1" dirty="0" smtClean="0">
                <a:hlinkClick r:id="rId3" action="ppaction://hlinkfile"/>
              </a:rPr>
              <a:t>://www.khanacademy.org</a:t>
            </a:r>
            <a:endParaRPr lang="en-US" sz="2800" b="1" dirty="0">
              <a:hlinkClick r:id="rId3" action="ppaction://hlinkfil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HTML Tags</a:t>
            </a:r>
            <a:endParaRPr lang="en-US" b="1" dirty="0">
              <a:solidFill>
                <a:srgbClr val="FF0000"/>
              </a:solidFill>
            </a:endParaRPr>
          </a:p>
        </p:txBody>
      </p:sp>
      <p:sp>
        <p:nvSpPr>
          <p:cNvPr id="3" name="Content Placeholder 2"/>
          <p:cNvSpPr>
            <a:spLocks noGrp="1"/>
          </p:cNvSpPr>
          <p:nvPr>
            <p:ph idx="1"/>
          </p:nvPr>
        </p:nvSpPr>
        <p:spPr>
          <a:xfrm>
            <a:off x="628650" y="1825625"/>
            <a:ext cx="7886700" cy="831139"/>
          </a:xfrm>
        </p:spPr>
        <p:txBody>
          <a:bodyPr/>
          <a:lstStyle/>
          <a:p>
            <a:r>
              <a:rPr lang="en-US" dirty="0"/>
              <a:t>HTML tags are element names surrounded by angle brackets: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4" y="2680175"/>
            <a:ext cx="60102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6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51"/>
            <a:ext cx="7886700" cy="1325563"/>
          </a:xfrm>
        </p:spPr>
        <p:txBody>
          <a:bodyPr/>
          <a:lstStyle/>
          <a:p>
            <a:r>
              <a:rPr lang="en-US" b="1" dirty="0" smtClean="0">
                <a:solidFill>
                  <a:srgbClr val="7030A0"/>
                </a:solidFill>
              </a:rPr>
              <a:t>HTML Page Structure</a:t>
            </a:r>
            <a:endParaRPr lang="en-US" b="1" dirty="0">
              <a:solidFill>
                <a:srgbClr val="7030A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11" y="1102206"/>
            <a:ext cx="7967762" cy="5475643"/>
          </a:xfrm>
          <a:prstGeom prst="rect">
            <a:avLst/>
          </a:prstGeom>
        </p:spPr>
      </p:pic>
      <p:sp>
        <p:nvSpPr>
          <p:cNvPr id="7" name="TextBox 6"/>
          <p:cNvSpPr txBox="1"/>
          <p:nvPr/>
        </p:nvSpPr>
        <p:spPr>
          <a:xfrm>
            <a:off x="4121624" y="1197239"/>
            <a:ext cx="3710503" cy="307777"/>
          </a:xfrm>
          <a:prstGeom prst="rect">
            <a:avLst/>
          </a:prstGeom>
          <a:noFill/>
        </p:spPr>
        <p:txBody>
          <a:bodyPr wrap="none" rtlCol="0">
            <a:spAutoFit/>
          </a:bodyPr>
          <a:lstStyle/>
          <a:p>
            <a:r>
              <a:rPr lang="en-US" b="1" dirty="0">
                <a:solidFill>
                  <a:srgbClr val="FF0000"/>
                </a:solidFill>
              </a:rPr>
              <a:t>declaration defines this document to be HTML5</a:t>
            </a:r>
          </a:p>
        </p:txBody>
      </p:sp>
      <p:sp>
        <p:nvSpPr>
          <p:cNvPr id="8" name="TextBox 7"/>
          <p:cNvSpPr txBox="1"/>
          <p:nvPr/>
        </p:nvSpPr>
        <p:spPr>
          <a:xfrm>
            <a:off x="4274024" y="1568007"/>
            <a:ext cx="3549946" cy="307777"/>
          </a:xfrm>
          <a:prstGeom prst="rect">
            <a:avLst/>
          </a:prstGeom>
          <a:noFill/>
        </p:spPr>
        <p:txBody>
          <a:bodyPr wrap="none" rtlCol="0">
            <a:spAutoFit/>
          </a:bodyPr>
          <a:lstStyle/>
          <a:p>
            <a:r>
              <a:rPr lang="en-US" b="1" dirty="0">
                <a:solidFill>
                  <a:srgbClr val="FF0000"/>
                </a:solidFill>
              </a:rPr>
              <a:t>element is the root element of an HTML page</a:t>
            </a:r>
          </a:p>
        </p:txBody>
      </p:sp>
      <p:sp>
        <p:nvSpPr>
          <p:cNvPr id="9" name="TextBox 8"/>
          <p:cNvSpPr txBox="1"/>
          <p:nvPr/>
        </p:nvSpPr>
        <p:spPr>
          <a:xfrm>
            <a:off x="3987416" y="1950151"/>
            <a:ext cx="4383059" cy="307777"/>
          </a:xfrm>
          <a:prstGeom prst="rect">
            <a:avLst/>
          </a:prstGeom>
          <a:noFill/>
        </p:spPr>
        <p:txBody>
          <a:bodyPr wrap="none" rtlCol="0">
            <a:spAutoFit/>
          </a:bodyPr>
          <a:lstStyle/>
          <a:p>
            <a:r>
              <a:rPr lang="en-US" b="1" dirty="0">
                <a:solidFill>
                  <a:srgbClr val="FF0000"/>
                </a:solidFill>
              </a:rPr>
              <a:t>element contains meta information about the document</a:t>
            </a:r>
          </a:p>
        </p:txBody>
      </p:sp>
      <p:sp>
        <p:nvSpPr>
          <p:cNvPr id="10" name="TextBox 9"/>
          <p:cNvSpPr txBox="1"/>
          <p:nvPr/>
        </p:nvSpPr>
        <p:spPr>
          <a:xfrm>
            <a:off x="3646216" y="2304999"/>
            <a:ext cx="3294876" cy="307777"/>
          </a:xfrm>
          <a:prstGeom prst="rect">
            <a:avLst/>
          </a:prstGeom>
          <a:noFill/>
        </p:spPr>
        <p:txBody>
          <a:bodyPr wrap="none" rtlCol="0">
            <a:spAutoFit/>
          </a:bodyPr>
          <a:lstStyle/>
          <a:p>
            <a:r>
              <a:rPr lang="en-US" b="1" dirty="0">
                <a:solidFill>
                  <a:srgbClr val="FF0000"/>
                </a:solidFill>
              </a:rPr>
              <a:t>element specifies a title for the document</a:t>
            </a:r>
          </a:p>
        </p:txBody>
      </p:sp>
      <p:sp>
        <p:nvSpPr>
          <p:cNvPr id="11" name="TextBox 10"/>
          <p:cNvSpPr txBox="1"/>
          <p:nvPr/>
        </p:nvSpPr>
        <p:spPr>
          <a:xfrm>
            <a:off x="4123896" y="3274007"/>
            <a:ext cx="3285002" cy="307777"/>
          </a:xfrm>
          <a:prstGeom prst="rect">
            <a:avLst/>
          </a:prstGeom>
          <a:noFill/>
        </p:spPr>
        <p:txBody>
          <a:bodyPr wrap="none" rtlCol="0">
            <a:spAutoFit/>
          </a:bodyPr>
          <a:lstStyle/>
          <a:p>
            <a:r>
              <a:rPr lang="fr-FR" b="1" dirty="0" err="1">
                <a:solidFill>
                  <a:srgbClr val="FF0000"/>
                </a:solidFill>
              </a:rPr>
              <a:t>element</a:t>
            </a:r>
            <a:r>
              <a:rPr lang="fr-FR" b="1" dirty="0">
                <a:solidFill>
                  <a:srgbClr val="FF0000"/>
                </a:solidFill>
              </a:rPr>
              <a:t> </a:t>
            </a:r>
            <a:r>
              <a:rPr lang="fr-FR" b="1" dirty="0" err="1">
                <a:solidFill>
                  <a:srgbClr val="FF0000"/>
                </a:solidFill>
              </a:rPr>
              <a:t>contains</a:t>
            </a:r>
            <a:r>
              <a:rPr lang="fr-FR" b="1" dirty="0">
                <a:solidFill>
                  <a:srgbClr val="FF0000"/>
                </a:solidFill>
              </a:rPr>
              <a:t> the visible page content</a:t>
            </a:r>
            <a:endParaRPr lang="en-US" b="1" dirty="0">
              <a:solidFill>
                <a:srgbClr val="FF0000"/>
              </a:solidFill>
            </a:endParaRPr>
          </a:p>
        </p:txBody>
      </p:sp>
      <p:sp>
        <p:nvSpPr>
          <p:cNvPr id="12" name="TextBox 11"/>
          <p:cNvSpPr txBox="1"/>
          <p:nvPr/>
        </p:nvSpPr>
        <p:spPr>
          <a:xfrm>
            <a:off x="4274024" y="3819927"/>
            <a:ext cx="2558073" cy="307777"/>
          </a:xfrm>
          <a:prstGeom prst="rect">
            <a:avLst/>
          </a:prstGeom>
          <a:noFill/>
        </p:spPr>
        <p:txBody>
          <a:bodyPr wrap="none" rtlCol="0">
            <a:spAutoFit/>
          </a:bodyPr>
          <a:lstStyle/>
          <a:p>
            <a:r>
              <a:rPr lang="en-US" b="1" dirty="0">
                <a:solidFill>
                  <a:srgbClr val="FF0000"/>
                </a:solidFill>
              </a:rPr>
              <a:t>element defines a large heading</a:t>
            </a:r>
          </a:p>
        </p:txBody>
      </p:sp>
      <p:sp>
        <p:nvSpPr>
          <p:cNvPr id="13" name="TextBox 12"/>
          <p:cNvSpPr txBox="1"/>
          <p:nvPr/>
        </p:nvSpPr>
        <p:spPr>
          <a:xfrm>
            <a:off x="4274024" y="4311255"/>
            <a:ext cx="2312108" cy="307777"/>
          </a:xfrm>
          <a:prstGeom prst="rect">
            <a:avLst/>
          </a:prstGeom>
          <a:noFill/>
        </p:spPr>
        <p:txBody>
          <a:bodyPr wrap="none" rtlCol="0">
            <a:spAutoFit/>
          </a:bodyPr>
          <a:lstStyle/>
          <a:p>
            <a:r>
              <a:rPr lang="en-US" b="1" dirty="0">
                <a:solidFill>
                  <a:srgbClr val="FF0000"/>
                </a:solidFill>
              </a:rPr>
              <a:t>element defines a paragraph</a:t>
            </a:r>
          </a:p>
        </p:txBody>
      </p:sp>
    </p:spTree>
    <p:extLst>
      <p:ext uri="{BB962C8B-B14F-4D97-AF65-F5344CB8AC3E}">
        <p14:creationId xmlns:p14="http://schemas.microsoft.com/office/powerpoint/2010/main" val="40726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stretch>
            <a:fillRect/>
          </a:stretch>
        </p:blipFill>
        <p:spPr>
          <a:xfrm>
            <a:off x="4367284" y="2557107"/>
            <a:ext cx="3934387" cy="3219451"/>
          </a:xfrm>
          <a:prstGeom prst="rect">
            <a:avLst/>
          </a:prstGeom>
        </p:spPr>
      </p:pic>
      <p:sp>
        <p:nvSpPr>
          <p:cNvPr id="2" name="Title 1"/>
          <p:cNvSpPr>
            <a:spLocks noGrp="1"/>
          </p:cNvSpPr>
          <p:nvPr>
            <p:ph type="title"/>
          </p:nvPr>
        </p:nvSpPr>
        <p:spPr>
          <a:xfrm>
            <a:off x="628650" y="207645"/>
            <a:ext cx="7886700" cy="1325563"/>
          </a:xfrm>
        </p:spPr>
        <p:txBody>
          <a:bodyPr/>
          <a:lstStyle/>
          <a:p>
            <a:pPr algn="ctr"/>
            <a:r>
              <a:rPr lang="en-US" b="1" dirty="0">
                <a:ln/>
                <a:solidFill>
                  <a:srgbClr val="FF0000"/>
                </a:solidFill>
                <a:effectLst>
                  <a:outerShdw blurRad="38100" dist="19050" dir="2700000" algn="tl" rotWithShape="0">
                    <a:schemeClr val="dk1">
                      <a:alpha val="40000"/>
                    </a:schemeClr>
                  </a:outerShdw>
                </a:effectLst>
                <a:sym typeface="+mn-ea"/>
              </a:rPr>
              <a:t>My First Example</a:t>
            </a:r>
          </a:p>
        </p:txBody>
      </p:sp>
      <p:sp>
        <p:nvSpPr>
          <p:cNvPr id="3" name="Content Placeholder 2"/>
          <p:cNvSpPr>
            <a:spLocks noGrp="1"/>
          </p:cNvSpPr>
          <p:nvPr>
            <p:ph sz="half" idx="1"/>
          </p:nvPr>
        </p:nvSpPr>
        <p:spPr>
          <a:xfrm>
            <a:off x="1955320" y="2150802"/>
            <a:ext cx="2045018" cy="3990690"/>
          </a:xfrm>
        </p:spPr>
        <p:style>
          <a:lnRef idx="1">
            <a:schemeClr val="accent4"/>
          </a:lnRef>
          <a:fillRef idx="2">
            <a:schemeClr val="accent4"/>
          </a:fillRef>
          <a:effectRef idx="1">
            <a:schemeClr val="accent4"/>
          </a:effectRef>
          <a:fontRef idx="minor">
            <a:schemeClr val="dk1"/>
          </a:fontRef>
        </p:style>
        <p:txBody>
          <a:bodyPr>
            <a:noAutofit/>
          </a:bodyPr>
          <a:lstStyle/>
          <a:p>
            <a:endParaRPr lang="en-US" sz="600" dirty="0"/>
          </a:p>
          <a:p>
            <a:pPr marL="0" indent="0">
              <a:lnSpc>
                <a:spcPct val="150000"/>
              </a:lnSpc>
              <a:buNone/>
            </a:pPr>
            <a:r>
              <a:rPr lang="en-US" sz="1200" b="1" dirty="0"/>
              <a:t>&lt;!DOCTYPE html&gt;</a:t>
            </a:r>
          </a:p>
          <a:p>
            <a:pPr marL="0" indent="0">
              <a:lnSpc>
                <a:spcPct val="150000"/>
              </a:lnSpc>
              <a:buNone/>
            </a:pPr>
            <a:r>
              <a:rPr lang="en-US" sz="1200" b="1" dirty="0"/>
              <a:t>&lt;html&gt;</a:t>
            </a:r>
          </a:p>
          <a:p>
            <a:pPr marL="0" indent="0">
              <a:lnSpc>
                <a:spcPct val="150000"/>
              </a:lnSpc>
              <a:buNone/>
            </a:pPr>
            <a:r>
              <a:rPr lang="en-US" sz="1200" b="1" dirty="0"/>
              <a:t>&lt;head&gt;</a:t>
            </a:r>
          </a:p>
          <a:p>
            <a:pPr marL="0" indent="0">
              <a:lnSpc>
                <a:spcPct val="150000"/>
              </a:lnSpc>
              <a:buNone/>
            </a:pPr>
            <a:r>
              <a:rPr lang="en-US" sz="1200" b="1" dirty="0"/>
              <a:t>&lt;title&gt;Page Title&lt;/title&gt;</a:t>
            </a:r>
          </a:p>
          <a:p>
            <a:pPr marL="0" indent="0">
              <a:lnSpc>
                <a:spcPct val="150000"/>
              </a:lnSpc>
              <a:buNone/>
            </a:pPr>
            <a:r>
              <a:rPr lang="en-US" sz="1200" b="1" dirty="0"/>
              <a:t>&lt;/head&gt;</a:t>
            </a:r>
          </a:p>
          <a:p>
            <a:pPr marL="0" indent="0">
              <a:lnSpc>
                <a:spcPct val="150000"/>
              </a:lnSpc>
              <a:buNone/>
            </a:pPr>
            <a:r>
              <a:rPr lang="en-US" sz="1200" b="1" dirty="0"/>
              <a:t>&lt;body&gt;</a:t>
            </a:r>
          </a:p>
          <a:p>
            <a:pPr marL="0" indent="0">
              <a:lnSpc>
                <a:spcPct val="150000"/>
              </a:lnSpc>
              <a:buNone/>
            </a:pPr>
            <a:r>
              <a:rPr lang="en-US" sz="1200" b="1" dirty="0"/>
              <a:t>&lt;h1&gt;My First Heading&lt;/h1&gt;</a:t>
            </a:r>
          </a:p>
          <a:p>
            <a:pPr marL="0" indent="0">
              <a:lnSpc>
                <a:spcPct val="150000"/>
              </a:lnSpc>
              <a:buNone/>
            </a:pPr>
            <a:r>
              <a:rPr lang="en-US" sz="1200" b="1" dirty="0"/>
              <a:t>&lt;p&gt;My first paragraph.&lt;/p&gt;</a:t>
            </a:r>
          </a:p>
          <a:p>
            <a:pPr marL="0" indent="0">
              <a:lnSpc>
                <a:spcPct val="150000"/>
              </a:lnSpc>
              <a:buNone/>
            </a:pPr>
            <a:r>
              <a:rPr lang="en-US" sz="1200" b="1" dirty="0"/>
              <a:t>&lt;/body&gt;</a:t>
            </a:r>
          </a:p>
          <a:p>
            <a:pPr marL="0" indent="0">
              <a:lnSpc>
                <a:spcPct val="150000"/>
              </a:lnSpc>
              <a:buNone/>
            </a:pPr>
            <a:r>
              <a:rPr lang="en-US" sz="1200" b="1" dirty="0"/>
              <a:t>&lt;/html&gt;</a:t>
            </a:r>
          </a:p>
        </p:txBody>
      </p:sp>
      <p:sp>
        <p:nvSpPr>
          <p:cNvPr id="6" name="TextBox 5"/>
          <p:cNvSpPr txBox="1"/>
          <p:nvPr/>
        </p:nvSpPr>
        <p:spPr>
          <a:xfrm>
            <a:off x="2361064" y="1610431"/>
            <a:ext cx="1538883" cy="461665"/>
          </a:xfrm>
          <a:prstGeom prst="rect">
            <a:avLst/>
          </a:prstGeom>
          <a:noFill/>
        </p:spPr>
        <p:txBody>
          <a:bodyPr wrap="none" rtlCol="0">
            <a:spAutoFit/>
          </a:bodyPr>
          <a:lstStyle/>
          <a:p>
            <a:r>
              <a:rPr lang="en-US" sz="2400" b="1" i="1" dirty="0" smtClean="0"/>
              <a:t>index.html</a:t>
            </a:r>
            <a:endParaRPr lang="en-US" sz="2400" b="1" i="1" dirty="0"/>
          </a:p>
        </p:txBody>
      </p:sp>
      <p:cxnSp>
        <p:nvCxnSpPr>
          <p:cNvPr id="10" name="Straight Arrow Connector 9"/>
          <p:cNvCxnSpPr>
            <a:endCxn id="6" idx="3"/>
          </p:cNvCxnSpPr>
          <p:nvPr/>
        </p:nvCxnSpPr>
        <p:spPr>
          <a:xfrm flipH="1">
            <a:off x="3899947" y="1405719"/>
            <a:ext cx="726643" cy="4355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4626590" y="1242840"/>
            <a:ext cx="3480179" cy="707886"/>
          </a:xfrm>
          <a:prstGeom prst="rect">
            <a:avLst/>
          </a:prstGeom>
          <a:noFill/>
        </p:spPr>
        <p:txBody>
          <a:bodyPr wrap="square" rtlCol="0">
            <a:spAutoFit/>
          </a:bodyPr>
          <a:lstStyle/>
          <a:p>
            <a:r>
              <a:rPr lang="en-US" sz="2000" b="1" dirty="0" err="1" smtClean="0"/>
              <a:t>Htm</a:t>
            </a:r>
            <a:r>
              <a:rPr lang="en-US" sz="2000" b="1" dirty="0" smtClean="0"/>
              <a:t>, html – file extension for HTML web pages</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tx1"/>
                </a:solidFill>
                <a:effectLst>
                  <a:outerShdw blurRad="38100" dist="19050" dir="2700000" algn="tl" rotWithShape="0">
                    <a:schemeClr val="dk1">
                      <a:alpha val="40000"/>
                    </a:schemeClr>
                  </a:outerShdw>
                </a:effectLst>
              </a:rPr>
              <a:t>Headings  </a:t>
            </a:r>
            <a:r>
              <a:rPr lang="en-US" b="1">
                <a:sym typeface="+mn-ea"/>
              </a:rPr>
              <a:t>HTML &lt;h1,h2,...,h6&gt; Tags</a:t>
            </a:r>
            <a:endParaRPr 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628651" y="1485901"/>
            <a:ext cx="6429375" cy="4995545"/>
          </a:xfrm>
        </p:spPr>
        <p:txBody>
          <a:bodyPr>
            <a:noAutofit/>
          </a:bodyPr>
          <a:lstStyle/>
          <a:p>
            <a:pPr>
              <a:lnSpc>
                <a:spcPct val="150000"/>
              </a:lnSpc>
            </a:pPr>
            <a:r>
              <a:rPr lang="en-US" sz="2400" dirty="0"/>
              <a:t>Headings are defined with the &lt;h1&gt; to &lt;h6&gt; tags.</a:t>
            </a:r>
          </a:p>
          <a:p>
            <a:pPr>
              <a:lnSpc>
                <a:spcPct val="150000"/>
              </a:lnSpc>
            </a:pPr>
            <a:r>
              <a:rPr lang="en-US" sz="2400" dirty="0"/>
              <a:t>&lt;h1&gt; defines the most important heading. </a:t>
            </a:r>
            <a:endParaRPr lang="en-US" sz="2400" dirty="0" smtClean="0"/>
          </a:p>
          <a:p>
            <a:pPr>
              <a:lnSpc>
                <a:spcPct val="150000"/>
              </a:lnSpc>
            </a:pPr>
            <a:r>
              <a:rPr lang="en-US" sz="2400" dirty="0" smtClean="0"/>
              <a:t>&lt;</a:t>
            </a:r>
            <a:r>
              <a:rPr lang="en-US" sz="2400" dirty="0"/>
              <a:t>h6&gt; defines the least important heading.</a:t>
            </a:r>
          </a:p>
          <a:p>
            <a:pPr>
              <a:lnSpc>
                <a:spcPct val="150000"/>
              </a:lnSpc>
            </a:pPr>
            <a:r>
              <a:rPr lang="en-US" sz="2400" dirty="0" smtClean="0"/>
              <a:t>Search </a:t>
            </a:r>
            <a:r>
              <a:rPr lang="en-US" sz="2400" dirty="0"/>
              <a:t>engines use the headings to index the structure and content of your web pages</a:t>
            </a:r>
            <a:r>
              <a:rPr lang="en-US" sz="2400" dirty="0" smtClean="0"/>
              <a:t>.</a:t>
            </a:r>
            <a:endParaRPr lang="en-US" sz="1800" dirty="0"/>
          </a:p>
        </p:txBody>
      </p:sp>
      <p:pic>
        <p:nvPicPr>
          <p:cNvPr id="8" name="Content Placeholder 7"/>
          <p:cNvPicPr>
            <a:picLocks noGrp="1" noChangeAspect="1"/>
          </p:cNvPicPr>
          <p:nvPr>
            <p:ph sz="half" idx="2"/>
          </p:nvPr>
        </p:nvPicPr>
        <p:blipFill>
          <a:blip r:embed="rId3"/>
          <a:stretch>
            <a:fillRect/>
          </a:stretch>
        </p:blipFill>
        <p:spPr>
          <a:xfrm>
            <a:off x="7712869" y="3805574"/>
            <a:ext cx="1250156" cy="2533651"/>
          </a:xfrm>
          <a:prstGeom prst="rect">
            <a:avLst/>
          </a:prstGeom>
          <a:solidFill>
            <a:schemeClr val="tx1"/>
          </a:solidFill>
          <a:ln w="12700" cmpd="sng">
            <a:solidFill>
              <a:schemeClr val="accent1">
                <a:shade val="50000"/>
              </a:schemeClr>
            </a:solidFill>
            <a:prstDash val="solid"/>
          </a:ln>
        </p:spPr>
      </p:pic>
      <p:sp>
        <p:nvSpPr>
          <p:cNvPr id="9" name="Text Box 8"/>
          <p:cNvSpPr txBox="1"/>
          <p:nvPr/>
        </p:nvSpPr>
        <p:spPr>
          <a:xfrm>
            <a:off x="7058025" y="1485902"/>
            <a:ext cx="1905000" cy="1361911"/>
          </a:xfrm>
          <a:prstGeom prst="rect">
            <a:avLst/>
          </a:prstGeom>
        </p:spPr>
        <p:style>
          <a:lnRef idx="1">
            <a:schemeClr val="accent1"/>
          </a:lnRef>
          <a:fillRef idx="2">
            <a:schemeClr val="accent1"/>
          </a:fillRef>
          <a:effectRef idx="1">
            <a:schemeClr val="accent1"/>
          </a:effectRef>
          <a:fontRef idx="minor">
            <a:schemeClr val="dk1"/>
          </a:fontRef>
        </p:style>
        <p:txBody>
          <a:bodyPr wrap="square" lIns="68580" tIns="34290" rIns="68580" bIns="34290" rtlCol="0" anchor="t">
            <a:spAutoFit/>
          </a:bodyPr>
          <a:lstStyle/>
          <a:p>
            <a:r>
              <a:rPr lang="en-US"/>
              <a:t>&lt;h1&gt;Heading 1&lt;/h1&gt;</a:t>
            </a:r>
          </a:p>
          <a:p>
            <a:r>
              <a:rPr lang="en-US"/>
              <a:t>&lt;h2&gt;Heading 2&lt;/h2&gt;</a:t>
            </a:r>
          </a:p>
          <a:p>
            <a:r>
              <a:rPr lang="en-US"/>
              <a:t>&lt;h3&gt;Heading 3&lt;/h3&gt;</a:t>
            </a:r>
          </a:p>
          <a:p>
            <a:r>
              <a:rPr lang="en-US"/>
              <a:t>&lt;h4&gt;Heading 4&lt;/h4&gt;</a:t>
            </a:r>
          </a:p>
          <a:p>
            <a:r>
              <a:rPr lang="en-US"/>
              <a:t>&lt;h5&gt;Heading 5&lt;/h5&gt;</a:t>
            </a:r>
          </a:p>
          <a:p>
            <a:r>
              <a:rPr lang="en-US"/>
              <a:t>&lt;h6&gt;Heading 6&lt;/h6&gt;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74557"/>
            <a:ext cx="7886700" cy="1325563"/>
          </a:xfrm>
        </p:spPr>
        <p:txBody>
          <a:bodyPr/>
          <a:lstStyle/>
          <a:p>
            <a:r>
              <a:rPr lang="en-US" b="1" dirty="0">
                <a:solidFill>
                  <a:srgbClr val="FF0000"/>
                </a:solidFill>
              </a:rPr>
              <a:t>HTML &lt;</a:t>
            </a:r>
            <a:r>
              <a:rPr lang="en-US" b="1" dirty="0" err="1">
                <a:solidFill>
                  <a:srgbClr val="FF0000"/>
                </a:solidFill>
              </a:rPr>
              <a:t>br</a:t>
            </a:r>
            <a:r>
              <a:rPr lang="en-US" b="1" dirty="0">
                <a:solidFill>
                  <a:srgbClr val="FF0000"/>
                </a:solidFill>
              </a:rPr>
              <a:t>&gt; Tag</a:t>
            </a:r>
          </a:p>
        </p:txBody>
      </p:sp>
      <p:sp>
        <p:nvSpPr>
          <p:cNvPr id="3" name="Content Placeholder 2"/>
          <p:cNvSpPr>
            <a:spLocks noGrp="1"/>
          </p:cNvSpPr>
          <p:nvPr>
            <p:ph sz="half" idx="1"/>
          </p:nvPr>
        </p:nvSpPr>
        <p:spPr>
          <a:xfrm>
            <a:off x="628651" y="2153178"/>
            <a:ext cx="4612005" cy="3552191"/>
          </a:xfrm>
        </p:spPr>
        <p:txBody>
          <a:bodyPr/>
          <a:lstStyle/>
          <a:p>
            <a:r>
              <a:rPr lang="en-US" dirty="0"/>
              <a:t>The &lt;</a:t>
            </a:r>
            <a:r>
              <a:rPr lang="en-US" dirty="0" err="1"/>
              <a:t>br</a:t>
            </a:r>
            <a:r>
              <a:rPr lang="en-US" dirty="0"/>
              <a:t>&gt; tag inserts a single line break.</a:t>
            </a:r>
          </a:p>
          <a:p>
            <a:endParaRPr lang="en-US" dirty="0"/>
          </a:p>
          <a:p>
            <a:r>
              <a:rPr lang="en-US" dirty="0"/>
              <a:t>The &lt;</a:t>
            </a:r>
            <a:r>
              <a:rPr lang="en-US" dirty="0" err="1"/>
              <a:t>br</a:t>
            </a:r>
            <a:r>
              <a:rPr lang="en-US" dirty="0"/>
              <a:t>&gt; tag is an empty tag which means that it has no end tag.</a:t>
            </a:r>
          </a:p>
        </p:txBody>
      </p:sp>
      <p:sp>
        <p:nvSpPr>
          <p:cNvPr id="4" name="Content Placeholder 3"/>
          <p:cNvSpPr>
            <a:spLocks noGrp="1"/>
          </p:cNvSpPr>
          <p:nvPr>
            <p:ph sz="half" idx="2"/>
          </p:nvPr>
        </p:nvSpPr>
        <p:spPr>
          <a:xfrm>
            <a:off x="5688971" y="1982471"/>
            <a:ext cx="2981325" cy="1222375"/>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1500"/>
              <a:t>&lt;p&gt;</a:t>
            </a:r>
          </a:p>
          <a:p>
            <a:pPr marL="0" indent="0">
              <a:buNone/>
            </a:pPr>
            <a:r>
              <a:rPr lang="en-US" sz="1500"/>
              <a:t>This text contains&lt;br&gt;a line break.</a:t>
            </a:r>
          </a:p>
          <a:p>
            <a:pPr marL="0" indent="0">
              <a:buNone/>
            </a:pPr>
            <a:r>
              <a:rPr lang="en-US" sz="1500"/>
              <a:t>&lt;/p&gt;</a:t>
            </a:r>
          </a:p>
        </p:txBody>
      </p:sp>
      <p:pic>
        <p:nvPicPr>
          <p:cNvPr id="5" name="Picture 4"/>
          <p:cNvPicPr>
            <a:picLocks noChangeAspect="1"/>
          </p:cNvPicPr>
          <p:nvPr/>
        </p:nvPicPr>
        <p:blipFill>
          <a:blip r:embed="rId3"/>
          <a:stretch>
            <a:fillRect/>
          </a:stretch>
        </p:blipFill>
        <p:spPr>
          <a:xfrm>
            <a:off x="5855018" y="3204846"/>
            <a:ext cx="2264569" cy="12477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460</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Introduction to  HTML</vt:lpstr>
      <vt:lpstr>PowerPoint Presentation</vt:lpstr>
      <vt:lpstr>What is HTML?</vt:lpstr>
      <vt:lpstr>HTML-Hyper Text Markup Language</vt:lpstr>
      <vt:lpstr>HTML Tags</vt:lpstr>
      <vt:lpstr>HTML Page Structure</vt:lpstr>
      <vt:lpstr>My First Example</vt:lpstr>
      <vt:lpstr>Headings  HTML &lt;h1,h2,...,h6&gt; Tags</vt:lpstr>
      <vt:lpstr>HTML &lt;br&gt; Tag</vt:lpstr>
      <vt:lpstr>HTML &lt;b&gt;  &lt;i&gt;  &lt;u&gt; Tags</vt:lpstr>
      <vt:lpstr>HTML Styles</vt:lpstr>
      <vt:lpstr>Style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Teacher</dc:creator>
  <cp:lastModifiedBy>Jenish</cp:lastModifiedBy>
  <cp:revision>36</cp:revision>
  <dcterms:created xsi:type="dcterms:W3CDTF">2018-01-10T14:16:00Z</dcterms:created>
  <dcterms:modified xsi:type="dcterms:W3CDTF">2018-01-15T03:21:47Z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