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2"/>
    <p:sldId id="271" r:id="rId3"/>
    <p:sldId id="266" r:id="rId4"/>
    <p:sldId id="256" r:id="rId5"/>
    <p:sldId id="258" r:id="rId6"/>
    <p:sldId id="267" r:id="rId7"/>
    <p:sldId id="261" r:id="rId8"/>
    <p:sldId id="268" r:id="rId9"/>
    <p:sldId id="272" r:id="rId10"/>
    <p:sldId id="273" r:id="rId11"/>
  </p:sldIdLst>
  <p:sldSz cx="9144000" cy="6858000" type="screen4x3"/>
  <p:notesSz cx="7104063" cy="10234613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70" d="100"/>
          <a:sy n="70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6"/>
            <a:ext cx="7886700" cy="58118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&lt;title&gt;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&lt;h1&gt;</a:t>
            </a:r>
          </a:p>
          <a:p>
            <a:r>
              <a:rPr lang="en-US" dirty="0" smtClean="0"/>
              <a:t>&lt;p&gt;</a:t>
            </a:r>
          </a:p>
          <a:p>
            <a:r>
              <a:rPr lang="en-US" dirty="0" smtClean="0"/>
              <a:t>&lt;b&gt;</a:t>
            </a:r>
          </a:p>
          <a:p>
            <a:r>
              <a:rPr lang="en-US" dirty="0" smtClean="0"/>
              <a:t>&lt;u&gt;</a:t>
            </a:r>
          </a:p>
          <a:p>
            <a:r>
              <a:rPr lang="en-US" dirty="0" smtClean="0"/>
              <a:t>&lt;i&gt;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4437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as a background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6979" y="1801500"/>
            <a:ext cx="8038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body{</a:t>
            </a:r>
          </a:p>
          <a:p>
            <a:r>
              <a:rPr lang="en-US" sz="3600" dirty="0" smtClean="0"/>
              <a:t>	background-image: </a:t>
            </a:r>
            <a:r>
              <a:rPr lang="en-US" sz="3600" dirty="0" err="1" smtClean="0"/>
              <a:t>url</a:t>
            </a:r>
            <a:r>
              <a:rPr lang="en-US" sz="3600" dirty="0" smtClean="0"/>
              <a:t>(“picture.jpg”);</a:t>
            </a:r>
          </a:p>
          <a:p>
            <a:r>
              <a:rPr lang="en-US" sz="3600" dirty="0" smtClean="0"/>
              <a:t>}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79946" y="4096599"/>
            <a:ext cx="8038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h1{</a:t>
            </a:r>
            <a:endParaRPr lang="en-US" sz="3600" dirty="0" smtClean="0"/>
          </a:p>
          <a:p>
            <a:r>
              <a:rPr lang="en-US" sz="3600" dirty="0" smtClean="0"/>
              <a:t>	background-image: </a:t>
            </a:r>
            <a:r>
              <a:rPr lang="en-US" sz="3600" dirty="0" err="1" smtClean="0"/>
              <a:t>url</a:t>
            </a:r>
            <a:r>
              <a:rPr lang="en-US" sz="3600" dirty="0" smtClean="0"/>
              <a:t>(“picture.jpg”);</a:t>
            </a:r>
          </a:p>
          <a:p>
            <a:r>
              <a:rPr lang="en-US" sz="3600" dirty="0" smtClean="0"/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267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in tag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Color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Color of text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Aligning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3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72" y="1583140"/>
            <a:ext cx="7024228" cy="385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556" y="1286152"/>
            <a:ext cx="5080379" cy="3608845"/>
          </a:xfrm>
        </p:spPr>
        <p:txBody>
          <a:bodyPr anchor="ctr"/>
          <a:lstStyle/>
          <a:p>
            <a:r>
              <a:rPr lang="en-US" sz="6000" b="1" dirty="0" smtClean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</a:t>
            </a:r>
            <a:br>
              <a:rPr lang="en-US" sz="6000" b="1" dirty="0" smtClean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6000" b="1" dirty="0" smtClean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Images</a:t>
            </a:r>
            <a:endParaRPr lang="en-US" sz="6000" b="1" dirty="0">
              <a:ln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sz="4000" b="1" dirty="0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Images</a:t>
            </a:r>
            <a:endParaRPr lang="en-US" sz="4000" b="1" dirty="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738" y="1433007"/>
            <a:ext cx="8792051" cy="1296538"/>
          </a:xfrm>
        </p:spPr>
        <p:txBody>
          <a:bodyPr>
            <a:normAutofit fontScale="97500"/>
          </a:bodyPr>
          <a:lstStyle/>
          <a:p>
            <a:r>
              <a:rPr lang="en-US" sz="3600" b="1" dirty="0" smtClean="0"/>
              <a:t>Images can improve the design and the appearance of a web page.</a:t>
            </a: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7277" y="2250775"/>
            <a:ext cx="78867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</a:rPr>
              <a:t>Insert Image  - Html code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6" y="3506471"/>
            <a:ext cx="8023837" cy="764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33168" y="4396844"/>
            <a:ext cx="8792051" cy="2222319"/>
          </a:xfrm>
          <a:prstGeom prst="rect">
            <a:avLst/>
          </a:prstGeom>
        </p:spPr>
        <p:txBody>
          <a:bodyPr vert="horz" lIns="68580" tIns="34290" rIns="68580" bIns="34290" rtlCol="0">
            <a:normAutofit fontScale="97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FF0000"/>
                </a:solidFill>
              </a:rPr>
              <a:t>Src</a:t>
            </a:r>
            <a:r>
              <a:rPr lang="en-US" sz="2400" b="1" dirty="0" smtClean="0"/>
              <a:t> - </a:t>
            </a:r>
            <a:r>
              <a:rPr lang="en-US" sz="2400" dirty="0"/>
              <a:t>The </a:t>
            </a:r>
            <a:r>
              <a:rPr lang="en-US" sz="2400" dirty="0" err="1"/>
              <a:t>src</a:t>
            </a:r>
            <a:r>
              <a:rPr lang="en-US" sz="2400" dirty="0"/>
              <a:t> attribute specifies the URL (web address) of the </a:t>
            </a:r>
            <a:r>
              <a:rPr lang="en-US" sz="2400" dirty="0" smtClean="0"/>
              <a:t>image.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Alt </a:t>
            </a:r>
            <a:r>
              <a:rPr lang="en-US" sz="2400" dirty="0" smtClean="0"/>
              <a:t>- </a:t>
            </a:r>
            <a:r>
              <a:rPr lang="en-US" sz="2400" dirty="0"/>
              <a:t>The alt attribute provides an alternate text for an image, if the user for some reason cannot view </a:t>
            </a:r>
            <a:r>
              <a:rPr lang="en-US" sz="2400" dirty="0" smtClean="0"/>
              <a:t>it.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Title</a:t>
            </a:r>
            <a:r>
              <a:rPr lang="en-US" sz="2400" dirty="0" smtClean="0"/>
              <a:t> – a text that  pops up when you hover an image.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707" y="1634558"/>
            <a:ext cx="7886700" cy="83113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If an image is located in the same folder with web file.</a:t>
            </a:r>
            <a:endParaRPr lang="en-US" sz="26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sz="4000" b="1" dirty="0" err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Src</a:t>
            </a:r>
            <a:r>
              <a:rPr lang="en-US" sz="40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0877" y="2172073"/>
            <a:ext cx="4288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&lt;</a:t>
            </a:r>
            <a:r>
              <a:rPr lang="en-US" sz="3200" b="1" dirty="0" err="1" smtClean="0">
                <a:solidFill>
                  <a:srgbClr val="333300"/>
                </a:solidFill>
              </a:rPr>
              <a:t>img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src</a:t>
            </a:r>
            <a:r>
              <a:rPr lang="en-US" sz="3200" b="1" dirty="0" smtClean="0"/>
              <a:t>=“picture.jpg” </a:t>
            </a:r>
            <a:r>
              <a:rPr lang="en-US" sz="3200" b="1" dirty="0" smtClean="0">
                <a:solidFill>
                  <a:srgbClr val="002060"/>
                </a:solidFill>
              </a:rPr>
              <a:t>&gt;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8091" y="2878798"/>
            <a:ext cx="7886700" cy="8311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If an image is located in the images folder in the current folder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1203276" y="3649565"/>
            <a:ext cx="566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&lt;</a:t>
            </a:r>
            <a:r>
              <a:rPr lang="en-US" sz="3200" b="1" dirty="0" err="1" smtClean="0">
                <a:solidFill>
                  <a:srgbClr val="333300"/>
                </a:solidFill>
              </a:rPr>
              <a:t>img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src</a:t>
            </a:r>
            <a:r>
              <a:rPr lang="en-US" sz="3200" b="1" dirty="0" smtClean="0"/>
              <a:t>=“images/picture.jpg” </a:t>
            </a:r>
            <a:r>
              <a:rPr lang="en-US" sz="3200" b="1" dirty="0" smtClean="0">
                <a:solidFill>
                  <a:srgbClr val="002060"/>
                </a:solidFill>
              </a:rPr>
              <a:t>&gt;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60491" y="4423270"/>
            <a:ext cx="7886700" cy="8311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picture.jpg is located in the folder one level up from the current folder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55676" y="5255804"/>
            <a:ext cx="6020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&lt;</a:t>
            </a:r>
            <a:r>
              <a:rPr lang="en-US" sz="3200" b="1" dirty="0" err="1" smtClean="0">
                <a:solidFill>
                  <a:srgbClr val="333300"/>
                </a:solidFill>
              </a:rPr>
              <a:t>img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src</a:t>
            </a:r>
            <a:r>
              <a:rPr lang="en-US" sz="3200" b="1" dirty="0" smtClean="0"/>
              <a:t>=“../images/picture.jpg” </a:t>
            </a:r>
            <a:r>
              <a:rPr lang="en-US" sz="3200" b="1" dirty="0" smtClean="0">
                <a:solidFill>
                  <a:srgbClr val="002060"/>
                </a:solidFill>
              </a:rPr>
              <a:t>&gt;</a:t>
            </a: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4437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Style for Images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5099"/>
              </p:ext>
            </p:extLst>
          </p:nvPr>
        </p:nvGraphicFramePr>
        <p:xfrm>
          <a:off x="354840" y="2038452"/>
          <a:ext cx="848890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939"/>
                <a:gridCol w="3248167"/>
                <a:gridCol w="30298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CSS Style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Description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Example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Width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Width of the image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Width: 200px;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Height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Height of the image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Height: 200px;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Float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Let the image float to the right or to the left of a 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Float: left;</a:t>
                      </a:r>
                    </a:p>
                    <a:p>
                      <a:r>
                        <a:rPr lang="en-US" sz="2000" dirty="0" err="1" smtClean="0"/>
                        <a:t>Float:right</a:t>
                      </a:r>
                      <a:r>
                        <a:rPr lang="en-US" sz="2000" dirty="0" smtClean="0"/>
                        <a:t>;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border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Border for</a:t>
                      </a:r>
                      <a:r>
                        <a:rPr lang="en-US" sz="2000" baseline="0" dirty="0" smtClean="0"/>
                        <a:t> image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Border: 1px;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39851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CSS </a:t>
            </a:r>
            <a:r>
              <a:rPr lang="en-US" b="1" dirty="0" smtClean="0">
                <a:solidFill>
                  <a:srgbClr val="7030A0"/>
                </a:solidFill>
              </a:rPr>
              <a:t>Style for Images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8866" y="1296537"/>
            <a:ext cx="5363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i</a:t>
            </a:r>
            <a:r>
              <a:rPr lang="en-US" sz="3600" dirty="0" err="1" smtClean="0"/>
              <a:t>mg</a:t>
            </a:r>
            <a:r>
              <a:rPr lang="en-US" sz="3600" dirty="0" smtClean="0"/>
              <a:t>{</a:t>
            </a:r>
          </a:p>
          <a:p>
            <a:r>
              <a:rPr lang="en-US" sz="3600" dirty="0" smtClean="0"/>
              <a:t>	width: 300px;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float: right;</a:t>
            </a:r>
            <a:endParaRPr lang="en-US" sz="3600" dirty="0"/>
          </a:p>
          <a:p>
            <a:r>
              <a:rPr lang="en-US" sz="3600" dirty="0" smtClean="0"/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2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39851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Different Styles for different Images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3259" y="3836872"/>
            <a:ext cx="5363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img.</a:t>
            </a:r>
            <a:r>
              <a:rPr lang="en-US" sz="3600" b="1" dirty="0" err="1" smtClean="0">
                <a:solidFill>
                  <a:srgbClr val="FF0000"/>
                </a:solidFill>
              </a:rPr>
              <a:t>class</a:t>
            </a:r>
            <a:r>
              <a:rPr lang="en-US" sz="3600" dirty="0" smtClean="0"/>
              <a:t>{</a:t>
            </a:r>
          </a:p>
          <a:p>
            <a:r>
              <a:rPr lang="en-US" sz="3600" dirty="0" smtClean="0"/>
              <a:t>	width: 300px;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float: right;</a:t>
            </a:r>
            <a:endParaRPr lang="en-US" sz="3600" dirty="0"/>
          </a:p>
          <a:p>
            <a:r>
              <a:rPr lang="en-US" sz="3600" dirty="0" smtClean="0"/>
              <a:t>}</a:t>
            </a:r>
            <a:endParaRPr lang="en-US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1096145"/>
            <a:ext cx="7886700" cy="66278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endParaRPr lang="en-US" sz="4000" b="1" dirty="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202026"/>
            <a:ext cx="7886700" cy="66278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endParaRPr lang="en-US" sz="4000" b="1" dirty="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2083" y="2000063"/>
            <a:ext cx="740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&lt;</a:t>
            </a:r>
            <a:r>
              <a:rPr lang="en-US" sz="3600" dirty="0" err="1" smtClean="0"/>
              <a:t>img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class</a:t>
            </a:r>
            <a:r>
              <a:rPr lang="en-US" sz="3600" dirty="0" smtClean="0"/>
              <a:t>=“left” </a:t>
            </a:r>
            <a:r>
              <a:rPr lang="en-US" sz="3600" dirty="0" err="1" smtClean="0"/>
              <a:t>src</a:t>
            </a:r>
            <a:r>
              <a:rPr lang="en-US" sz="3600" dirty="0" smtClean="0"/>
              <a:t>=“picture.jpg”&gt;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419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264</Words>
  <Application>Microsoft Office PowerPoint</Application>
  <PresentationFormat>Экран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Review</vt:lpstr>
      <vt:lpstr>Styling in tag</vt:lpstr>
      <vt:lpstr>Презентация PowerPoint</vt:lpstr>
      <vt:lpstr>HTML  Images</vt:lpstr>
      <vt:lpstr>Images</vt:lpstr>
      <vt:lpstr>Src attribute</vt:lpstr>
      <vt:lpstr>CSS Style for Images</vt:lpstr>
      <vt:lpstr>CSS Style for Images</vt:lpstr>
      <vt:lpstr>Different Styles for different Images</vt:lpstr>
      <vt:lpstr>Image as a background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dc:creator>Teacher</dc:creator>
  <cp:lastModifiedBy>Jenish</cp:lastModifiedBy>
  <cp:revision>74</cp:revision>
  <dcterms:created xsi:type="dcterms:W3CDTF">2018-01-10T14:16:00Z</dcterms:created>
  <dcterms:modified xsi:type="dcterms:W3CDTF">2018-02-04T16:59:24Z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