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9" r:id="rId3"/>
    <p:sldId id="257" r:id="rId4"/>
    <p:sldId id="258" r:id="rId5"/>
    <p:sldId id="256"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0540FA99-F02A-4D16-9020-C51CC4A8B958}" type="datetimeFigureOut">
              <a:rPr lang="en-US" smtClean="0"/>
              <a:t>11/19/2024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759558-2A7F-4365-BEF2-10355DABBB24}" type="slidenum">
              <a:rPr lang="en-US" smtClean="0"/>
              <a:t>‹#›</a:t>
            </a:fld>
            <a:endParaRPr lang="en-US"/>
          </a:p>
        </p:txBody>
      </p:sp>
    </p:spTree>
    <p:extLst>
      <p:ext uri="{BB962C8B-B14F-4D97-AF65-F5344CB8AC3E}">
        <p14:creationId xmlns:p14="http://schemas.microsoft.com/office/powerpoint/2010/main" val="115311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0540FA99-F02A-4D16-9020-C51CC4A8B958}" type="datetimeFigureOut">
              <a:rPr lang="en-US" smtClean="0"/>
              <a:t>11/19/2024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759558-2A7F-4365-BEF2-10355DABBB24}" type="slidenum">
              <a:rPr lang="en-US" smtClean="0"/>
              <a:t>‹#›</a:t>
            </a:fld>
            <a:endParaRPr lang="en-US"/>
          </a:p>
        </p:txBody>
      </p:sp>
    </p:spTree>
    <p:extLst>
      <p:ext uri="{BB962C8B-B14F-4D97-AF65-F5344CB8AC3E}">
        <p14:creationId xmlns:p14="http://schemas.microsoft.com/office/powerpoint/2010/main" val="21839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0540FA99-F02A-4D16-9020-C51CC4A8B958}" type="datetimeFigureOut">
              <a:rPr lang="en-US" smtClean="0"/>
              <a:t>11/19/2024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759558-2A7F-4365-BEF2-10355DABBB24}" type="slidenum">
              <a:rPr lang="en-US" smtClean="0"/>
              <a:t>‹#›</a:t>
            </a:fld>
            <a:endParaRPr lang="en-US"/>
          </a:p>
        </p:txBody>
      </p:sp>
    </p:spTree>
    <p:extLst>
      <p:ext uri="{BB962C8B-B14F-4D97-AF65-F5344CB8AC3E}">
        <p14:creationId xmlns:p14="http://schemas.microsoft.com/office/powerpoint/2010/main" val="55575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0540FA99-F02A-4D16-9020-C51CC4A8B958}" type="datetimeFigureOut">
              <a:rPr lang="en-US" smtClean="0"/>
              <a:t>11/19/2024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759558-2A7F-4365-BEF2-10355DABBB24}" type="slidenum">
              <a:rPr lang="en-US" smtClean="0"/>
              <a:t>‹#›</a:t>
            </a:fld>
            <a:endParaRPr lang="en-US"/>
          </a:p>
        </p:txBody>
      </p:sp>
    </p:spTree>
    <p:extLst>
      <p:ext uri="{BB962C8B-B14F-4D97-AF65-F5344CB8AC3E}">
        <p14:creationId xmlns:p14="http://schemas.microsoft.com/office/powerpoint/2010/main" val="147973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540FA99-F02A-4D16-9020-C51CC4A8B958}" type="datetimeFigureOut">
              <a:rPr lang="en-US" smtClean="0"/>
              <a:t>11/19/2024</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759558-2A7F-4365-BEF2-10355DABBB24}" type="slidenum">
              <a:rPr lang="en-US" smtClean="0"/>
              <a:t>‹#›</a:t>
            </a:fld>
            <a:endParaRPr lang="en-US"/>
          </a:p>
        </p:txBody>
      </p:sp>
    </p:spTree>
    <p:extLst>
      <p:ext uri="{BB962C8B-B14F-4D97-AF65-F5344CB8AC3E}">
        <p14:creationId xmlns:p14="http://schemas.microsoft.com/office/powerpoint/2010/main" val="341479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0540FA99-F02A-4D16-9020-C51CC4A8B958}" type="datetimeFigureOut">
              <a:rPr lang="en-US" smtClean="0"/>
              <a:t>11/19/2024</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759558-2A7F-4365-BEF2-10355DABBB24}" type="slidenum">
              <a:rPr lang="en-US" smtClean="0"/>
              <a:t>‹#›</a:t>
            </a:fld>
            <a:endParaRPr lang="en-US"/>
          </a:p>
        </p:txBody>
      </p:sp>
    </p:spTree>
    <p:extLst>
      <p:ext uri="{BB962C8B-B14F-4D97-AF65-F5344CB8AC3E}">
        <p14:creationId xmlns:p14="http://schemas.microsoft.com/office/powerpoint/2010/main" val="185730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0540FA99-F02A-4D16-9020-C51CC4A8B958}" type="datetimeFigureOut">
              <a:rPr lang="en-US" smtClean="0"/>
              <a:t>11/19/2024</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E4759558-2A7F-4365-BEF2-10355DABBB24}" type="slidenum">
              <a:rPr lang="en-US" smtClean="0"/>
              <a:t>‹#›</a:t>
            </a:fld>
            <a:endParaRPr lang="en-US"/>
          </a:p>
        </p:txBody>
      </p:sp>
    </p:spTree>
    <p:extLst>
      <p:ext uri="{BB962C8B-B14F-4D97-AF65-F5344CB8AC3E}">
        <p14:creationId xmlns:p14="http://schemas.microsoft.com/office/powerpoint/2010/main" val="293159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0540FA99-F02A-4D16-9020-C51CC4A8B958}" type="datetimeFigureOut">
              <a:rPr lang="en-US" smtClean="0"/>
              <a:t>11/19/2024</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4759558-2A7F-4365-BEF2-10355DABBB24}" type="slidenum">
              <a:rPr lang="en-US" smtClean="0"/>
              <a:t>‹#›</a:t>
            </a:fld>
            <a:endParaRPr lang="en-US"/>
          </a:p>
        </p:txBody>
      </p:sp>
    </p:spTree>
    <p:extLst>
      <p:ext uri="{BB962C8B-B14F-4D97-AF65-F5344CB8AC3E}">
        <p14:creationId xmlns:p14="http://schemas.microsoft.com/office/powerpoint/2010/main" val="252767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540FA99-F02A-4D16-9020-C51CC4A8B958}" type="datetimeFigureOut">
              <a:rPr lang="en-US" smtClean="0"/>
              <a:t>11/19/2024</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E4759558-2A7F-4365-BEF2-10355DABBB24}" type="slidenum">
              <a:rPr lang="en-US" smtClean="0"/>
              <a:t>‹#›</a:t>
            </a:fld>
            <a:endParaRPr lang="en-US"/>
          </a:p>
        </p:txBody>
      </p:sp>
    </p:spTree>
    <p:extLst>
      <p:ext uri="{BB962C8B-B14F-4D97-AF65-F5344CB8AC3E}">
        <p14:creationId xmlns:p14="http://schemas.microsoft.com/office/powerpoint/2010/main" val="4146493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540FA99-F02A-4D16-9020-C51CC4A8B958}" type="datetimeFigureOut">
              <a:rPr lang="en-US" smtClean="0"/>
              <a:t>11/19/2024</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759558-2A7F-4365-BEF2-10355DABBB24}" type="slidenum">
              <a:rPr lang="en-US" smtClean="0"/>
              <a:t>‹#›</a:t>
            </a:fld>
            <a:endParaRPr lang="en-US"/>
          </a:p>
        </p:txBody>
      </p:sp>
    </p:spTree>
    <p:extLst>
      <p:ext uri="{BB962C8B-B14F-4D97-AF65-F5344CB8AC3E}">
        <p14:creationId xmlns:p14="http://schemas.microsoft.com/office/powerpoint/2010/main" val="373862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540FA99-F02A-4D16-9020-C51CC4A8B958}" type="datetimeFigureOut">
              <a:rPr lang="en-US" smtClean="0"/>
              <a:t>11/19/2024</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759558-2A7F-4365-BEF2-10355DABBB24}" type="slidenum">
              <a:rPr lang="en-US" smtClean="0"/>
              <a:t>‹#›</a:t>
            </a:fld>
            <a:endParaRPr lang="en-US"/>
          </a:p>
        </p:txBody>
      </p:sp>
    </p:spTree>
    <p:extLst>
      <p:ext uri="{BB962C8B-B14F-4D97-AF65-F5344CB8AC3E}">
        <p14:creationId xmlns:p14="http://schemas.microsoft.com/office/powerpoint/2010/main" val="187429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0FA99-F02A-4D16-9020-C51CC4A8B958}" type="datetimeFigureOut">
              <a:rPr lang="en-US" smtClean="0"/>
              <a:t>11/19/2024</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59558-2A7F-4365-BEF2-10355DABBB24}" type="slidenum">
              <a:rPr lang="en-US" smtClean="0"/>
              <a:t>‹#›</a:t>
            </a:fld>
            <a:endParaRPr lang="en-US"/>
          </a:p>
        </p:txBody>
      </p:sp>
    </p:spTree>
    <p:extLst>
      <p:ext uri="{BB962C8B-B14F-4D97-AF65-F5344CB8AC3E}">
        <p14:creationId xmlns:p14="http://schemas.microsoft.com/office/powerpoint/2010/main" val="3462012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JWT Authentication</a:t>
            </a:r>
            <a:endParaRPr lang="en-US" dirty="0"/>
          </a:p>
        </p:txBody>
      </p:sp>
      <p:sp>
        <p:nvSpPr>
          <p:cNvPr id="3" name="Подзаголовок 2"/>
          <p:cNvSpPr>
            <a:spLocks noGrp="1"/>
          </p:cNvSpPr>
          <p:nvPr>
            <p:ph type="subTitle" idx="1"/>
          </p:nvPr>
        </p:nvSpPr>
        <p:spPr/>
        <p:txBody>
          <a:bodyPr/>
          <a:lstStyle/>
          <a:p>
            <a:r>
              <a:rPr lang="en-US" dirty="0" err="1" smtClean="0"/>
              <a:t>Kalybekov</a:t>
            </a:r>
            <a:r>
              <a:rPr lang="en-US" dirty="0" smtClean="0"/>
              <a:t> </a:t>
            </a:r>
            <a:r>
              <a:rPr lang="en-US" dirty="0" err="1" smtClean="0"/>
              <a:t>Nurdoolot</a:t>
            </a:r>
            <a:r>
              <a:rPr lang="en-US" dirty="0" smtClean="0"/>
              <a:t> </a:t>
            </a:r>
          </a:p>
          <a:p>
            <a:r>
              <a:rPr lang="en-US" dirty="0" smtClean="0"/>
              <a:t>COM22-B</a:t>
            </a:r>
            <a:endParaRPr lang="en-US" dirty="0"/>
          </a:p>
        </p:txBody>
      </p:sp>
    </p:spTree>
    <p:extLst>
      <p:ext uri="{BB962C8B-B14F-4D97-AF65-F5344CB8AC3E}">
        <p14:creationId xmlns:p14="http://schemas.microsoft.com/office/powerpoint/2010/main" val="417183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1" y="0"/>
            <a:ext cx="9144000" cy="1671782"/>
          </a:xfrm>
        </p:spPr>
        <p:txBody>
          <a:bodyPr>
            <a:normAutofit fontScale="90000"/>
          </a:bodyPr>
          <a:lstStyle/>
          <a:p>
            <a:r>
              <a:rPr lang="en-US" dirty="0" smtClean="0">
                <a:solidFill>
                  <a:schemeClr val="accent1"/>
                </a:solidFill>
              </a:rPr>
              <a:t>Introduction to JWT Authentication</a:t>
            </a:r>
            <a:endParaRPr lang="en-US" dirty="0">
              <a:solidFill>
                <a:schemeClr val="accent1"/>
              </a:solidFill>
            </a:endParaRPr>
          </a:p>
        </p:txBody>
      </p:sp>
      <p:sp>
        <p:nvSpPr>
          <p:cNvPr id="3" name="Подзаголовок 2"/>
          <p:cNvSpPr>
            <a:spLocks noGrp="1"/>
          </p:cNvSpPr>
          <p:nvPr>
            <p:ph type="subTitle" idx="1"/>
          </p:nvPr>
        </p:nvSpPr>
        <p:spPr>
          <a:xfrm>
            <a:off x="1" y="1948874"/>
            <a:ext cx="12192000" cy="4909126"/>
          </a:xfrm>
        </p:spPr>
        <p:txBody>
          <a:bodyPr/>
          <a:lstStyle/>
          <a:p>
            <a:r>
              <a:rPr lang="en-US" dirty="0" smtClean="0"/>
              <a:t> </a:t>
            </a:r>
            <a:r>
              <a:rPr lang="en-US" sz="4000" dirty="0" smtClean="0"/>
              <a:t>JSON Web Token (JWT) is a standard used for securely exchanging information between two parties. Typically, JWT is used for authentication and authorization of users. When a user logs in, the server generates a JWT and returns it to the client. The client then includes this token in each subsequent request to verify their identity.</a:t>
            </a:r>
            <a:endParaRPr lang="en-US" sz="4000" dirty="0"/>
          </a:p>
        </p:txBody>
      </p:sp>
    </p:spTree>
    <p:extLst>
      <p:ext uri="{BB962C8B-B14F-4D97-AF65-F5344CB8AC3E}">
        <p14:creationId xmlns:p14="http://schemas.microsoft.com/office/powerpoint/2010/main" val="409880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22400" y="291090"/>
            <a:ext cx="9144000" cy="1103601"/>
          </a:xfrm>
        </p:spPr>
        <p:txBody>
          <a:bodyPr/>
          <a:lstStyle/>
          <a:p>
            <a:r>
              <a:rPr lang="en-US" dirty="0" smtClean="0">
                <a:solidFill>
                  <a:schemeClr val="accent1"/>
                </a:solidFill>
              </a:rPr>
              <a:t>What is JWT?</a:t>
            </a:r>
            <a:endParaRPr lang="en-US" dirty="0">
              <a:solidFill>
                <a:schemeClr val="accent1"/>
              </a:solidFill>
            </a:endParaRPr>
          </a:p>
        </p:txBody>
      </p:sp>
      <p:sp>
        <p:nvSpPr>
          <p:cNvPr id="3" name="Подзаголовок 2"/>
          <p:cNvSpPr>
            <a:spLocks noGrp="1"/>
          </p:cNvSpPr>
          <p:nvPr>
            <p:ph type="subTitle" idx="1"/>
          </p:nvPr>
        </p:nvSpPr>
        <p:spPr>
          <a:xfrm>
            <a:off x="193964" y="1671783"/>
            <a:ext cx="10474036" cy="4507344"/>
          </a:xfrm>
        </p:spPr>
        <p:txBody>
          <a:bodyPr>
            <a:normAutofit/>
          </a:bodyPr>
          <a:lstStyle/>
          <a:p>
            <a:r>
              <a:rPr lang="en-US" sz="4000" dirty="0" smtClean="0"/>
              <a:t>JWT (JSON Web Token) is a token represented as a string containing encoded information about the user and session data. JWT helps transmit authentication information between a server and a client without the need for constant server-side session storage.</a:t>
            </a:r>
            <a:endParaRPr lang="en-US" sz="4000" dirty="0"/>
          </a:p>
        </p:txBody>
      </p:sp>
    </p:spTree>
    <p:extLst>
      <p:ext uri="{BB962C8B-B14F-4D97-AF65-F5344CB8AC3E}">
        <p14:creationId xmlns:p14="http://schemas.microsoft.com/office/powerpoint/2010/main" val="251765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69418"/>
            <a:ext cx="9144000" cy="1020473"/>
          </a:xfrm>
        </p:spPr>
        <p:txBody>
          <a:bodyPr/>
          <a:lstStyle/>
          <a:p>
            <a:r>
              <a:rPr lang="en-US" dirty="0" smtClean="0">
                <a:solidFill>
                  <a:schemeClr val="accent1"/>
                </a:solidFill>
              </a:rPr>
              <a:t>JWT Structure</a:t>
            </a:r>
            <a:endParaRPr lang="en-US" dirty="0">
              <a:solidFill>
                <a:schemeClr val="accent1"/>
              </a:solidFill>
            </a:endParaRPr>
          </a:p>
        </p:txBody>
      </p:sp>
      <p:sp>
        <p:nvSpPr>
          <p:cNvPr id="3" name="Подзаголовок 2"/>
          <p:cNvSpPr>
            <a:spLocks noGrp="1"/>
          </p:cNvSpPr>
          <p:nvPr>
            <p:ph type="subTitle" idx="1"/>
          </p:nvPr>
        </p:nvSpPr>
        <p:spPr>
          <a:xfrm>
            <a:off x="443345" y="1348509"/>
            <a:ext cx="11379200" cy="4839855"/>
          </a:xfrm>
        </p:spPr>
        <p:txBody>
          <a:bodyPr>
            <a:normAutofit/>
          </a:bodyPr>
          <a:lstStyle/>
          <a:p>
            <a:r>
              <a:rPr lang="en-US" sz="4400" dirty="0" smtClean="0"/>
              <a:t>JWT consists of three parts:</a:t>
            </a:r>
          </a:p>
          <a:p>
            <a:r>
              <a:rPr lang="en-US" sz="4400" dirty="0" smtClean="0"/>
              <a:t>Header — includes the token type (JWT) and the signing algorithm.</a:t>
            </a:r>
          </a:p>
          <a:p>
            <a:r>
              <a:rPr lang="en-US" sz="4400" dirty="0" smtClean="0"/>
              <a:t>Payload — contains user data and additional information such as token expiration.</a:t>
            </a:r>
          </a:p>
          <a:p>
            <a:r>
              <a:rPr lang="en-US" sz="4400" dirty="0" smtClean="0"/>
              <a:t>Signature — verifies that the token has not been altered, providing token integrity.</a:t>
            </a:r>
            <a:endParaRPr lang="en-US" sz="4400" dirty="0"/>
          </a:p>
        </p:txBody>
      </p:sp>
    </p:spTree>
    <p:extLst>
      <p:ext uri="{BB962C8B-B14F-4D97-AF65-F5344CB8AC3E}">
        <p14:creationId xmlns:p14="http://schemas.microsoft.com/office/powerpoint/2010/main" val="57060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13163" y="0"/>
            <a:ext cx="9144000" cy="1085128"/>
          </a:xfrm>
        </p:spPr>
        <p:txBody>
          <a:bodyPr/>
          <a:lstStyle/>
          <a:p>
            <a:r>
              <a:rPr lang="en-US" dirty="0" smtClean="0">
                <a:solidFill>
                  <a:schemeClr val="accent1"/>
                </a:solidFill>
              </a:rPr>
              <a:t>How JWT Works</a:t>
            </a:r>
            <a:endParaRPr lang="en-US" dirty="0">
              <a:solidFill>
                <a:schemeClr val="accent1"/>
              </a:solidFill>
            </a:endParaRPr>
          </a:p>
        </p:txBody>
      </p:sp>
      <p:sp>
        <p:nvSpPr>
          <p:cNvPr id="3" name="Подзаголовок 2"/>
          <p:cNvSpPr>
            <a:spLocks noGrp="1"/>
          </p:cNvSpPr>
          <p:nvPr>
            <p:ph type="subTitle" idx="1"/>
          </p:nvPr>
        </p:nvSpPr>
        <p:spPr>
          <a:xfrm>
            <a:off x="0" y="1311420"/>
            <a:ext cx="12192000" cy="5546580"/>
          </a:xfrm>
        </p:spPr>
        <p:txBody>
          <a:bodyPr>
            <a:normAutofit/>
          </a:bodyPr>
          <a:lstStyle/>
          <a:p>
            <a:r>
              <a:rPr lang="en-US" sz="4400" dirty="0" smtClean="0"/>
              <a:t>When a user authenticates, the server creates a JWT, signs it, and sends it to the client. The client stores the JWT and includes it in each request. The server validates the token’s signature and decides whether to grant access based on user authentication. This approach is especially useful in </a:t>
            </a:r>
            <a:r>
              <a:rPr lang="en-US" sz="4400" dirty="0" err="1" smtClean="0"/>
              <a:t>RESTful</a:t>
            </a:r>
            <a:r>
              <a:rPr lang="en-US" sz="4400" dirty="0" smtClean="0"/>
              <a:t> APIs, where each interaction is stateless.</a:t>
            </a:r>
            <a:endParaRPr lang="en-US" sz="4400" dirty="0"/>
          </a:p>
        </p:txBody>
      </p:sp>
    </p:spTree>
    <p:extLst>
      <p:ext uri="{BB962C8B-B14F-4D97-AF65-F5344CB8AC3E}">
        <p14:creationId xmlns:p14="http://schemas.microsoft.com/office/powerpoint/2010/main" val="170440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85455" y="87891"/>
            <a:ext cx="9144000" cy="1075892"/>
          </a:xfrm>
        </p:spPr>
        <p:txBody>
          <a:bodyPr/>
          <a:lstStyle/>
          <a:p>
            <a:r>
              <a:rPr lang="en-US" dirty="0" smtClean="0">
                <a:solidFill>
                  <a:schemeClr val="accent1"/>
                </a:solidFill>
              </a:rPr>
              <a:t>JWT in Authentication</a:t>
            </a:r>
            <a:endParaRPr lang="en-US" dirty="0">
              <a:solidFill>
                <a:schemeClr val="accent1"/>
              </a:solidFill>
            </a:endParaRPr>
          </a:p>
        </p:txBody>
      </p:sp>
      <p:sp>
        <p:nvSpPr>
          <p:cNvPr id="3" name="Подзаголовок 2"/>
          <p:cNvSpPr>
            <a:spLocks noGrp="1"/>
          </p:cNvSpPr>
          <p:nvPr>
            <p:ph type="subTitle" idx="1"/>
          </p:nvPr>
        </p:nvSpPr>
        <p:spPr>
          <a:xfrm>
            <a:off x="443345" y="1293091"/>
            <a:ext cx="11092873" cy="5412509"/>
          </a:xfrm>
        </p:spPr>
        <p:txBody>
          <a:bodyPr>
            <a:normAutofit/>
          </a:bodyPr>
          <a:lstStyle/>
          <a:p>
            <a:r>
              <a:rPr lang="en-US" sz="4400" dirty="0" smtClean="0"/>
              <a:t>JWT is widely used for authentication in APIs and web applications. Thanks to its structure, JWT enables easy user identification, especially in stateless applications where the server doesn’t store user sessions. Each client request to the server includes the JWT, which the server can quickly validate.</a:t>
            </a:r>
            <a:endParaRPr lang="en-US" sz="4400" dirty="0"/>
          </a:p>
        </p:txBody>
      </p:sp>
    </p:spTree>
    <p:extLst>
      <p:ext uri="{BB962C8B-B14F-4D97-AF65-F5344CB8AC3E}">
        <p14:creationId xmlns:p14="http://schemas.microsoft.com/office/powerpoint/2010/main" val="118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40873" y="106363"/>
            <a:ext cx="9144000" cy="974292"/>
          </a:xfrm>
        </p:spPr>
        <p:txBody>
          <a:bodyPr/>
          <a:lstStyle/>
          <a:p>
            <a:r>
              <a:rPr lang="en-US" dirty="0" smtClean="0">
                <a:solidFill>
                  <a:schemeClr val="accent1"/>
                </a:solidFill>
              </a:rPr>
              <a:t>Benefits of JWT</a:t>
            </a:r>
            <a:endParaRPr lang="en-US" dirty="0">
              <a:solidFill>
                <a:schemeClr val="accent1"/>
              </a:solidFill>
            </a:endParaRPr>
          </a:p>
        </p:txBody>
      </p:sp>
      <p:sp>
        <p:nvSpPr>
          <p:cNvPr id="3" name="Подзаголовок 2"/>
          <p:cNvSpPr>
            <a:spLocks noGrp="1"/>
          </p:cNvSpPr>
          <p:nvPr>
            <p:ph type="subTitle" idx="1"/>
          </p:nvPr>
        </p:nvSpPr>
        <p:spPr>
          <a:xfrm>
            <a:off x="461817" y="1080655"/>
            <a:ext cx="11194473" cy="5597236"/>
          </a:xfrm>
        </p:spPr>
        <p:txBody>
          <a:bodyPr>
            <a:normAutofit/>
          </a:bodyPr>
          <a:lstStyle/>
          <a:p>
            <a:r>
              <a:rPr lang="en-US" sz="3600" dirty="0" smtClean="0"/>
              <a:t>JWT offers several benefits:</a:t>
            </a:r>
          </a:p>
          <a:p>
            <a:r>
              <a:rPr lang="en-US" sz="3600" dirty="0" smtClean="0"/>
              <a:t>Scalability — The server doesn’t store sessions, simplifying scalability.</a:t>
            </a:r>
          </a:p>
          <a:p>
            <a:r>
              <a:rPr lang="en-US" sz="3600" dirty="0" smtClean="0"/>
              <a:t>Portability — JWTs can be shared across different services and domains.</a:t>
            </a:r>
          </a:p>
          <a:p>
            <a:r>
              <a:rPr lang="en-US" sz="3600" dirty="0" smtClean="0"/>
              <a:t>Security — The data in JWTs is signed and can be encrypted to prevent tampering.</a:t>
            </a:r>
          </a:p>
          <a:p>
            <a:r>
              <a:rPr lang="en-US" sz="3600" dirty="0" smtClean="0"/>
              <a:t>Efficiency — The client can include JWT in each request, and the server can validate it quickly without storing state.</a:t>
            </a:r>
            <a:endParaRPr lang="en-US" sz="3600" dirty="0"/>
          </a:p>
        </p:txBody>
      </p:sp>
    </p:spTree>
    <p:extLst>
      <p:ext uri="{BB962C8B-B14F-4D97-AF65-F5344CB8AC3E}">
        <p14:creationId xmlns:p14="http://schemas.microsoft.com/office/powerpoint/2010/main" val="413060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61781"/>
            <a:ext cx="9144000" cy="992764"/>
          </a:xfrm>
        </p:spPr>
        <p:txBody>
          <a:bodyPr/>
          <a:lstStyle/>
          <a:p>
            <a:r>
              <a:rPr lang="en-US" dirty="0" smtClean="0">
                <a:solidFill>
                  <a:schemeClr val="accent1"/>
                </a:solidFill>
              </a:rPr>
              <a:t>Security Considerations</a:t>
            </a:r>
            <a:endParaRPr lang="en-US" dirty="0">
              <a:solidFill>
                <a:schemeClr val="accent1"/>
              </a:solidFill>
            </a:endParaRPr>
          </a:p>
        </p:txBody>
      </p:sp>
      <p:sp>
        <p:nvSpPr>
          <p:cNvPr id="3" name="Подзаголовок 2"/>
          <p:cNvSpPr>
            <a:spLocks noGrp="1"/>
          </p:cNvSpPr>
          <p:nvPr>
            <p:ph type="subTitle" idx="1"/>
          </p:nvPr>
        </p:nvSpPr>
        <p:spPr>
          <a:xfrm>
            <a:off x="258618" y="1293091"/>
            <a:ext cx="11471564" cy="5227782"/>
          </a:xfrm>
        </p:spPr>
        <p:txBody>
          <a:bodyPr>
            <a:noAutofit/>
          </a:bodyPr>
          <a:lstStyle/>
          <a:p>
            <a:r>
              <a:rPr lang="en-US" sz="4000" dirty="0" smtClean="0"/>
              <a:t>Despite its convenience, JWT requires certain security measures:</a:t>
            </a:r>
          </a:p>
          <a:p>
            <a:r>
              <a:rPr lang="en-US" sz="4000" dirty="0" smtClean="0"/>
              <a:t>Encryption — Sensitive data should be encrypted to prevent exposure if intercepted.</a:t>
            </a:r>
          </a:p>
          <a:p>
            <a:r>
              <a:rPr lang="en-US" sz="4000" dirty="0" smtClean="0"/>
              <a:t>Expiration — Setting a token expiration improves security. Expired tokens can be revoked.</a:t>
            </a:r>
          </a:p>
          <a:p>
            <a:r>
              <a:rPr lang="en-US" sz="4000" dirty="0" smtClean="0"/>
              <a:t>Protection against XSS and CSRF attacks — Store JWTs in </a:t>
            </a:r>
            <a:r>
              <a:rPr lang="en-US" sz="4000" dirty="0" err="1" smtClean="0"/>
              <a:t>HttpOnly</a:t>
            </a:r>
            <a:r>
              <a:rPr lang="en-US" sz="4000" dirty="0" smtClean="0"/>
              <a:t> cookies and use other methods to protect against web application attacks.</a:t>
            </a:r>
            <a:endParaRPr lang="en-US" sz="4000" dirty="0"/>
          </a:p>
        </p:txBody>
      </p:sp>
    </p:spTree>
    <p:extLst>
      <p:ext uri="{BB962C8B-B14F-4D97-AF65-F5344CB8AC3E}">
        <p14:creationId xmlns:p14="http://schemas.microsoft.com/office/powerpoint/2010/main" val="67175412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425</Words>
  <Application>Microsoft Office PowerPoint</Application>
  <PresentationFormat>Широкоэкранный</PresentationFormat>
  <Paragraphs>27</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JWT Authentication</vt:lpstr>
      <vt:lpstr>Introduction to JWT Authentication</vt:lpstr>
      <vt:lpstr>What is JWT?</vt:lpstr>
      <vt:lpstr>JWT Structure</vt:lpstr>
      <vt:lpstr>How JWT Works</vt:lpstr>
      <vt:lpstr>JWT in Authentication</vt:lpstr>
      <vt:lpstr>Benefits of JWT</vt:lpstr>
      <vt:lpstr>Security Considerations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JWT Authentication</dc:title>
  <dc:creator>Учетная запись Майкрософт</dc:creator>
  <cp:lastModifiedBy>Учетная запись Майкрософт</cp:lastModifiedBy>
  <cp:revision>3</cp:revision>
  <dcterms:created xsi:type="dcterms:W3CDTF">2024-11-19T17:13:24Z</dcterms:created>
  <dcterms:modified xsi:type="dcterms:W3CDTF">2024-11-19T17:25:47Z</dcterms:modified>
</cp:coreProperties>
</file>