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5" r:id="rId11"/>
    <p:sldId id="267" r:id="rId12"/>
  </p:sldIdLst>
  <p:sldSz cx="9144000" cy="5143500" type="screen16x9"/>
  <p:notesSz cx="6858000" cy="9144000"/>
  <p:embeddedFontLst>
    <p:embeddedFont>
      <p:font typeface="Economica" panose="020B0604020202020204" charset="0"/>
      <p:regular r:id="rId14"/>
      <p:bold r:id="rId15"/>
      <p:italic r:id="rId16"/>
      <p:bold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 autoAdjust="0"/>
    <p:restoredTop sz="94712" autoAdjust="0"/>
  </p:normalViewPr>
  <p:slideViewPr>
    <p:cSldViewPr snapToGrid="0">
      <p:cViewPr varScale="1">
        <p:scale>
          <a:sx n="79" d="100"/>
          <a:sy n="79" d="100"/>
        </p:scale>
        <p:origin x="108" y="109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27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4753590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Платформа для </a:t>
            </a:r>
            <a:r>
              <a:rPr lang="ru-RU" sz="2400" dirty="0" err="1"/>
              <a:t>читання</a:t>
            </a:r>
            <a:r>
              <a:rPr lang="ru-RU" sz="2400" dirty="0"/>
              <a:t> та </a:t>
            </a:r>
            <a:r>
              <a:rPr lang="ru-RU" sz="2400" dirty="0" err="1"/>
              <a:t>створення</a:t>
            </a:r>
            <a:r>
              <a:rPr lang="ru-RU" sz="2400" dirty="0"/>
              <a:t> манхви з </a:t>
            </a:r>
            <a:r>
              <a:rPr lang="ru-RU" sz="2400" dirty="0" err="1"/>
              <a:t>інтегрованою</a:t>
            </a:r>
            <a:r>
              <a:rPr lang="ru-RU" sz="2400" dirty="0"/>
              <a:t> системою </a:t>
            </a:r>
            <a:r>
              <a:rPr lang="ru-RU" sz="2400" dirty="0" err="1"/>
              <a:t>рекомендацій</a:t>
            </a:r>
            <a:r>
              <a:rPr lang="ru-RU" sz="2400" dirty="0"/>
              <a:t> </a:t>
            </a:r>
            <a:r>
              <a:rPr lang="en-US" sz="2400" dirty="0"/>
              <a:t>(Backend)</a:t>
            </a:r>
            <a:endParaRPr lang="uk-UA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131175" y="3119584"/>
            <a:ext cx="5404603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Виконали ст. гр. ПЗПІ-22-9: </a:t>
            </a:r>
            <a:r>
              <a:rPr lang="uk-UA" dirty="0" err="1"/>
              <a:t>Алексієнко</a:t>
            </a:r>
            <a:r>
              <a:rPr lang="uk-UA" dirty="0"/>
              <a:t> Є. </a:t>
            </a:r>
            <a:r>
              <a:rPr lang="uk-UA" dirty="0" err="1"/>
              <a:t>Резніков</a:t>
            </a:r>
            <a:r>
              <a:rPr lang="uk-UA" dirty="0"/>
              <a:t> О.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        доц. </a:t>
            </a:r>
            <a:r>
              <a:rPr lang="uk-UA" dirty="0"/>
              <a:t>К</a:t>
            </a:r>
            <a:r>
              <a:rPr lang="uk" dirty="0"/>
              <a:t>афедри ПІ Мар’їн С.О.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20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 JWT </a:t>
            </a:r>
            <a:r>
              <a:rPr lang="uk-UA" sz="3200" dirty="0"/>
              <a:t>авторизації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636871"/>
            <a:ext cx="8520600" cy="40428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auth = async (req, res, next) =&gt; {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try {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// Get token from header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const token = </a:t>
            </a:r>
            <a:r>
              <a:rPr lang="en-US" sz="3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req.header</a:t>
            </a: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('Authorization')?.replace('Bearer ', '');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if (!token) {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return </a:t>
            </a:r>
            <a:r>
              <a:rPr lang="en-US" sz="3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(401).</a:t>
            </a:r>
            <a:r>
              <a:rPr lang="en-US" sz="3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message: 'No authentication token, access denied' });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// Verify token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const decoded = </a:t>
            </a:r>
            <a:r>
              <a:rPr lang="en-US" sz="3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jwt.verify</a:t>
            </a: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(token, </a:t>
            </a:r>
            <a:r>
              <a:rPr lang="en-US" sz="3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config.jwtSecret</a:t>
            </a: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// Find user by id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const user = await </a:t>
            </a:r>
            <a:r>
              <a:rPr lang="en-US" sz="3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User.findById</a:t>
            </a: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(decoded.id);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if (!user) {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return </a:t>
            </a:r>
            <a:r>
              <a:rPr lang="en-US" sz="3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(401).</a:t>
            </a:r>
            <a:r>
              <a:rPr lang="en-US" sz="3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message: 'User does not exist, access denied' });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  <a:r>
              <a:rPr lang="en-US" sz="3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res.status</a:t>
            </a: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(401).</a:t>
            </a:r>
            <a:r>
              <a:rPr lang="en-US" sz="3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message: 'Token is invalid, access denied' });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</a:p>
          <a:p>
            <a:pPr marL="114300" indent="0">
              <a:buNone/>
            </a:pPr>
            <a:r>
              <a:rPr lang="en-US" sz="3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US" sz="2500" b="0" dirty="0"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5764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l">
              <a:buNone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Реалістичність та корисність отриманих результатів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Розроблено повноцінний, готовий до розгортання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backend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для багатофункціональної платформи.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Система вирішує реальну проблему фрагментації ринку манхви та надає унікальні можливості завдяки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AI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та </a:t>
            </a: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гейміфікації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.</a:t>
            </a:r>
          </a:p>
          <a:p>
            <a:pPr marL="114300" indent="0" algn="l">
              <a:buNone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Можливості використання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Проєкт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 може слугувати основою для комерційного стартапу або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open-source 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платформи для спільноти.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Окремі модулі (</a:t>
            </a: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гейміфікація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, 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 Text"/>
              </a:rPr>
              <a:t>AI-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рекомендації) можуть бути адаптовані для інших медіа-</a:t>
            </a:r>
            <a:r>
              <a:rPr lang="uk-UA" b="0" i="0" dirty="0" err="1">
                <a:solidFill>
                  <a:schemeClr val="tx1"/>
                </a:solidFill>
                <a:effectLst/>
                <a:latin typeface="Google Sans Text"/>
              </a:rPr>
              <a:t>проєктів</a:t>
            </a:r>
            <a:r>
              <a:rPr lang="uk-UA" b="0" i="0" dirty="0">
                <a:solidFill>
                  <a:schemeClr val="tx1"/>
                </a:solidFill>
                <a:effectLst/>
                <a:latin typeface="Google Sans Text"/>
              </a:rPr>
              <a:t>.</a:t>
            </a:r>
          </a:p>
          <a:p>
            <a:pPr marL="114300" indent="0" algn="l">
              <a:buNone/>
            </a:pPr>
            <a:r>
              <a:rPr lang="uk-UA" b="1" i="0" dirty="0">
                <a:solidFill>
                  <a:schemeClr val="tx1"/>
                </a:solidFill>
                <a:effectLst/>
                <a:latin typeface="Google Sans Text"/>
              </a:rPr>
              <a:t>Можливий розвиток програмного забезпечення</a:t>
            </a:r>
            <a:endParaRPr lang="uk-UA" b="0" i="0" dirty="0">
              <a:solidFill>
                <a:schemeClr val="tx1"/>
              </a:solidFill>
              <a:effectLst/>
              <a:latin typeface="Google Sans Tex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i="0" dirty="0">
                <a:solidFill>
                  <a:schemeClr val="tx1"/>
                </a:solidFill>
                <a:effectLst/>
                <a:latin typeface="Google Sans Text"/>
              </a:rPr>
              <a:t>Розширення соціальних функцій: приватні повідомлення, система друзів.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i="0" dirty="0">
                <a:solidFill>
                  <a:schemeClr val="tx1"/>
                </a:solidFill>
                <a:effectLst/>
                <a:latin typeface="Google Sans Text"/>
              </a:rPr>
              <a:t>Покращення інструментів для авторів: контроль версій, спільна робота.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i="0" dirty="0">
                <a:solidFill>
                  <a:schemeClr val="tx1"/>
                </a:solidFill>
                <a:effectLst/>
                <a:latin typeface="Google Sans Text"/>
              </a:rPr>
              <a:t>Впровадження нових моделей монетизації.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uk-UA" i="0" dirty="0">
                <a:solidFill>
                  <a:schemeClr val="tx1"/>
                </a:solidFill>
                <a:effectLst/>
                <a:latin typeface="Google Sans Text"/>
              </a:rPr>
              <a:t>Розробка повноцінного клієнтського додатку (</a:t>
            </a:r>
            <a:r>
              <a:rPr lang="en-US" i="0" dirty="0">
                <a:solidFill>
                  <a:schemeClr val="tx1"/>
                </a:solidFill>
                <a:effectLst/>
                <a:latin typeface="Google Sans Text"/>
              </a:rPr>
              <a:t>frontend).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b="1" dirty="0"/>
              <a:t>Ціль:</a:t>
            </a:r>
            <a:endParaRPr lang="ru-RU" b="1" dirty="0"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dirty="0"/>
              <a:t>	</a:t>
            </a:r>
            <a:r>
              <a:rPr lang="ru-RU" dirty="0" err="1"/>
              <a:t>Розробити</a:t>
            </a:r>
            <a:r>
              <a:rPr lang="ru-RU" dirty="0"/>
              <a:t> </a:t>
            </a:r>
            <a:r>
              <a:rPr lang="ru-RU" dirty="0" err="1"/>
              <a:t>комплексну</a:t>
            </a:r>
            <a:r>
              <a:rPr lang="ru-RU" dirty="0"/>
              <a:t> </a:t>
            </a:r>
            <a:r>
              <a:rPr lang="en-US" dirty="0"/>
              <a:t>backend-</a:t>
            </a:r>
            <a:r>
              <a:rPr lang="ru-RU" dirty="0" err="1"/>
              <a:t>архітектуру</a:t>
            </a:r>
            <a:r>
              <a:rPr lang="ru-RU" dirty="0"/>
              <a:t> для веб-</a:t>
            </a:r>
            <a:r>
              <a:rPr lang="ru-RU" dirty="0" err="1"/>
              <a:t>платформи</a:t>
            </a:r>
            <a:r>
              <a:rPr lang="ru-RU" dirty="0"/>
              <a:t> </a:t>
            </a:r>
            <a:r>
              <a:rPr lang="ru-RU" dirty="0" err="1"/>
              <a:t>читання</a:t>
            </a:r>
            <a:r>
              <a:rPr lang="ru-RU" dirty="0"/>
              <a:t> та </a:t>
            </a:r>
            <a:r>
              <a:rPr lang="ru-RU" dirty="0" err="1"/>
              <a:t>створення</a:t>
            </a:r>
            <a:r>
              <a:rPr lang="ru-RU" dirty="0"/>
              <a:t> манхви, яка </a:t>
            </a:r>
            <a:r>
              <a:rPr lang="ru-RU" dirty="0" err="1"/>
              <a:t>об’єднує</a:t>
            </a:r>
            <a:r>
              <a:rPr lang="ru-RU" dirty="0"/>
              <a:t> </a:t>
            </a:r>
            <a:r>
              <a:rPr lang="ru-RU" dirty="0" err="1"/>
              <a:t>споживання</a:t>
            </a:r>
            <a:r>
              <a:rPr lang="ru-RU" dirty="0"/>
              <a:t> контенту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зовнішніх</a:t>
            </a:r>
            <a:r>
              <a:rPr lang="ru-RU" dirty="0"/>
              <a:t> </a:t>
            </a:r>
            <a:r>
              <a:rPr lang="ru-RU" dirty="0" err="1"/>
              <a:t>джерел</a:t>
            </a:r>
            <a:r>
              <a:rPr lang="ru-RU" dirty="0"/>
              <a:t>, </a:t>
            </a:r>
            <a:r>
              <a:rPr lang="ru-RU" dirty="0" err="1"/>
              <a:t>інструменти</a:t>
            </a:r>
            <a:r>
              <a:rPr lang="ru-RU" dirty="0"/>
              <a:t> для </a:t>
            </a:r>
            <a:r>
              <a:rPr lang="ru-RU" dirty="0" err="1"/>
              <a:t>публікації</a:t>
            </a:r>
            <a:r>
              <a:rPr lang="ru-RU" dirty="0"/>
              <a:t> </a:t>
            </a:r>
            <a:r>
              <a:rPr lang="ru-RU" dirty="0" err="1"/>
              <a:t>власних</a:t>
            </a:r>
            <a:r>
              <a:rPr lang="ru-RU" dirty="0"/>
              <a:t> </a:t>
            </a:r>
            <a:r>
              <a:rPr lang="ru-RU" dirty="0" err="1"/>
              <a:t>творів</a:t>
            </a:r>
            <a:r>
              <a:rPr lang="ru-RU" dirty="0"/>
              <a:t>, </a:t>
            </a:r>
            <a:r>
              <a:rPr lang="ru-RU" dirty="0" err="1"/>
              <a:t>соціальні</a:t>
            </a:r>
            <a:r>
              <a:rPr lang="ru-RU" dirty="0"/>
              <a:t> </a:t>
            </a:r>
            <a:r>
              <a:rPr lang="ru-RU" dirty="0" err="1"/>
              <a:t>функції</a:t>
            </a:r>
            <a:r>
              <a:rPr lang="ru-RU" dirty="0"/>
              <a:t> та </a:t>
            </a:r>
            <a:r>
              <a:rPr lang="ru-RU" dirty="0" err="1"/>
              <a:t>персоналізовані</a:t>
            </a:r>
            <a:r>
              <a:rPr lang="ru-RU" dirty="0"/>
              <a:t> </a:t>
            </a:r>
            <a:r>
              <a:rPr lang="ru-RU" dirty="0" err="1"/>
              <a:t>рекомендації</a:t>
            </a:r>
            <a:r>
              <a:rPr lang="ru-RU" dirty="0"/>
              <a:t>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ru-RU" b="1" dirty="0" err="1"/>
              <a:t>Актуальність</a:t>
            </a:r>
            <a:r>
              <a:rPr lang="ru-RU" b="1" dirty="0"/>
              <a:t> </a:t>
            </a:r>
            <a:r>
              <a:rPr lang="ru-RU" b="1" dirty="0" err="1"/>
              <a:t>роботи</a:t>
            </a:r>
            <a:r>
              <a:rPr lang="ru-RU" b="1" dirty="0"/>
              <a:t>:</a:t>
            </a:r>
          </a:p>
          <a:p>
            <a:pPr marL="285750" indent="-285750" algn="just">
              <a:spcBef>
                <a:spcPts val="1200"/>
              </a:spcBef>
            </a:pPr>
            <a:r>
              <a:rPr lang="ru-RU" dirty="0"/>
              <a:t>	</a:t>
            </a:r>
            <a:r>
              <a:rPr lang="ru-RU" dirty="0" err="1"/>
              <a:t>Стрімке</a:t>
            </a:r>
            <a:r>
              <a:rPr lang="ru-RU" dirty="0"/>
              <a:t> </a:t>
            </a:r>
            <a:r>
              <a:rPr lang="ru-RU" dirty="0" err="1"/>
              <a:t>зростання</a:t>
            </a:r>
            <a:r>
              <a:rPr lang="ru-RU" dirty="0"/>
              <a:t> </a:t>
            </a:r>
            <a:r>
              <a:rPr lang="ru-RU" dirty="0" err="1"/>
              <a:t>популярності</a:t>
            </a:r>
            <a:r>
              <a:rPr lang="ru-RU" dirty="0"/>
              <a:t> </a:t>
            </a:r>
            <a:r>
              <a:rPr lang="ru-RU" dirty="0" err="1"/>
              <a:t>цифрових</a:t>
            </a:r>
            <a:r>
              <a:rPr lang="ru-RU" dirty="0"/>
              <a:t> </a:t>
            </a:r>
            <a:r>
              <a:rPr lang="ru-RU" dirty="0" err="1"/>
              <a:t>коміксів</a:t>
            </a:r>
            <a:r>
              <a:rPr lang="ru-RU" dirty="0"/>
              <a:t> та </a:t>
            </a:r>
            <a:r>
              <a:rPr lang="ru-RU" dirty="0" err="1"/>
              <a:t>фрагментованість</a:t>
            </a:r>
            <a:r>
              <a:rPr lang="ru-RU" dirty="0"/>
              <a:t> ринку </a:t>
            </a:r>
            <a:r>
              <a:rPr lang="ru-RU" dirty="0" err="1"/>
              <a:t>створюють</a:t>
            </a:r>
            <a:r>
              <a:rPr lang="ru-RU" dirty="0"/>
              <a:t> попит на </a:t>
            </a:r>
            <a:r>
              <a:rPr lang="ru-RU" dirty="0" err="1"/>
              <a:t>централізовані</a:t>
            </a:r>
            <a:r>
              <a:rPr lang="ru-RU" dirty="0"/>
              <a:t> </a:t>
            </a:r>
            <a:r>
              <a:rPr lang="ru-RU" dirty="0" err="1"/>
              <a:t>рішення</a:t>
            </a:r>
            <a:r>
              <a:rPr lang="ru-RU" dirty="0"/>
              <a:t>.</a:t>
            </a:r>
          </a:p>
          <a:p>
            <a:pPr marL="285750" indent="-285750" algn="just">
              <a:spcBef>
                <a:spcPts val="1200"/>
              </a:spcBef>
            </a:pPr>
            <a:r>
              <a:rPr lang="ru-RU" dirty="0"/>
              <a:t>	</a:t>
            </a:r>
            <a:r>
              <a:rPr lang="ru-RU" dirty="0" err="1"/>
              <a:t>Відсутність</a:t>
            </a:r>
            <a:r>
              <a:rPr lang="ru-RU" dirty="0"/>
              <a:t> на ринку </a:t>
            </a:r>
            <a:r>
              <a:rPr lang="ru-RU" dirty="0" err="1"/>
              <a:t>уніфікованих</a:t>
            </a:r>
            <a:r>
              <a:rPr lang="ru-RU" dirty="0"/>
              <a:t> платформ,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поєднують</a:t>
            </a:r>
            <a:r>
              <a:rPr lang="ru-RU" dirty="0"/>
              <a:t> </a:t>
            </a:r>
            <a:r>
              <a:rPr lang="ru-RU" dirty="0" err="1"/>
              <a:t>агрегацію</a:t>
            </a:r>
            <a:r>
              <a:rPr lang="ru-RU" dirty="0"/>
              <a:t> контенту, </a:t>
            </a:r>
            <a:r>
              <a:rPr lang="ru-RU" dirty="0" err="1"/>
              <a:t>можливість</a:t>
            </a:r>
            <a:r>
              <a:rPr lang="ru-RU" dirty="0"/>
              <a:t> </a:t>
            </a:r>
            <a:r>
              <a:rPr lang="ru-RU" dirty="0" err="1"/>
              <a:t>творчості</a:t>
            </a:r>
            <a:r>
              <a:rPr lang="ru-RU" dirty="0"/>
              <a:t> для </a:t>
            </a:r>
            <a:r>
              <a:rPr lang="ru-RU" dirty="0" err="1"/>
              <a:t>авторів</a:t>
            </a:r>
            <a:r>
              <a:rPr lang="ru-RU" dirty="0"/>
              <a:t> та </a:t>
            </a:r>
            <a:r>
              <a:rPr lang="ru-RU" dirty="0" err="1"/>
              <a:t>сучасні</a:t>
            </a:r>
            <a:r>
              <a:rPr lang="ru-RU" dirty="0"/>
              <a:t> </a:t>
            </a:r>
            <a:r>
              <a:rPr lang="en-US" dirty="0"/>
              <a:t>AI-</a:t>
            </a:r>
            <a:r>
              <a:rPr lang="ru-RU" dirty="0" err="1"/>
              <a:t>технології</a:t>
            </a:r>
            <a:r>
              <a:rPr lang="ru-RU" dirty="0"/>
              <a:t> для </a:t>
            </a:r>
            <a:r>
              <a:rPr lang="ru-RU" dirty="0" err="1"/>
              <a:t>покращення</a:t>
            </a:r>
            <a:r>
              <a:rPr lang="ru-RU" dirty="0"/>
              <a:t> </a:t>
            </a:r>
            <a:r>
              <a:rPr lang="ru-RU" dirty="0" err="1"/>
              <a:t>користувацького</a:t>
            </a:r>
            <a:r>
              <a:rPr lang="ru-RU" dirty="0"/>
              <a:t> </a:t>
            </a:r>
            <a:r>
              <a:rPr lang="ru-RU" dirty="0" err="1"/>
              <a:t>досвіду</a:t>
            </a:r>
            <a:r>
              <a:rPr lang="ru-RU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06437"/>
            <a:ext cx="8520600" cy="36530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Перелік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досліджених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конкурентів</a:t>
            </a:r>
            <a:endParaRPr lang="ru-RU" sz="1400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Webtoon: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Потужна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інфраструктура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для вертикального формату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коміксів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розвинена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монетизація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але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обмежена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підтримка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традиційної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манги та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відсутня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інтеграція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із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зовнішніми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джерелами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285750" indent="-285750">
              <a:spcBef>
                <a:spcPts val="1500"/>
              </a:spcBef>
            </a:pP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Tapas, </a:t>
            </a: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Tappytoon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Подібні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платформи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з акцентом на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монетизацію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глав.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MangaDex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Популярний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агрегатор.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Зазначення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прогалин у </a:t>
            </a:r>
            <a:r>
              <a:rPr lang="ru-RU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наявних</a:t>
            </a:r>
            <a:r>
              <a:rPr lang="ru-RU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аналогах</a:t>
            </a:r>
          </a:p>
          <a:p>
            <a:pPr marL="285750" indent="-285750">
              <a:spcBef>
                <a:spcPts val="1500"/>
              </a:spcBef>
            </a:pP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Відсутність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єдиної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платформи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що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поєднує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споживання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створення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соціальну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взаємодію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285750" indent="-285750">
              <a:spcBef>
                <a:spcPts val="1500"/>
              </a:spcBef>
            </a:pP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Обмежена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або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відсутня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інтеграція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з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зовнішніми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джерелами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контенту.</a:t>
            </a:r>
          </a:p>
          <a:p>
            <a:pPr marL="285750" indent="-285750">
              <a:spcBef>
                <a:spcPts val="1500"/>
              </a:spcBef>
            </a:pP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Складність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процесу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модерації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публікації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для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нових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авторів</a:t>
            </a:r>
            <a:r>
              <a:rPr lang="ru-RU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4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Формулювання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проблеми</a:t>
            </a:r>
            <a:endParaRPr lang="ru-RU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Необхідно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спроєктувати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реалізувати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надійну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масштабовану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безпечну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backend-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систему,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що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забезпечить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spcBef>
                <a:spcPts val="1500"/>
              </a:spcBef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Агрегацію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даних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про манхву з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зовнішнього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API.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Завантаження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обробку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користувацького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графічного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контенту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Управління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користувачами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з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рольовою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моделлю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доступу.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Опис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очікуваних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результатів</a:t>
            </a:r>
            <a:endParaRPr lang="ru-RU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Працюючий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RESTful API 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з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повним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набором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ендпоінтів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управління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всіма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аспектами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платформи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285750" indent="-285750">
              <a:spcBef>
                <a:spcPts val="1500"/>
              </a:spcBef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Система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автентифікації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на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основі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JWT.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Реалізовані модулі для взаємодії з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MangaDx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API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та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Gemini AI.</a:t>
            </a:r>
          </a:p>
          <a:p>
            <a:pPr marL="285750" indent="-285750">
              <a:spcBef>
                <a:spcPts val="1500"/>
              </a:spcBef>
            </a:pP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68925" y="682990"/>
            <a:ext cx="5107747" cy="3547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Інструментарій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технології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використані</a:t>
            </a:r>
            <a:r>
              <a:rPr lang="ru-RU" b="1" dirty="0">
                <a:solidFill>
                  <a:srgbClr val="0D0D0D"/>
                </a:solidFill>
                <a:highlight>
                  <a:srgbClr val="FFFFFF"/>
                </a:highlight>
              </a:rPr>
              <a:t> в </a:t>
            </a:r>
            <a:r>
              <a:rPr lang="ru-RU" b="1" dirty="0" err="1">
                <a:solidFill>
                  <a:srgbClr val="0D0D0D"/>
                </a:solidFill>
                <a:highlight>
                  <a:srgbClr val="FFFFFF"/>
                </a:highlight>
              </a:rPr>
              <a:t>роботі</a:t>
            </a:r>
            <a:endParaRPr lang="ru-RU" b="1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Backend: Node.js, Express.js (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веб-фреймворк)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База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даних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MongoDB (NoSQL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документо-орієнтована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БД)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Автентифікація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JSON Web Tokens (JWT)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Обробка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</a:rPr>
              <a:t>зображень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Sharp</a:t>
            </a:r>
            <a:endParaRPr lang="ru-RU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indent="0">
              <a:spcBef>
                <a:spcPts val="1500"/>
              </a:spcBef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ORM/ODM: Mongoose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Середовище розробки: 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Visual Studio Code, Git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1026" name="Picture 2" descr="Learn Node.js | Node.js Tutorial for Beginners | Edureka">
            <a:extLst>
              <a:ext uri="{FF2B5EF4-FFF2-40B4-BE49-F238E27FC236}">
                <a16:creationId xmlns:a16="http://schemas.microsoft.com/office/drawing/2014/main" id="{FCE314A4-0B18-3D4F-40FA-89E238795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167" y="560832"/>
            <a:ext cx="1741073" cy="106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ngoDB | Drupal.org">
            <a:extLst>
              <a:ext uri="{FF2B5EF4-FFF2-40B4-BE49-F238E27FC236}">
                <a16:creationId xmlns:a16="http://schemas.microsoft.com/office/drawing/2014/main" id="{3FB4AC74-74BE-E8D7-F6D1-820287402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67" y="1298787"/>
            <a:ext cx="213360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Visual Studio Code - Wikipedia">
            <a:extLst>
              <a:ext uri="{FF2B5EF4-FFF2-40B4-BE49-F238E27FC236}">
                <a16:creationId xmlns:a16="http://schemas.microsoft.com/office/drawing/2014/main" id="{AD6F1EA0-BBAE-9843-808E-05E30D14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340" y="1713857"/>
            <a:ext cx="14859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it — Википедия">
            <a:extLst>
              <a:ext uri="{FF2B5EF4-FFF2-40B4-BE49-F238E27FC236}">
                <a16:creationId xmlns:a16="http://schemas.microsoft.com/office/drawing/2014/main" id="{534E1F04-C8D6-B5AE-A309-3E03DFE00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3567" y="2456806"/>
            <a:ext cx="1989387" cy="83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xploring Mongoose: An In-Depth Guide to MongoDB's ODM (Part II) | by Büşra  Atmaca | Logiwa Tech">
            <a:extLst>
              <a:ext uri="{FF2B5EF4-FFF2-40B4-BE49-F238E27FC236}">
                <a16:creationId xmlns:a16="http://schemas.microsoft.com/office/drawing/2014/main" id="{80571426-52E5-D6EA-7F26-A596EA48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771" y="3461956"/>
            <a:ext cx="2642366" cy="112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0" y="1263401"/>
            <a:ext cx="3675084" cy="33429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indent="0">
              <a:lnSpc>
                <a:spcPct val="105000"/>
              </a:lnSpc>
              <a:spcBef>
                <a:spcPts val="1500"/>
              </a:spcBef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Express.js: 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Приймає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HTTP-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запити, виконує маршрутизацію, застосовує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middleware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Контролери Обробляють бізнес-логіку запитів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indent="0">
              <a:lnSpc>
                <a:spcPct val="105000"/>
              </a:lnSpc>
              <a:spcBef>
                <a:spcPts val="1500"/>
              </a:spcBef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Моделі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: 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Визначають структуру даних та взаємодіють з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MongoDB.</a:t>
            </a:r>
          </a:p>
          <a:p>
            <a:pPr marL="0" indent="0">
              <a:lnSpc>
                <a:spcPct val="105000"/>
              </a:lnSpc>
              <a:spcBef>
                <a:spcPts val="1500"/>
              </a:spcBef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Сервіси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Інкапсулюють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складну логіку.</a:t>
            </a:r>
          </a:p>
          <a:p>
            <a:pPr marL="0" indent="0">
              <a:lnSpc>
                <a:spcPct val="105000"/>
              </a:lnSpc>
              <a:spcBef>
                <a:spcPts val="1500"/>
              </a:spcBef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База даних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Зберігає всі дані платформи.</a:t>
            </a:r>
          </a:p>
          <a:p>
            <a:pPr marL="0" indent="0">
              <a:lnSpc>
                <a:spcPct val="105000"/>
              </a:lnSpc>
              <a:spcBef>
                <a:spcPts val="1500"/>
              </a:spcBef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Файлове сховище: Для зберігання завантажених зображень.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689D6A-E7E8-3AE5-6458-77181DFBF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4243" y="1180959"/>
            <a:ext cx="5258049" cy="3290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57640" y="76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Структура Бази Даних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257640" y="922200"/>
            <a:ext cx="4485048" cy="34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 algn="l">
              <a:buNone/>
            </a:pPr>
            <a:r>
              <a:rPr lang="uk-UA" sz="1400" b="1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Проєктування</a:t>
            </a:r>
            <a:r>
              <a:rPr lang="uk-UA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 Сховища Даних (</a:t>
            </a:r>
            <a:r>
              <a:rPr lang="en-US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MongoDB)</a:t>
            </a:r>
          </a:p>
          <a:p>
            <a:pPr marL="114300" indent="0" algn="l">
              <a:buNone/>
            </a:pP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Для зберігання даних обрано гнучку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NoSQL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базу даних 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MongoDB.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Взаємодія реалізована через 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Mongoose,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що забезпечує типізацію схем, </a:t>
            </a:r>
            <a:r>
              <a:rPr lang="uk-UA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валідацію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 та зручну роботу зі зв'язками.</a:t>
            </a:r>
          </a:p>
          <a:p>
            <a:pPr marL="114300" indent="0" algn="l">
              <a:buNone/>
            </a:pPr>
            <a:r>
              <a:rPr lang="uk-UA" sz="1400" b="1" dirty="0">
                <a:solidFill>
                  <a:srgbClr val="0D0D0D"/>
                </a:solidFill>
                <a:highlight>
                  <a:srgbClr val="FFFFFF"/>
                </a:highlight>
              </a:rPr>
              <a:t>Основні колекції:</a:t>
            </a:r>
          </a:p>
          <a:p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User: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Зберігає дані користувача, його роль, рівень та статус.</a:t>
            </a:r>
          </a:p>
          <a:p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ManhwaProgress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Відстежує прогрес читання, оцінки та статуси.</a:t>
            </a:r>
          </a:p>
          <a:p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UserManhwa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 / </a:t>
            </a: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UserChapter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Містять контент, створений авторами.</a:t>
            </a:r>
          </a:p>
          <a:p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Comment / Category: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Забезпечують соціальну взаємодію (коментарі, колекції).</a:t>
            </a:r>
          </a:p>
          <a:p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Ban / </a:t>
            </a:r>
            <a:r>
              <a:rPr lang="en-US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LevelTask</a:t>
            </a:r>
            <a:r>
              <a:rPr lang="en-US" sz="1400" dirty="0">
                <a:solidFill>
                  <a:srgbClr val="0D0D0D"/>
                </a:solidFill>
                <a:highlight>
                  <a:srgbClr val="FFFFFF"/>
                </a:highlight>
              </a:rPr>
              <a:t>: 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Керують </a:t>
            </a:r>
            <a:r>
              <a:rPr lang="uk-UA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модерацією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uk-UA" sz="1400" dirty="0" err="1">
                <a:solidFill>
                  <a:srgbClr val="0D0D0D"/>
                </a:solidFill>
                <a:highlight>
                  <a:srgbClr val="FFFFFF"/>
                </a:highlight>
              </a:rPr>
              <a:t>гейміфікацією</a:t>
            </a:r>
            <a:r>
              <a:rPr lang="uk-UA" sz="14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6EB686-F115-52E0-024E-05150F834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9532" y="1504713"/>
            <a:ext cx="4514758" cy="21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5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lnSpc>
                <a:spcPct val="105000"/>
              </a:lnSpc>
              <a:buNone/>
            </a:pPr>
            <a:r>
              <a:rPr lang="uk-UA" sz="1300" b="1" dirty="0">
                <a:solidFill>
                  <a:srgbClr val="0D0D0D"/>
                </a:solidFill>
                <a:highlight>
                  <a:srgbClr val="FFFFFF"/>
                </a:highlight>
              </a:rPr>
              <a:t>Опис процесу розробки</a:t>
            </a:r>
          </a:p>
          <a:p>
            <a:pPr marL="114300" lvl="1" indent="0">
              <a:lnSpc>
                <a:spcPct val="105000"/>
              </a:lnSpc>
              <a:buSzPts val="1800"/>
              <a:buNone/>
            </a:pP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Процес базувався на ітеративному підході:</a:t>
            </a:r>
          </a:p>
          <a:p>
            <a:pPr marL="400050" lvl="2" indent="-285750">
              <a:lnSpc>
                <a:spcPct val="105000"/>
              </a:lnSpc>
              <a:buSzPts val="1800"/>
              <a:buFont typeface="Arial" panose="020B0604020202020204" pitchFamily="34" charset="0"/>
              <a:buChar char="•"/>
            </a:pPr>
            <a:r>
              <a:rPr lang="uk-UA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Проєктування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: Створення діаграм для візуалізації архітектури та структури даних.</a:t>
            </a:r>
          </a:p>
          <a:p>
            <a:pPr marL="400050" lvl="2" indent="-285750">
              <a:lnSpc>
                <a:spcPct val="105000"/>
              </a:lnSpc>
              <a:buSzPts val="1800"/>
              <a:buFont typeface="Arial" panose="020B0604020202020204" pitchFamily="34" charset="0"/>
              <a:buChar char="•"/>
            </a:pP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ядра: Реалізація системи автентифікації та базових </a:t>
            </a:r>
            <a:r>
              <a:rPr lang="en-US" sz="1300" dirty="0">
                <a:solidFill>
                  <a:srgbClr val="0D0D0D"/>
                </a:solidFill>
                <a:highlight>
                  <a:srgbClr val="FFFFFF"/>
                </a:highlight>
              </a:rPr>
              <a:t>CRUD-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операцій.</a:t>
            </a:r>
          </a:p>
          <a:p>
            <a:pPr marL="400050" lvl="2" indent="-285750">
              <a:lnSpc>
                <a:spcPct val="105000"/>
              </a:lnSpc>
              <a:buSzPts val="1800"/>
              <a:buFont typeface="Arial" panose="020B0604020202020204" pitchFamily="34" charset="0"/>
              <a:buChar char="•"/>
            </a:pP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Інтеграція: Підключення зовнішніх </a:t>
            </a:r>
            <a:r>
              <a:rPr lang="en-US" sz="1300" dirty="0">
                <a:solidFill>
                  <a:srgbClr val="0D0D0D"/>
                </a:solidFill>
                <a:highlight>
                  <a:srgbClr val="FFFFFF"/>
                </a:highlight>
              </a:rPr>
              <a:t>API.</a:t>
            </a:r>
          </a:p>
          <a:p>
            <a:pPr marL="400050" lvl="2" indent="-285750">
              <a:lnSpc>
                <a:spcPct val="105000"/>
              </a:lnSpc>
              <a:buSzPts val="1800"/>
              <a:buFont typeface="Arial" panose="020B0604020202020204" pitchFamily="34" charset="0"/>
              <a:buChar char="•"/>
            </a:pP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функціоналу: Додавання соціальних функцій, </a:t>
            </a:r>
            <a:r>
              <a:rPr lang="uk-UA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гейміфікації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, системи </a:t>
            </a:r>
            <a:r>
              <a:rPr lang="uk-UA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модерації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400050" lvl="2" indent="-285750">
              <a:lnSpc>
                <a:spcPct val="105000"/>
              </a:lnSpc>
              <a:buSzPts val="1800"/>
              <a:buFont typeface="Arial" panose="020B0604020202020204" pitchFamily="34" charset="0"/>
              <a:buChar char="•"/>
            </a:pP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Тестування: Перевірка функціональності, безпеки та продуктивності </a:t>
            </a:r>
            <a:r>
              <a:rPr lang="en-US" sz="1300" dirty="0">
                <a:solidFill>
                  <a:srgbClr val="0D0D0D"/>
                </a:solidFill>
                <a:highlight>
                  <a:srgbClr val="FFFFFF"/>
                </a:highlight>
              </a:rPr>
              <a:t>API.</a:t>
            </a:r>
          </a:p>
          <a:p>
            <a:pPr marL="114300" indent="0">
              <a:lnSpc>
                <a:spcPct val="105000"/>
              </a:lnSpc>
              <a:buNone/>
            </a:pPr>
            <a:r>
              <a:rPr lang="uk-UA" sz="1300" b="1" dirty="0">
                <a:solidFill>
                  <a:srgbClr val="0D0D0D"/>
                </a:solidFill>
                <a:highlight>
                  <a:srgbClr val="FFFFFF"/>
                </a:highlight>
              </a:rPr>
              <a:t>Вибрані мови програмування та фреймворки</a:t>
            </a:r>
          </a:p>
          <a:p>
            <a:pPr marL="400050" lvl="1" indent="-285750">
              <a:lnSpc>
                <a:spcPct val="105000"/>
              </a:lnSpc>
              <a:buSzPts val="1800"/>
              <a:buFont typeface="Arial" panose="020B0604020202020204" pitchFamily="34" charset="0"/>
              <a:buChar char="•"/>
            </a:pP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Мова: </a:t>
            </a:r>
            <a:r>
              <a:rPr lang="en-US" sz="1300" dirty="0">
                <a:solidFill>
                  <a:srgbClr val="0D0D0D"/>
                </a:solidFill>
                <a:highlight>
                  <a:srgbClr val="FFFFFF"/>
                </a:highlight>
              </a:rPr>
              <a:t>JavaScript - 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вибір обумовлений асинхронною природою, що ідеально підходить для </a:t>
            </a:r>
            <a:r>
              <a:rPr lang="en-US" sz="1300" dirty="0">
                <a:solidFill>
                  <a:srgbClr val="0D0D0D"/>
                </a:solidFill>
                <a:highlight>
                  <a:srgbClr val="FFFFFF"/>
                </a:highlight>
              </a:rPr>
              <a:t>I/O-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операцій (робота з БД та </a:t>
            </a:r>
            <a:r>
              <a:rPr lang="en-US" sz="1300" dirty="0">
                <a:solidFill>
                  <a:srgbClr val="0D0D0D"/>
                </a:solidFill>
                <a:highlight>
                  <a:srgbClr val="FFFFFF"/>
                </a:highlight>
              </a:rPr>
              <a:t>API), 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та великою екосистемою </a:t>
            </a:r>
            <a:r>
              <a:rPr lang="en-US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npm</a:t>
            </a:r>
            <a:r>
              <a:rPr lang="en-US" sz="13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400050" lvl="1" indent="-285750">
              <a:lnSpc>
                <a:spcPct val="105000"/>
              </a:lnSpc>
              <a:buSzPts val="1800"/>
              <a:buFont typeface="Arial" panose="020B0604020202020204" pitchFamily="34" charset="0"/>
              <a:buChar char="•"/>
            </a:pP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Фреймворк: </a:t>
            </a:r>
            <a:r>
              <a:rPr lang="en-US" sz="1300" dirty="0">
                <a:solidFill>
                  <a:srgbClr val="0D0D0D"/>
                </a:solidFill>
                <a:highlight>
                  <a:srgbClr val="FFFFFF"/>
                </a:highlight>
              </a:rPr>
              <a:t>Express.js - 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обраний через свою </a:t>
            </a:r>
            <a:r>
              <a:rPr lang="uk-UA" sz="1300" dirty="0" err="1">
                <a:solidFill>
                  <a:srgbClr val="0D0D0D"/>
                </a:solidFill>
                <a:highlight>
                  <a:srgbClr val="FFFFFF"/>
                </a:highlight>
              </a:rPr>
              <a:t>мінімалістичність</a:t>
            </a:r>
            <a:r>
              <a:rPr lang="uk-UA" sz="1300" dirty="0">
                <a:solidFill>
                  <a:srgbClr val="0D0D0D"/>
                </a:solidFill>
                <a:highlight>
                  <a:srgbClr val="FFFFFF"/>
                </a:highlight>
              </a:rPr>
              <a:t>, гнучкість та величезну спільноту, що дозволяє швидко будувати надійні </a:t>
            </a:r>
            <a:r>
              <a:rPr lang="en-US" sz="1300" dirty="0">
                <a:solidFill>
                  <a:srgbClr val="0D0D0D"/>
                </a:solidFill>
                <a:highlight>
                  <a:srgbClr val="FFFFFF"/>
                </a:highlight>
              </a:rPr>
              <a:t>RESTful API.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r>
              <a:rPr lang="en-US" sz="3200" dirty="0"/>
              <a:t> </a:t>
            </a:r>
            <a:r>
              <a:rPr lang="uk-UA" sz="3200" dirty="0"/>
              <a:t>рекомендацій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645788"/>
            <a:ext cx="8520600" cy="39876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generateRecommendations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async (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readManhwas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=&gt; {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try {</a:t>
            </a:r>
          </a:p>
          <a:p>
            <a:pPr marL="114300" indent="0">
              <a:buNone/>
            </a:pPr>
            <a:r>
              <a:rPr lang="uk-UA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(!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config.geminiApiKey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console.log("Gemini API key is not configured, using fallback recommendations");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return 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getFallbackRecommendations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readManhwas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114300" indent="0">
              <a:buNone/>
            </a:pPr>
            <a:b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if (!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readManhwas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|| 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readManhwas.length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=== 0) {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return 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getFallbackRecommendations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}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const prompt = `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Based on the following manhwa/manga titles that the user has read: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${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readManhwas.map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(m =&gt; `- ${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m.title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 (${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m.isLiked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? 'liked' : 'not liked'})`).join('\n')}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      `;</a:t>
            </a: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//prompt text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</a:t>
            </a:r>
          </a:p>
          <a:p>
            <a:pPr marL="114300" indent="0"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  Format the response as a JSON array of objects, each with properties: title, description, and reason.</a:t>
            </a:r>
            <a:endParaRPr lang="uk-UA" sz="11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getFallbackRecommendations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1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readManhwas</a:t>
            </a: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114300" indent="0">
              <a:buNone/>
            </a:pPr>
            <a:r>
              <a:rPr lang="en-US" sz="1100" b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(2)</Template>
  <TotalTime>70</TotalTime>
  <Words>1034</Words>
  <Application>Microsoft Office PowerPoint</Application>
  <PresentationFormat>Экран (16:9)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Open Sans</vt:lpstr>
      <vt:lpstr>Courier New</vt:lpstr>
      <vt:lpstr>Economica</vt:lpstr>
      <vt:lpstr>Arial</vt:lpstr>
      <vt:lpstr>Google Sans Text</vt:lpstr>
      <vt:lpstr>Шаблон презентації кваліфікаційної роботи магістрів</vt:lpstr>
      <vt:lpstr>Платформа для читання та створення манхви з інтегрованою системою рекомендацій (Backend)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Структура Бази Даних</vt:lpstr>
      <vt:lpstr>Опис програмного забезпечення, що було використано у дослідженні</vt:lpstr>
      <vt:lpstr>Приклад реалізації рекомендацій</vt:lpstr>
      <vt:lpstr>Приклад реалізації JWT авторизації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Женя Алексеенко</dc:creator>
  <cp:lastModifiedBy>Женя Алексеенко</cp:lastModifiedBy>
  <cp:revision>3</cp:revision>
  <dcterms:created xsi:type="dcterms:W3CDTF">2025-06-15T22:45:17Z</dcterms:created>
  <dcterms:modified xsi:type="dcterms:W3CDTF">2025-06-15T23:56:08Z</dcterms:modified>
</cp:coreProperties>
</file>