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Maven Pro"/>
      <p:regular r:id="rId23"/>
      <p:bold r:id="rId24"/>
    </p:embeddedFont>
    <p:embeddedFont>
      <p:font typeface="Maven Pro Medium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MavenPro-bold.fntdata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Medium-bold.fntdata"/><Relationship Id="rId25" Type="http://schemas.openxmlformats.org/officeDocument/2006/relationships/font" Target="fonts/MavenPro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a0371f2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a0371f2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fa0371f25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fa0371f2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fa0371f25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fa0371f25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fa0371f25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fa0371f25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fa0371f25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5fa0371f25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60c9cf6f9a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60c9cf6f9a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fa0371f25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fa0371f25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5fa0371f2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5fa0371f2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fa0371f2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fa0371f2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fa0371f25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fa0371f25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fa0371f2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fa0371f2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a0371f2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a0371f2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fa0371f2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fa0371f2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fa0371f25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fa0371f25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fa0371f25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fa0371f25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fa0371f2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fa0371f2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1.jp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7.jp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7.jpg"/><Relationship Id="rId4" Type="http://schemas.openxmlformats.org/officeDocument/2006/relationships/image" Target="../media/image25.png"/><Relationship Id="rId5" Type="http://schemas.openxmlformats.org/officeDocument/2006/relationships/image" Target="../media/image29.png"/><Relationship Id="rId6" Type="http://schemas.openxmlformats.org/officeDocument/2006/relationships/image" Target="../media/image22.png"/><Relationship Id="rId7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1.jpg"/><Relationship Id="rId4" Type="http://schemas.openxmlformats.org/officeDocument/2006/relationships/image" Target="../media/image23.png"/><Relationship Id="rId5" Type="http://schemas.openxmlformats.org/officeDocument/2006/relationships/image" Target="../media/image28.png"/><Relationship Id="rId6" Type="http://schemas.openxmlformats.org/officeDocument/2006/relationships/image" Target="../media/image26.png"/><Relationship Id="rId7" Type="http://schemas.openxmlformats.org/officeDocument/2006/relationships/image" Target="../media/image24.png"/><Relationship Id="rId8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1.jpg"/><Relationship Id="rId4" Type="http://schemas.openxmlformats.org/officeDocument/2006/relationships/image" Target="../media/image30.png"/><Relationship Id="rId5" Type="http://schemas.openxmlformats.org/officeDocument/2006/relationships/image" Target="../media/image35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1.jpg"/><Relationship Id="rId4" Type="http://schemas.openxmlformats.org/officeDocument/2006/relationships/image" Target="../media/image37.png"/><Relationship Id="rId5" Type="http://schemas.openxmlformats.org/officeDocument/2006/relationships/image" Target="../media/image36.png"/><Relationship Id="rId6" Type="http://schemas.openxmlformats.org/officeDocument/2006/relationships/image" Target="../media/image3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0.jpg"/><Relationship Id="rId4" Type="http://schemas.openxmlformats.org/officeDocument/2006/relationships/image" Target="../media/image40.png"/><Relationship Id="rId5" Type="http://schemas.openxmlformats.org/officeDocument/2006/relationships/image" Target="../media/image3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1.jpg"/><Relationship Id="rId4" Type="http://schemas.openxmlformats.org/officeDocument/2006/relationships/image" Target="../media/image3.png"/><Relationship Id="rId5" Type="http://schemas.openxmlformats.org/officeDocument/2006/relationships/image" Target="../media/image18.png"/><Relationship Id="rId6" Type="http://schemas.openxmlformats.org/officeDocument/2006/relationships/image" Target="../media/image5.png"/><Relationship Id="rId7" Type="http://schemas.openxmlformats.org/officeDocument/2006/relationships/image" Target="../media/image12.pn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1.jp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1.jpg"/><Relationship Id="rId4" Type="http://schemas.openxmlformats.org/officeDocument/2006/relationships/image" Target="../media/image2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1.jp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1.jpg"/><Relationship Id="rId4" Type="http://schemas.openxmlformats.org/officeDocument/2006/relationships/image" Target="../media/image11.png"/><Relationship Id="rId5" Type="http://schemas.openxmlformats.org/officeDocument/2006/relationships/image" Target="../media/image4.png"/><Relationship Id="rId6" Type="http://schemas.openxmlformats.org/officeDocument/2006/relationships/image" Target="../media/image13.png"/><Relationship Id="rId7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7.jpg"/><Relationship Id="rId4" Type="http://schemas.openxmlformats.org/officeDocument/2006/relationships/image" Target="../media/image15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378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uk" sz="368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Програмна система для планування та моніторингу виконання особистих задач і досягнень. Тестування</a:t>
            </a:r>
            <a:endParaRPr sz="368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85675" y="3383663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FFE599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Виконала: ст. гр. ПЗПІ-21-1 </a:t>
            </a:r>
            <a:r>
              <a:rPr b="1" lang="uk">
                <a:solidFill>
                  <a:srgbClr val="FFE599"/>
                </a:solidFill>
                <a:latin typeface="Maven Pro"/>
                <a:ea typeface="Maven Pro"/>
                <a:cs typeface="Maven Pro"/>
                <a:sym typeface="Maven Pro"/>
              </a:rPr>
              <a:t>Алмакадма М.І.</a:t>
            </a:r>
            <a:endParaRPr b="1">
              <a:solidFill>
                <a:srgbClr val="FFE599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rgbClr val="FFE599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Керівник: проф. кафедри ПІ </a:t>
            </a:r>
            <a:r>
              <a:rPr b="1" lang="uk">
                <a:solidFill>
                  <a:srgbClr val="FFE599"/>
                </a:solidFill>
                <a:latin typeface="Maven Pro"/>
                <a:ea typeface="Maven Pro"/>
                <a:cs typeface="Maven Pro"/>
                <a:sym typeface="Maven Pro"/>
              </a:rPr>
              <a:t>Дудар З.В.</a:t>
            </a:r>
            <a:endParaRPr b="1">
              <a:solidFill>
                <a:srgbClr val="FFE599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907900" y="4569450"/>
            <a:ext cx="3328200" cy="42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1800">
                <a:solidFill>
                  <a:srgbClr val="FFF2CC"/>
                </a:solidFill>
                <a:latin typeface="Maven Pro"/>
                <a:ea typeface="Maven Pro"/>
                <a:cs typeface="Maven Pro"/>
                <a:sym typeface="Maven Pro"/>
              </a:rPr>
              <a:t>11 червня 2025</a:t>
            </a:r>
            <a:endParaRPr b="1" sz="1800">
              <a:solidFill>
                <a:srgbClr val="FFF2CC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404150" y="1508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uk" sz="282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Ручне тестування API (Swagger UI)</a:t>
            </a:r>
            <a:endParaRPr b="1" sz="282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4260300" cy="36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</a:rPr>
              <a:t>🔍 Що тестувалось: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</a:rPr>
              <a:t>• Всі основні CRUD-запити (GET, POST, PUT, DELETE)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</a:rPr>
              <a:t>• Контролери: досягнення, чат з помічником, авторизація, категорії, папки, друзі, таблиця лідерів, сповіщення, цитати, задачі, підзадачі, пошук тощо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</a:rPr>
              <a:t>🛠 Як тестувалось: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</a:rPr>
              <a:t>• Виконання запитів через Swagger UI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uk">
                <a:solidFill>
                  <a:schemeClr val="dk1"/>
                </a:solidFill>
              </a:rPr>
              <a:t>• Перевірка змін у MongoDB після кожного запиту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uk">
                <a:solidFill>
                  <a:schemeClr val="dk1"/>
                </a:solidFill>
              </a:rPr>
              <a:t>• Контроль статусів HTTP, структури відповіді та бізнес-логіки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35" name="Google Shape;13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4075" y="1092375"/>
            <a:ext cx="3989624" cy="3818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2"/>
          <p:cNvPicPr preferRelativeResize="0"/>
          <p:nvPr/>
        </p:nvPicPr>
        <p:blipFill rotWithShape="1">
          <a:blip r:embed="rId5">
            <a:alphaModFix/>
          </a:blip>
          <a:srcRect b="11556" l="0" r="0" t="24668"/>
          <a:stretch/>
        </p:blipFill>
        <p:spPr>
          <a:xfrm>
            <a:off x="2465325" y="4214600"/>
            <a:ext cx="2106675" cy="89347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176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uk" sz="252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Автоматизоване тестування клієнтської частини</a:t>
            </a:r>
            <a:endParaRPr b="1" sz="272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269675" y="1144075"/>
            <a:ext cx="287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100">
                <a:solidFill>
                  <a:schemeClr val="dk1"/>
                </a:solidFill>
              </a:rPr>
              <a:t>✅ </a:t>
            </a:r>
            <a:r>
              <a:rPr b="1" lang="uk" sz="1100">
                <a:solidFill>
                  <a:schemeClr val="dk1"/>
                </a:solidFill>
              </a:rPr>
              <a:t>Інструмент:</a:t>
            </a:r>
            <a:r>
              <a:rPr lang="uk" sz="1100">
                <a:solidFill>
                  <a:schemeClr val="dk1"/>
                </a:solidFill>
              </a:rPr>
              <a:t> Cypress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100">
                <a:solidFill>
                  <a:schemeClr val="dk1"/>
                </a:solidFill>
              </a:rPr>
              <a:t>✅ </a:t>
            </a:r>
            <a:r>
              <a:rPr b="1" lang="uk" sz="1100">
                <a:solidFill>
                  <a:schemeClr val="dk1"/>
                </a:solidFill>
              </a:rPr>
              <a:t>Тип тестування:</a:t>
            </a:r>
            <a:r>
              <a:rPr lang="uk" sz="1100">
                <a:solidFill>
                  <a:schemeClr val="dk1"/>
                </a:solidFill>
              </a:rPr>
              <a:t> E2E (End-to-End)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100">
                <a:solidFill>
                  <a:schemeClr val="dk1"/>
                </a:solidFill>
              </a:rPr>
              <a:t>✅ </a:t>
            </a:r>
            <a:r>
              <a:rPr b="1" lang="uk" sz="1100">
                <a:solidFill>
                  <a:schemeClr val="dk1"/>
                </a:solidFill>
              </a:rPr>
              <a:t>Середовище:</a:t>
            </a:r>
            <a:r>
              <a:rPr lang="uk" sz="1100">
                <a:solidFill>
                  <a:schemeClr val="dk1"/>
                </a:solidFill>
              </a:rPr>
              <a:t> локальний запуск у браузерах </a:t>
            </a:r>
            <a:r>
              <a:rPr b="1" lang="uk" sz="1100">
                <a:solidFill>
                  <a:schemeClr val="dk1"/>
                </a:solidFill>
              </a:rPr>
              <a:t>Chrome</a:t>
            </a:r>
            <a:r>
              <a:rPr lang="uk" sz="1100">
                <a:solidFill>
                  <a:schemeClr val="dk1"/>
                </a:solidFill>
              </a:rPr>
              <a:t> та </a:t>
            </a:r>
            <a:r>
              <a:rPr b="1" lang="uk" sz="1100">
                <a:solidFill>
                  <a:schemeClr val="dk1"/>
                </a:solidFill>
              </a:rPr>
              <a:t>Edge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100">
                <a:solidFill>
                  <a:schemeClr val="dk1"/>
                </a:solidFill>
              </a:rPr>
              <a:t>✅ </a:t>
            </a:r>
            <a:r>
              <a:rPr b="1" lang="uk" sz="1100">
                <a:solidFill>
                  <a:schemeClr val="dk1"/>
                </a:solidFill>
              </a:rPr>
              <a:t>Основні перевірки:</a:t>
            </a:r>
            <a:endParaRPr b="1" sz="1100">
              <a:solidFill>
                <a:schemeClr val="dk1"/>
              </a:solidFill>
            </a:endParaRPr>
          </a:p>
          <a:p>
            <a:pPr indent="0" lvl="0" marL="360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100">
                <a:solidFill>
                  <a:schemeClr val="dk1"/>
                </a:solidFill>
              </a:rPr>
              <a:t>• наявність ключових елементів інтерфейсу</a:t>
            </a:r>
            <a:endParaRPr sz="1100">
              <a:solidFill>
                <a:schemeClr val="dk1"/>
              </a:solidFill>
            </a:endParaRPr>
          </a:p>
          <a:p>
            <a:pPr indent="0" lvl="0" marL="360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100">
                <a:solidFill>
                  <a:schemeClr val="dk1"/>
                </a:solidFill>
              </a:rPr>
              <a:t>• коректність навігації між сторінками</a:t>
            </a:r>
            <a:endParaRPr sz="1100">
              <a:solidFill>
                <a:schemeClr val="dk1"/>
              </a:solidFill>
            </a:endParaRPr>
          </a:p>
          <a:p>
            <a:pPr indent="0" lvl="0" marL="3600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100">
                <a:solidFill>
                  <a:schemeClr val="dk1"/>
                </a:solidFill>
              </a:rPr>
              <a:t>• валідація форм</a:t>
            </a:r>
            <a:endParaRPr sz="1100">
              <a:solidFill>
                <a:schemeClr val="dk1"/>
              </a:solidFill>
            </a:endParaRPr>
          </a:p>
          <a:p>
            <a:pPr indent="0" lvl="0" marL="3600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uk" sz="1100">
                <a:solidFill>
                  <a:schemeClr val="dk1"/>
                </a:solidFill>
              </a:rPr>
              <a:t>• відповідність вмісту очікуванням користувача</a:t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4269" y="3713594"/>
            <a:ext cx="1195450" cy="119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87449" y="3713599"/>
            <a:ext cx="4338674" cy="126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00900" y="1085850"/>
            <a:ext cx="5431410" cy="2391069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311700" y="16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6000"/>
              <a:buFont typeface="Arial"/>
              <a:buNone/>
            </a:pPr>
            <a:r>
              <a:rPr b="1" lang="uk" sz="275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Автоматизоване тестування клієнтської частини</a:t>
            </a:r>
            <a:endParaRPr b="1" sz="275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8925" y="1110075"/>
            <a:ext cx="6329327" cy="2148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1541" y="2344175"/>
            <a:ext cx="5201633" cy="222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97000" y="3527475"/>
            <a:ext cx="3162275" cy="13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21450" y="953749"/>
            <a:ext cx="1326675" cy="1247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/>
          <p:nvPr>
            <p:ph type="title"/>
          </p:nvPr>
        </p:nvSpPr>
        <p:spPr>
          <a:xfrm>
            <a:off x="412550" y="20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uk" sz="282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Ручне тестування </a:t>
            </a:r>
            <a:r>
              <a:rPr b="1" lang="uk" sz="282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вебзастосунку</a:t>
            </a:r>
            <a:endParaRPr b="1" sz="282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63" name="Google Shape;1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10537" y="1053652"/>
            <a:ext cx="5356424" cy="2768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5"/>
          <p:cNvPicPr preferRelativeResize="0"/>
          <p:nvPr/>
        </p:nvPicPr>
        <p:blipFill rotWithShape="1">
          <a:blip r:embed="rId5">
            <a:alphaModFix/>
          </a:blip>
          <a:srcRect b="0" l="9516" r="12988" t="5900"/>
          <a:stretch/>
        </p:blipFill>
        <p:spPr>
          <a:xfrm>
            <a:off x="6598328" y="3914375"/>
            <a:ext cx="1156347" cy="116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5" name="Google Shape;165;p25"/>
          <p:cNvPicPr preferRelativeResize="0"/>
          <p:nvPr/>
        </p:nvPicPr>
        <p:blipFill rotWithShape="1">
          <a:blip r:embed="rId6">
            <a:alphaModFix/>
          </a:blip>
          <a:srcRect b="0" l="0" r="0" t="6472"/>
          <a:stretch/>
        </p:blipFill>
        <p:spPr>
          <a:xfrm>
            <a:off x="4968675" y="3914376"/>
            <a:ext cx="1326675" cy="116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6" name="Google Shape;166;p2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9850" y="1399498"/>
            <a:ext cx="3305749" cy="182964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7" name="Google Shape;167;p2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3325" y="3368550"/>
            <a:ext cx="2659050" cy="15233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8" name="Google Shape;16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/>
          <p:nvPr>
            <p:ph type="title"/>
          </p:nvPr>
        </p:nvSpPr>
        <p:spPr>
          <a:xfrm>
            <a:off x="311700" y="167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uk" sz="282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Тестування мобільного застосунка</a:t>
            </a:r>
            <a:endParaRPr b="1" sz="282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5725" y="1734497"/>
            <a:ext cx="4974974" cy="209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1" y="1078950"/>
            <a:ext cx="1543750" cy="3495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6" name="Google Shape;176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pic>
        <p:nvPicPr>
          <p:cNvPr id="177" name="Google Shape;177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06850" y="1078950"/>
            <a:ext cx="1543750" cy="347341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8" name="Google Shape;178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83400" y="4010946"/>
            <a:ext cx="1989050" cy="104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311700" y="184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uk" sz="282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Життєвий цикл дефекту</a:t>
            </a:r>
            <a:endParaRPr b="1" sz="282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84" name="Google Shape;18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pic>
        <p:nvPicPr>
          <p:cNvPr id="185" name="Google Shape;185;p27"/>
          <p:cNvPicPr preferRelativeResize="0"/>
          <p:nvPr/>
        </p:nvPicPr>
        <p:blipFill rotWithShape="1">
          <a:blip r:embed="rId4">
            <a:alphaModFix/>
          </a:blip>
          <a:srcRect b="921" l="0" r="832" t="0"/>
          <a:stretch/>
        </p:blipFill>
        <p:spPr>
          <a:xfrm>
            <a:off x="4720775" y="1213550"/>
            <a:ext cx="4077474" cy="296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213549"/>
            <a:ext cx="4077476" cy="196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7500" y="3259424"/>
            <a:ext cx="3093983" cy="1656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311700" y="204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uk" sz="282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Продуктивність системи</a:t>
            </a:r>
            <a:endParaRPr b="1" sz="282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563825" y="1239000"/>
            <a:ext cx="3582600" cy="19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1100">
                <a:solidFill>
                  <a:srgbClr val="5B0F00"/>
                </a:solidFill>
              </a:rPr>
              <a:t>Сервер</a:t>
            </a:r>
            <a:endParaRPr b="1" sz="1100">
              <a:solidFill>
                <a:srgbClr val="5B0F00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5B0F00"/>
              </a:buClr>
              <a:buSzPts val="1100"/>
              <a:buChar char="●"/>
            </a:pPr>
            <a:r>
              <a:rPr lang="uk" sz="1100">
                <a:solidFill>
                  <a:srgbClr val="5B0F00"/>
                </a:solidFill>
              </a:rPr>
              <a:t>Стабільна пропускна здатність: </a:t>
            </a:r>
            <a:r>
              <a:rPr b="1" lang="uk" sz="1100">
                <a:solidFill>
                  <a:srgbClr val="5B0F00"/>
                </a:solidFill>
              </a:rPr>
              <a:t>&gt;80 запитів/сек</a:t>
            </a:r>
            <a:r>
              <a:rPr lang="uk" sz="1100">
                <a:solidFill>
                  <a:srgbClr val="5B0F00"/>
                </a:solidFill>
              </a:rPr>
              <a:t> до 500 користувачів</a:t>
            </a:r>
            <a:endParaRPr sz="1100">
              <a:solidFill>
                <a:srgbClr val="5B0F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100"/>
              <a:buChar char="●"/>
            </a:pPr>
            <a:r>
              <a:rPr lang="uk" sz="1100">
                <a:solidFill>
                  <a:srgbClr val="5B0F00"/>
                </a:solidFill>
              </a:rPr>
              <a:t>Оброблено </a:t>
            </a:r>
            <a:r>
              <a:rPr b="1" lang="uk" sz="1100">
                <a:solidFill>
                  <a:srgbClr val="5B0F00"/>
                </a:solidFill>
              </a:rPr>
              <a:t>10 000 запитів</a:t>
            </a:r>
            <a:r>
              <a:rPr lang="uk" sz="1100">
                <a:solidFill>
                  <a:srgbClr val="5B0F00"/>
                </a:solidFill>
              </a:rPr>
              <a:t> при 1000 користувачах</a:t>
            </a:r>
            <a:endParaRPr sz="1100">
              <a:solidFill>
                <a:srgbClr val="5B0F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100"/>
              <a:buChar char="●"/>
            </a:pPr>
            <a:r>
              <a:rPr lang="uk" sz="1100">
                <a:solidFill>
                  <a:srgbClr val="5B0F00"/>
                </a:solidFill>
              </a:rPr>
              <a:t>Зростання часу відповіді вказує на </a:t>
            </a:r>
            <a:r>
              <a:rPr b="1" lang="uk" sz="1100">
                <a:solidFill>
                  <a:srgbClr val="5B0F00"/>
                </a:solidFill>
              </a:rPr>
              <a:t>межу поточної конфігурації</a:t>
            </a:r>
            <a:r>
              <a:rPr lang="uk" sz="1100">
                <a:solidFill>
                  <a:srgbClr val="5B0F00"/>
                </a:solidFill>
              </a:rPr>
              <a:t>, але система залишається працездатною</a:t>
            </a:r>
            <a:endParaRPr>
              <a:solidFill>
                <a:srgbClr val="5B0F00"/>
              </a:solidFill>
            </a:endParaRPr>
          </a:p>
        </p:txBody>
      </p:sp>
      <p:sp>
        <p:nvSpPr>
          <p:cNvPr id="194" name="Google Shape;194;p28"/>
          <p:cNvSpPr txBox="1"/>
          <p:nvPr/>
        </p:nvSpPr>
        <p:spPr>
          <a:xfrm>
            <a:off x="5046475" y="1239000"/>
            <a:ext cx="40554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1100">
                <a:solidFill>
                  <a:srgbClr val="5B0F00"/>
                </a:solidFill>
              </a:rPr>
              <a:t>Вебзастосунок</a:t>
            </a:r>
            <a:endParaRPr b="1" sz="1100">
              <a:solidFill>
                <a:srgbClr val="5B0F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B0F00"/>
              </a:buClr>
              <a:buSzPts val="1100"/>
              <a:buChar char="●"/>
            </a:pPr>
            <a:r>
              <a:rPr b="1" lang="uk" sz="1100">
                <a:solidFill>
                  <a:srgbClr val="5B0F00"/>
                </a:solidFill>
              </a:rPr>
              <a:t>Apdex ~1.0</a:t>
            </a:r>
            <a:r>
              <a:rPr lang="uk" sz="1100">
                <a:solidFill>
                  <a:srgbClr val="5B0F00"/>
                </a:solidFill>
              </a:rPr>
              <a:t> та </a:t>
            </a:r>
            <a:r>
              <a:rPr b="1" lang="uk" sz="1100">
                <a:solidFill>
                  <a:srgbClr val="5B0F00"/>
                </a:solidFill>
              </a:rPr>
              <a:t>0% помилок</a:t>
            </a:r>
            <a:r>
              <a:rPr lang="uk" sz="1100">
                <a:solidFill>
                  <a:srgbClr val="5B0F00"/>
                </a:solidFill>
              </a:rPr>
              <a:t> до 400 користувачів</a:t>
            </a:r>
            <a:endParaRPr sz="1100">
              <a:solidFill>
                <a:srgbClr val="5B0F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100"/>
              <a:buChar char="●"/>
            </a:pPr>
            <a:r>
              <a:rPr lang="uk" sz="1100">
                <a:solidFill>
                  <a:srgbClr val="5B0F00"/>
                </a:solidFill>
              </a:rPr>
              <a:t>Середній час відповіді: </a:t>
            </a:r>
            <a:r>
              <a:rPr b="1" lang="uk" sz="1100">
                <a:solidFill>
                  <a:srgbClr val="5B0F00"/>
                </a:solidFill>
              </a:rPr>
              <a:t>&lt;314 мс</a:t>
            </a:r>
            <a:endParaRPr b="1" sz="1100">
              <a:solidFill>
                <a:srgbClr val="5B0F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100"/>
              <a:buChar char="●"/>
            </a:pPr>
            <a:r>
              <a:rPr lang="uk" sz="1100">
                <a:solidFill>
                  <a:srgbClr val="5B0F00"/>
                </a:solidFill>
              </a:rPr>
              <a:t>Максимальна пропускна здатність: </a:t>
            </a:r>
            <a:r>
              <a:rPr b="1" lang="uk" sz="1100">
                <a:solidFill>
                  <a:srgbClr val="5B0F00"/>
                </a:solidFill>
              </a:rPr>
              <a:t>&gt;570 запитів/сек</a:t>
            </a:r>
            <a:r>
              <a:rPr lang="uk" sz="1100">
                <a:solidFill>
                  <a:srgbClr val="5B0F00"/>
                </a:solidFill>
              </a:rPr>
              <a:t> при 1000 користувачах</a:t>
            </a:r>
            <a:endParaRPr sz="1100">
              <a:solidFill>
                <a:srgbClr val="5B0F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100"/>
              <a:buChar char="●"/>
            </a:pPr>
            <a:r>
              <a:rPr lang="uk" sz="1100">
                <a:solidFill>
                  <a:srgbClr val="5B0F00"/>
                </a:solidFill>
              </a:rPr>
              <a:t>При перевантаженні (1000 користувачів): </a:t>
            </a:r>
            <a:r>
              <a:rPr b="1" lang="uk" sz="1100">
                <a:solidFill>
                  <a:srgbClr val="5B0F00"/>
                </a:solidFill>
              </a:rPr>
              <a:t>5.4% помилок</a:t>
            </a:r>
            <a:r>
              <a:rPr lang="uk" sz="1100">
                <a:solidFill>
                  <a:srgbClr val="5B0F00"/>
                </a:solidFill>
              </a:rPr>
              <a:t>, </a:t>
            </a:r>
            <a:r>
              <a:rPr b="1" lang="uk" sz="1100">
                <a:solidFill>
                  <a:srgbClr val="5B0F00"/>
                </a:solidFill>
              </a:rPr>
              <a:t>Apdex — 0.27</a:t>
            </a:r>
            <a:endParaRPr sz="1800">
              <a:solidFill>
                <a:srgbClr val="5B0F00"/>
              </a:solidFill>
            </a:endParaRPr>
          </a:p>
        </p:txBody>
      </p:sp>
      <p:sp>
        <p:nvSpPr>
          <p:cNvPr id="195" name="Google Shape;195;p28"/>
          <p:cNvSpPr txBox="1"/>
          <p:nvPr/>
        </p:nvSpPr>
        <p:spPr>
          <a:xfrm>
            <a:off x="2464625" y="3648988"/>
            <a:ext cx="3700500" cy="14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1100">
                <a:solidFill>
                  <a:srgbClr val="5B0F00"/>
                </a:solidFill>
              </a:rPr>
              <a:t>Мобільний застосунок</a:t>
            </a:r>
            <a:endParaRPr b="1" sz="1100">
              <a:solidFill>
                <a:srgbClr val="5B0F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5B0F00"/>
              </a:buClr>
              <a:buSzPts val="1100"/>
              <a:buChar char="●"/>
            </a:pPr>
            <a:r>
              <a:rPr lang="uk" sz="1100">
                <a:solidFill>
                  <a:srgbClr val="5B0F00"/>
                </a:solidFill>
              </a:rPr>
              <a:t>CPU: </a:t>
            </a:r>
            <a:r>
              <a:rPr b="1" lang="uk" sz="1100">
                <a:solidFill>
                  <a:srgbClr val="5B0F00"/>
                </a:solidFill>
              </a:rPr>
              <a:t>0%</a:t>
            </a:r>
            <a:r>
              <a:rPr lang="uk" sz="1100">
                <a:solidFill>
                  <a:srgbClr val="5B0F00"/>
                </a:solidFill>
              </a:rPr>
              <a:t>, ~43 потоки</a:t>
            </a:r>
            <a:endParaRPr sz="1100">
              <a:solidFill>
                <a:srgbClr val="5B0F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100"/>
              <a:buChar char="●"/>
            </a:pPr>
            <a:r>
              <a:rPr lang="uk" sz="1100">
                <a:solidFill>
                  <a:srgbClr val="5B0F00"/>
                </a:solidFill>
              </a:rPr>
              <a:t>Памʼять: </a:t>
            </a:r>
            <a:r>
              <a:rPr b="1" lang="uk" sz="1100">
                <a:solidFill>
                  <a:srgbClr val="5B0F00"/>
                </a:solidFill>
              </a:rPr>
              <a:t>162,7 МБ</a:t>
            </a:r>
            <a:r>
              <a:rPr lang="uk" sz="1100">
                <a:solidFill>
                  <a:srgbClr val="5B0F00"/>
                </a:solidFill>
              </a:rPr>
              <a:t>, домінують </a:t>
            </a:r>
            <a:r>
              <a:rPr b="1" lang="uk" sz="1100">
                <a:solidFill>
                  <a:srgbClr val="5B0F00"/>
                </a:solidFill>
              </a:rPr>
              <a:t>рендеринг та JIT</a:t>
            </a:r>
            <a:endParaRPr b="1" sz="1100">
              <a:solidFill>
                <a:srgbClr val="5B0F00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100"/>
              <a:buChar char="●"/>
            </a:pPr>
            <a:r>
              <a:rPr b="1" lang="uk" sz="1100">
                <a:solidFill>
                  <a:srgbClr val="5B0F00"/>
                </a:solidFill>
              </a:rPr>
              <a:t>Можливі витоки</a:t>
            </a:r>
            <a:r>
              <a:rPr lang="uk" sz="1100">
                <a:solidFill>
                  <a:srgbClr val="5B0F00"/>
                </a:solidFill>
              </a:rPr>
              <a:t>, але </a:t>
            </a:r>
            <a:r>
              <a:rPr b="1" lang="uk" sz="1100">
                <a:solidFill>
                  <a:srgbClr val="5B0F00"/>
                </a:solidFill>
              </a:rPr>
              <a:t>збирання стабільне</a:t>
            </a:r>
            <a:endParaRPr b="1" sz="11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96" name="Google Shape;19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57850" y="3438875"/>
            <a:ext cx="2067499" cy="103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824" y="3741852"/>
            <a:ext cx="921400" cy="92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311700" y="192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uk" sz="282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Підсумки</a:t>
            </a:r>
            <a:endParaRPr b="1" sz="282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340500" y="1202900"/>
            <a:ext cx="8463000" cy="19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500"/>
              <a:buChar char="●"/>
            </a:pPr>
            <a:r>
              <a:rPr lang="uk" sz="1500">
                <a:solidFill>
                  <a:srgbClr val="5B0F00"/>
                </a:solidFill>
              </a:rPr>
              <a:t> Проведено повне тестування багатокомпонентної системи: сервер, вебінтерфейс, мобільний застосунок.</a:t>
            </a:r>
            <a:endParaRPr sz="1500">
              <a:solidFill>
                <a:srgbClr val="5B0F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500"/>
              <a:buChar char="●"/>
            </a:pPr>
            <a:r>
              <a:rPr lang="uk" sz="1500">
                <a:solidFill>
                  <a:srgbClr val="5B0F00"/>
                </a:solidFill>
              </a:rPr>
              <a:t>Система показала стабільну роботу, відповідність функціональним та нефункціональним вимогам.</a:t>
            </a:r>
            <a:endParaRPr sz="1500">
              <a:solidFill>
                <a:srgbClr val="5B0F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500"/>
              <a:buChar char="●"/>
            </a:pPr>
            <a:r>
              <a:rPr lang="uk" sz="1500">
                <a:solidFill>
                  <a:srgbClr val="5B0F00"/>
                </a:solidFill>
              </a:rPr>
              <a:t>Тестування підтвердило готовність продукту до впровадження.</a:t>
            </a:r>
            <a:endParaRPr sz="1500">
              <a:solidFill>
                <a:srgbClr val="5B0F00"/>
              </a:solidFill>
            </a:endParaRPr>
          </a:p>
        </p:txBody>
      </p:sp>
      <p:sp>
        <p:nvSpPr>
          <p:cNvPr id="205" name="Google Shape;205;p29"/>
          <p:cNvSpPr txBox="1"/>
          <p:nvPr/>
        </p:nvSpPr>
        <p:spPr>
          <a:xfrm>
            <a:off x="429350" y="3264650"/>
            <a:ext cx="4488900" cy="15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>
                <a:solidFill>
                  <a:srgbClr val="5B0F00"/>
                </a:solidFill>
              </a:rPr>
              <a:t>Можливості використання</a:t>
            </a:r>
            <a:endParaRPr b="1">
              <a:solidFill>
                <a:srgbClr val="5B0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uk">
                <a:solidFill>
                  <a:srgbClr val="5B0F00"/>
                </a:solidFill>
              </a:rPr>
              <a:t>• Як </a:t>
            </a:r>
            <a:r>
              <a:rPr b="1" lang="uk">
                <a:solidFill>
                  <a:srgbClr val="5B0F00"/>
                </a:solidFill>
              </a:rPr>
              <a:t>інструмент для самоорганізації</a:t>
            </a:r>
            <a:r>
              <a:rPr lang="uk">
                <a:solidFill>
                  <a:srgbClr val="5B0F00"/>
                </a:solidFill>
              </a:rPr>
              <a:t>, планування та мотивації</a:t>
            </a:r>
            <a:br>
              <a:rPr lang="uk">
                <a:solidFill>
                  <a:srgbClr val="5B0F00"/>
                </a:solidFill>
              </a:rPr>
            </a:br>
            <a:r>
              <a:rPr lang="uk">
                <a:solidFill>
                  <a:srgbClr val="5B0F00"/>
                </a:solidFill>
              </a:rPr>
              <a:t> • Актуальна для </a:t>
            </a:r>
            <a:r>
              <a:rPr b="1" lang="uk">
                <a:solidFill>
                  <a:srgbClr val="5B0F00"/>
                </a:solidFill>
              </a:rPr>
              <a:t>студентів, </a:t>
            </a:r>
            <a:r>
              <a:rPr b="1" lang="uk">
                <a:solidFill>
                  <a:srgbClr val="5B0F00"/>
                </a:solidFill>
              </a:rPr>
              <a:t>фрілансерів</a:t>
            </a:r>
            <a:r>
              <a:rPr b="1" lang="uk">
                <a:solidFill>
                  <a:srgbClr val="5B0F00"/>
                </a:solidFill>
              </a:rPr>
              <a:t>, команд</a:t>
            </a:r>
            <a:r>
              <a:rPr lang="uk">
                <a:solidFill>
                  <a:srgbClr val="5B0F00"/>
                </a:solidFill>
              </a:rPr>
              <a:t> і всіх, хто прагне підвищити особисту ефективність</a:t>
            </a:r>
            <a:endParaRPr>
              <a:solidFill>
                <a:srgbClr val="5B0F00"/>
              </a:solidFill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5238400" y="3185925"/>
            <a:ext cx="3665100" cy="17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1500">
                <a:solidFill>
                  <a:srgbClr val="5B0F00"/>
                </a:solidFill>
              </a:rPr>
              <a:t>Можливий розвиток ПЗ</a:t>
            </a:r>
            <a:endParaRPr b="1" sz="1500">
              <a:solidFill>
                <a:srgbClr val="5B0F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500"/>
              <a:buChar char="●"/>
            </a:pPr>
            <a:r>
              <a:rPr lang="uk" sz="1500">
                <a:solidFill>
                  <a:srgbClr val="5B0F00"/>
                </a:solidFill>
              </a:rPr>
              <a:t>Публікація у </a:t>
            </a:r>
            <a:r>
              <a:rPr b="1" lang="uk" sz="1500">
                <a:solidFill>
                  <a:srgbClr val="5B0F00"/>
                </a:solidFill>
              </a:rPr>
              <a:t>Play Market</a:t>
            </a:r>
            <a:r>
              <a:rPr lang="uk" sz="1500">
                <a:solidFill>
                  <a:srgbClr val="5B0F00"/>
                </a:solidFill>
              </a:rPr>
              <a:t>, збір зворотного зв’язку.</a:t>
            </a:r>
            <a:endParaRPr sz="1500">
              <a:solidFill>
                <a:srgbClr val="5B0F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500"/>
              <a:buChar char="●"/>
            </a:pPr>
            <a:r>
              <a:rPr lang="uk" sz="1500">
                <a:solidFill>
                  <a:srgbClr val="5B0F00"/>
                </a:solidFill>
              </a:rPr>
              <a:t>Підтримка багатомовності.</a:t>
            </a:r>
            <a:endParaRPr sz="1500">
              <a:solidFill>
                <a:srgbClr val="5B0F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5B0F00"/>
              </a:buClr>
              <a:buSzPts val="1500"/>
              <a:buChar char="●"/>
            </a:pPr>
            <a:r>
              <a:rPr lang="uk" sz="1500">
                <a:solidFill>
                  <a:srgbClr val="5B0F00"/>
                </a:solidFill>
              </a:rPr>
              <a:t>Впровадження premium версії.</a:t>
            </a:r>
            <a:endParaRPr sz="2200">
              <a:solidFill>
                <a:srgbClr val="5B0F00"/>
              </a:solidFill>
            </a:endParaRPr>
          </a:p>
        </p:txBody>
      </p:sp>
      <p:sp>
        <p:nvSpPr>
          <p:cNvPr id="207" name="Google Shape;20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52850" y="108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uk" sz="282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Мета роботи</a:t>
            </a:r>
            <a:endParaRPr b="1" sz="282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70550" y="1429825"/>
            <a:ext cx="3747600" cy="208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uk" sz="1200">
                <a:solidFill>
                  <a:schemeClr val="lt1"/>
                </a:solidFill>
              </a:rPr>
              <a:t>Мета роботи: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1200">
                <a:solidFill>
                  <a:schemeClr val="lt1"/>
                </a:solidFill>
              </a:rPr>
              <a:t>Забезпечити якісне тестування</a:t>
            </a:r>
            <a:r>
              <a:rPr lang="uk" sz="1200">
                <a:solidFill>
                  <a:schemeClr val="lt1"/>
                </a:solidFill>
              </a:rPr>
              <a:t> програмної системи для планування та моніторингу особистих задач і досягнень шляхом аналізу вимог, створення тестової документації та проведення комплексного функціонального й нефункціонального тестування.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4975400" y="2891125"/>
            <a:ext cx="3487800" cy="17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1200">
                <a:solidFill>
                  <a:srgbClr val="5B0F00"/>
                </a:solidFill>
              </a:rPr>
              <a:t>Актуальність роботи:</a:t>
            </a:r>
            <a:endParaRPr b="1" sz="1200">
              <a:solidFill>
                <a:srgbClr val="5B0F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uk" sz="1200">
                <a:solidFill>
                  <a:srgbClr val="5B0F00"/>
                </a:solidFill>
              </a:rPr>
              <a:t>У сучасному світі високого інформаційного навантаження багато людей </a:t>
            </a:r>
            <a:r>
              <a:rPr b="1" lang="uk" sz="1200">
                <a:solidFill>
                  <a:srgbClr val="5B0F00"/>
                </a:solidFill>
              </a:rPr>
              <a:t>стикаються з труднощами в організації особистого часу</a:t>
            </a:r>
            <a:r>
              <a:rPr lang="uk" sz="1200">
                <a:solidFill>
                  <a:srgbClr val="5B0F00"/>
                </a:solidFill>
              </a:rPr>
              <a:t> та </a:t>
            </a:r>
            <a:r>
              <a:rPr b="1" lang="uk" sz="1200">
                <a:solidFill>
                  <a:srgbClr val="5B0F00"/>
                </a:solidFill>
              </a:rPr>
              <a:t>збереженні мотивації</a:t>
            </a:r>
            <a:r>
              <a:rPr lang="uk" sz="1200">
                <a:solidFill>
                  <a:srgbClr val="5B0F00"/>
                </a:solidFill>
              </a:rPr>
              <a:t>, що зумовлює потребу в цифрових помічниках для контролю цілей і підвищення продуктивності.</a:t>
            </a:r>
            <a:endParaRPr sz="1900">
              <a:solidFill>
                <a:srgbClr val="5B0F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1056750" y="143325"/>
            <a:ext cx="7030500" cy="6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 sz="2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Конкуренти</a:t>
            </a:r>
            <a:endParaRPr b="1" sz="280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925" y="1142625"/>
            <a:ext cx="1916175" cy="191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 rotWithShape="1">
          <a:blip r:embed="rId5">
            <a:alphaModFix/>
          </a:blip>
          <a:srcRect b="10324" l="12606" r="12441" t="10442"/>
          <a:stretch/>
        </p:blipFill>
        <p:spPr>
          <a:xfrm>
            <a:off x="7157550" y="3354050"/>
            <a:ext cx="1643450" cy="115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23000" y="3743475"/>
            <a:ext cx="2790825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55710" y="1955722"/>
            <a:ext cx="3796775" cy="165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36632" y="1558325"/>
            <a:ext cx="2340144" cy="122857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7118075" y="2638950"/>
            <a:ext cx="153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>
                <a:solidFill>
                  <a:schemeClr val="dk1"/>
                </a:solidFill>
              </a:rPr>
              <a:t>Way of life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244450" y="125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uk" sz="282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Аналіз аналогів та виявлення прогалин</a:t>
            </a:r>
            <a:endParaRPr b="1" sz="282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294900" y="1056338"/>
            <a:ext cx="3017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uk" sz="1300">
                <a:solidFill>
                  <a:schemeClr val="dk1"/>
                </a:solidFill>
              </a:rPr>
              <a:t>Стрес через фінансову мотивацію (</a:t>
            </a:r>
            <a:r>
              <a:rPr lang="uk" sz="1300">
                <a:solidFill>
                  <a:schemeClr val="dk1"/>
                </a:solidFill>
              </a:rPr>
              <a:t>Модель штрафів</a:t>
            </a:r>
            <a:r>
              <a:rPr lang="uk" sz="1300">
                <a:solidFill>
                  <a:schemeClr val="dk1"/>
                </a:solidFill>
              </a:rPr>
              <a:t>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uk" sz="1300">
                <a:solidFill>
                  <a:schemeClr val="dk1"/>
                </a:solidFill>
              </a:rPr>
              <a:t>Відсутність спільноти або підтримки друзів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uk" sz="1300">
                <a:solidFill>
                  <a:schemeClr val="dk1"/>
                </a:solidFill>
              </a:rPr>
              <a:t>Недостатня або примітивна гейміфікація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uk" sz="1300">
                <a:solidFill>
                  <a:schemeClr val="dk1"/>
                </a:solidFill>
              </a:rPr>
              <a:t>Обмежена персоналізація та підтримка користувача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1375" y="1312975"/>
            <a:ext cx="5509799" cy="2903133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4" name="Google Shape;8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142475"/>
            <a:ext cx="8706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uk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Постановка задачі та опис системи</a:t>
            </a:r>
            <a:endParaRPr b="1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395750" y="1218575"/>
            <a:ext cx="4218900" cy="21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1100">
                <a:solidFill>
                  <a:schemeClr val="lt1"/>
                </a:solidFill>
              </a:rPr>
              <a:t>🔧 Основні функції:</a:t>
            </a:r>
            <a:endParaRPr b="1"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uk" sz="1100">
                <a:solidFill>
                  <a:schemeClr val="lt1"/>
                </a:solidFill>
              </a:rPr>
              <a:t>Постановка особистих цілей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uk" sz="1100">
                <a:solidFill>
                  <a:schemeClr val="lt1"/>
                </a:solidFill>
              </a:rPr>
              <a:t>Відстеження прогресу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uk" sz="1100">
                <a:solidFill>
                  <a:schemeClr val="lt1"/>
                </a:solidFill>
              </a:rPr>
              <a:t>Соціальна взаємодія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uk" sz="1100">
                <a:solidFill>
                  <a:schemeClr val="lt1"/>
                </a:solidFill>
              </a:rPr>
              <a:t>Гейміфікація (бали, нагороди, рівні)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uk" sz="1100">
                <a:solidFill>
                  <a:schemeClr val="lt1"/>
                </a:solidFill>
              </a:rPr>
              <a:t>Система лідерства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uk" sz="1100">
                <a:solidFill>
                  <a:schemeClr val="lt1"/>
                </a:solidFill>
              </a:rPr>
              <a:t>Інтегрований чат з ШІ (поради щодо цілей і звичок)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5841050" y="1613675"/>
            <a:ext cx="2916300" cy="14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1100">
                <a:solidFill>
                  <a:schemeClr val="lt2"/>
                </a:solidFill>
              </a:rPr>
              <a:t>🧪 Завдання тестувальника:</a:t>
            </a:r>
            <a:endParaRPr b="1" sz="1100">
              <a:solidFill>
                <a:schemeClr val="lt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uk" sz="1100">
                <a:solidFill>
                  <a:schemeClr val="lt2"/>
                </a:solidFill>
              </a:rPr>
              <a:t>Перевірка стабільності й зручності</a:t>
            </a:r>
            <a:endParaRPr sz="1100">
              <a:solidFill>
                <a:schemeClr val="lt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uk" sz="1100">
                <a:solidFill>
                  <a:schemeClr val="lt2"/>
                </a:solidFill>
              </a:rPr>
              <a:t>Відповідність функціоналу вимогам</a:t>
            </a:r>
            <a:endParaRPr sz="1100">
              <a:solidFill>
                <a:schemeClr val="lt2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Char char="●"/>
            </a:pPr>
            <a:r>
              <a:rPr lang="uk" sz="1100">
                <a:solidFill>
                  <a:schemeClr val="lt2"/>
                </a:solidFill>
              </a:rPr>
              <a:t>Забезпечення інтуїтивного UX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3445675" y="3613025"/>
            <a:ext cx="3681000" cy="14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uk" sz="1100">
                <a:solidFill>
                  <a:schemeClr val="lt1"/>
                </a:solidFill>
              </a:rPr>
              <a:t>✅ Очікувані результати:</a:t>
            </a:r>
            <a:endParaRPr b="1"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uk" sz="1100">
                <a:solidFill>
                  <a:schemeClr val="lt1"/>
                </a:solidFill>
              </a:rPr>
              <a:t>Стабільна та безпечна система (веб + Android)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uk" sz="1100">
                <a:solidFill>
                  <a:schemeClr val="lt1"/>
                </a:solidFill>
              </a:rPr>
              <a:t>Висока продуктивність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</a:pPr>
            <a:r>
              <a:rPr lang="uk" sz="1100">
                <a:solidFill>
                  <a:schemeClr val="lt1"/>
                </a:solidFill>
              </a:rPr>
              <a:t>Надійність збереження та цілісності даних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252875" y="13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uk" sz="282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Про проєкт</a:t>
            </a:r>
            <a:endParaRPr b="1" sz="282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177250" y="1656725"/>
            <a:ext cx="2545800" cy="24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76200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❖"/>
            </a:pPr>
            <a:r>
              <a:rPr lang="uk" sz="1200">
                <a:solidFill>
                  <a:schemeClr val="dk1"/>
                </a:solidFill>
              </a:rPr>
              <a:t> Протестовано </a:t>
            </a:r>
            <a:r>
              <a:rPr b="1" lang="uk" sz="1200">
                <a:solidFill>
                  <a:schemeClr val="dk1"/>
                </a:solidFill>
              </a:rPr>
              <a:t>програмну систему</a:t>
            </a:r>
            <a:r>
              <a:rPr lang="uk" sz="1200">
                <a:solidFill>
                  <a:schemeClr val="dk1"/>
                </a:solidFill>
              </a:rPr>
              <a:t> для планування та моніторингу особистих задач і досягнень</a:t>
            </a:r>
            <a:endParaRPr sz="1200">
              <a:solidFill>
                <a:schemeClr val="dk1"/>
              </a:solidFill>
            </a:endParaRPr>
          </a:p>
          <a:p>
            <a:pPr indent="-76200" lvl="0" marL="17999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❖"/>
            </a:pPr>
            <a:r>
              <a:rPr lang="uk" sz="1200">
                <a:solidFill>
                  <a:schemeClr val="dk1"/>
                </a:solidFill>
              </a:rPr>
              <a:t> Система включає</a:t>
            </a:r>
            <a:r>
              <a:rPr lang="uk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b="1" lang="uk" sz="1200">
                <a:solidFill>
                  <a:schemeClr val="dk1"/>
                </a:solidFill>
              </a:rPr>
              <a:t>Серверну частину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b="1" lang="uk" sz="1200">
                <a:solidFill>
                  <a:schemeClr val="dk1"/>
                </a:solidFill>
              </a:rPr>
              <a:t>Вебверсію</a:t>
            </a:r>
            <a:endParaRPr b="1" sz="1200">
              <a:solidFill>
                <a:schemeClr val="dk1"/>
              </a:solidFill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➢"/>
            </a:pPr>
            <a:r>
              <a:rPr b="1" lang="uk" sz="1200">
                <a:solidFill>
                  <a:schemeClr val="dk1"/>
                </a:solidFill>
              </a:rPr>
              <a:t>Мобільний застосунок</a:t>
            </a:r>
            <a:endParaRPr sz="1900"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2500" y="1017713"/>
            <a:ext cx="4022274" cy="3423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72463" y="1071325"/>
            <a:ext cx="1730600" cy="331657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243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uk" sz="282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Діаграма прецедентів  з актором користувач</a:t>
            </a:r>
            <a:endParaRPr b="1" sz="282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9738" y="1136500"/>
            <a:ext cx="6644536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261275" y="12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uk" sz="282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Тест-план</a:t>
            </a:r>
            <a:endParaRPr b="1" sz="282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5500" y="1033363"/>
            <a:ext cx="2709418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0" y="1033363"/>
            <a:ext cx="2703519" cy="382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04176" y="1078938"/>
            <a:ext cx="2639201" cy="3729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0"/>
          <p:cNvPicPr preferRelativeResize="0"/>
          <p:nvPr/>
        </p:nvPicPr>
        <p:blipFill rotWithShape="1">
          <a:blip r:embed="rId7">
            <a:alphaModFix/>
          </a:blip>
          <a:srcRect b="11977" l="9358" r="9261" t="27836"/>
          <a:stretch/>
        </p:blipFill>
        <p:spPr>
          <a:xfrm>
            <a:off x="2822225" y="2352600"/>
            <a:ext cx="2200000" cy="230000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185675" y="66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uk" sz="222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Опис прийнятих програмних рішень та їх тестування</a:t>
            </a:r>
            <a:endParaRPr b="1" sz="222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uk" sz="222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rPr>
              <a:t>Серверна частина (Back-end)</a:t>
            </a:r>
            <a:endParaRPr b="1" sz="2220">
              <a:solidFill>
                <a:schemeClr val="lt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437775" y="1261425"/>
            <a:ext cx="2958900" cy="23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uk" sz="1360">
                <a:solidFill>
                  <a:schemeClr val="dk1"/>
                </a:solidFill>
              </a:rPr>
              <a:t>Автоматизоване тестування (C#, </a:t>
            </a:r>
            <a:r>
              <a:rPr b="1" lang="uk" sz="1360">
                <a:solidFill>
                  <a:schemeClr val="dk1"/>
                </a:solidFill>
              </a:rPr>
              <a:t>NUnit</a:t>
            </a:r>
            <a:r>
              <a:rPr lang="uk" sz="1360">
                <a:solidFill>
                  <a:schemeClr val="dk1"/>
                </a:solidFill>
              </a:rPr>
              <a:t>):</a:t>
            </a:r>
            <a:endParaRPr sz="13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uk" sz="1360">
                <a:solidFill>
                  <a:schemeClr val="dk1"/>
                </a:solidFill>
              </a:rPr>
              <a:t>• Unit-тести – перевірка бізнес-логіки (services)</a:t>
            </a:r>
            <a:endParaRPr sz="13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uk" sz="1360">
                <a:solidFill>
                  <a:schemeClr val="dk1"/>
                </a:solidFill>
              </a:rPr>
              <a:t>• Інтеграційні тести – перевірка взаємодії з MongoDB</a:t>
            </a:r>
            <a:endParaRPr sz="136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uk" sz="1360">
                <a:solidFill>
                  <a:schemeClr val="dk1"/>
                </a:solidFill>
              </a:rPr>
              <a:t>• Регресійне тестування – повторне використання тих самих тестів після оновлень</a:t>
            </a:r>
            <a:endParaRPr sz="1360">
              <a:solidFill>
                <a:schemeClr val="dk1"/>
              </a:solidFill>
            </a:endParaRPr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1200" y="1144575"/>
            <a:ext cx="4450799" cy="333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1800" y="3843625"/>
            <a:ext cx="1115525" cy="1115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