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Economica"/>
      <p:regular r:id="rId21"/>
      <p:bold r:id="rId22"/>
      <p:italic r:id="rId23"/>
      <p:boldItalic r:id="rId24"/>
    </p:embeddedFont>
    <p:embeddedFont>
      <p:font typeface="Open Sa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Economica-bold.fntdata"/><Relationship Id="rId21" Type="http://schemas.openxmlformats.org/officeDocument/2006/relationships/font" Target="fonts/Economica-regular.fntdata"/><Relationship Id="rId24" Type="http://schemas.openxmlformats.org/officeDocument/2006/relationships/font" Target="fonts/Economica-boldItalic.fntdata"/><Relationship Id="rId23" Type="http://schemas.openxmlformats.org/officeDocument/2006/relationships/font" Target="fonts/Economica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bold.fntdata"/><Relationship Id="rId25" Type="http://schemas.openxmlformats.org/officeDocument/2006/relationships/font" Target="fonts/OpenSans-regular.fntdata"/><Relationship Id="rId28" Type="http://schemas.openxmlformats.org/officeDocument/2006/relationships/font" Target="fonts/OpenSans-boldItalic.fntdata"/><Relationship Id="rId27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686d6553eb_0_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g3686d6553eb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686d6553eb_0_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g3686d6553eb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686d6553eb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g3686d6553e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2" name="Google Shape;22;p4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13.png"/><Relationship Id="rId5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20.png"/><Relationship Id="rId5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19.png"/><Relationship Id="rId5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8.png"/><Relationship Id="rId5" Type="http://schemas.openxmlformats.org/officeDocument/2006/relationships/image" Target="../media/image6.png"/><Relationship Id="rId6" Type="http://schemas.openxmlformats.org/officeDocument/2006/relationships/image" Target="../media/image5.png"/><Relationship Id="rId7" Type="http://schemas.openxmlformats.org/officeDocument/2006/relationships/image" Target="../media/image10.png"/><Relationship Id="rId8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2851400" y="1856375"/>
            <a:ext cx="3281100" cy="439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uk" sz="2400"/>
              <a:t>Програмна система для автоматизації керування мережею барбершопів</a:t>
            </a:r>
            <a:endParaRPr sz="2400"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1948250" y="3635125"/>
            <a:ext cx="5087400" cy="15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rPr lang="uk"/>
              <a:t>Арабаджи Артем Дмитрович ПЗПІ-21-8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rPr lang="uk"/>
              <a:t>Керівник:                </a:t>
            </a:r>
            <a:r>
              <a:rPr lang="uk"/>
              <a:t>доц. Кравець Н.С.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rPr lang="uk"/>
              <a:t>20 червня 2025</a:t>
            </a:r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4725" y="170825"/>
            <a:ext cx="2133975" cy="3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68504" y="170825"/>
            <a:ext cx="1924921" cy="43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title"/>
          </p:nvPr>
        </p:nvSpPr>
        <p:spPr>
          <a:xfrm>
            <a:off x="268925" y="-152998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uk" sz="3200"/>
              <a:t>Приклад реалізації основних сторінок.</a:t>
            </a:r>
            <a:endParaRPr sz="3200"/>
          </a:p>
        </p:txBody>
      </p:sp>
      <p:pic>
        <p:nvPicPr>
          <p:cNvPr id="147" name="Google Shape;14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2"/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uk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" name="Google Shape;14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100" y="678300"/>
            <a:ext cx="4638899" cy="214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26400" y="2935924"/>
            <a:ext cx="5755226" cy="1670424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2"/>
          <p:cNvSpPr txBox="1"/>
          <p:nvPr/>
        </p:nvSpPr>
        <p:spPr>
          <a:xfrm>
            <a:off x="4837075" y="678300"/>
            <a:ext cx="3006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Головна сторінка застосунку</a:t>
            </a:r>
            <a:endParaRPr sz="1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2" name="Google Shape;152;p22"/>
          <p:cNvSpPr txBox="1"/>
          <p:nvPr/>
        </p:nvSpPr>
        <p:spPr>
          <a:xfrm>
            <a:off x="501550" y="3126650"/>
            <a:ext cx="2657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uk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Сторінка каталогу салонів</a:t>
            </a: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/>
          <p:nvPr>
            <p:ph type="title"/>
          </p:nvPr>
        </p:nvSpPr>
        <p:spPr>
          <a:xfrm>
            <a:off x="268925" y="-143620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uk" sz="3200"/>
              <a:t>Приклад реалізації основних сторінок.</a:t>
            </a:r>
            <a:endParaRPr sz="3200"/>
          </a:p>
        </p:txBody>
      </p:sp>
      <p:pic>
        <p:nvPicPr>
          <p:cNvPr id="158" name="Google Shape;15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3"/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uk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" name="Google Shape;16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4525" y="687675"/>
            <a:ext cx="4026987" cy="3246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51275" y="623775"/>
            <a:ext cx="4026975" cy="3314841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3"/>
          <p:cNvSpPr txBox="1"/>
          <p:nvPr/>
        </p:nvSpPr>
        <p:spPr>
          <a:xfrm>
            <a:off x="949725" y="3934400"/>
            <a:ext cx="2678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Код сторінки каталогу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3" name="Google Shape;163;p23"/>
          <p:cNvSpPr txBox="1"/>
          <p:nvPr/>
        </p:nvSpPr>
        <p:spPr>
          <a:xfrm>
            <a:off x="5773125" y="3934400"/>
            <a:ext cx="2422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Код картки салону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/>
          <p:nvPr>
            <p:ph type="title"/>
          </p:nvPr>
        </p:nvSpPr>
        <p:spPr>
          <a:xfrm>
            <a:off x="268925" y="-143620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uk" sz="3200"/>
              <a:t>Приклад реалізації рейтингу.</a:t>
            </a:r>
            <a:endParaRPr sz="3200"/>
          </a:p>
        </p:txBody>
      </p:sp>
      <p:pic>
        <p:nvPicPr>
          <p:cNvPr id="169" name="Google Shape;16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4"/>
          <p:cNvSpPr txBox="1"/>
          <p:nvPr/>
        </p:nvSpPr>
        <p:spPr>
          <a:xfrm>
            <a:off x="8778240" y="4606349"/>
            <a:ext cx="284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uk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4"/>
          <p:cNvSpPr txBox="1"/>
          <p:nvPr/>
        </p:nvSpPr>
        <p:spPr>
          <a:xfrm>
            <a:off x="352150" y="1416025"/>
            <a:ext cx="46740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На рисунку можна побачити картку салону, що відображається на сторінці каталогу салонів.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Кожна картка показує основну інформацію про салон та його рейтинг.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2" name="Google Shape;17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5850" y="687675"/>
            <a:ext cx="3276600" cy="315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5"/>
          <p:cNvSpPr txBox="1"/>
          <p:nvPr>
            <p:ph type="title"/>
          </p:nvPr>
        </p:nvSpPr>
        <p:spPr>
          <a:xfrm>
            <a:off x="268925" y="-143620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uk" sz="3200"/>
              <a:t>Приклад реалізації рейтингу.</a:t>
            </a:r>
            <a:endParaRPr sz="3200"/>
          </a:p>
        </p:txBody>
      </p:sp>
      <p:pic>
        <p:nvPicPr>
          <p:cNvPr id="178" name="Google Shape;17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5"/>
          <p:cNvSpPr txBox="1"/>
          <p:nvPr/>
        </p:nvSpPr>
        <p:spPr>
          <a:xfrm>
            <a:off x="8778240" y="4606349"/>
            <a:ext cx="284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uk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5"/>
          <p:cNvSpPr txBox="1"/>
          <p:nvPr/>
        </p:nvSpPr>
        <p:spPr>
          <a:xfrm>
            <a:off x="330775" y="797100"/>
            <a:ext cx="4687800" cy="40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На рисунку можна побачити приклад реалізації коду для показу рейтингу салону. Для цього використано наступну логіку: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Компонент CatalogItemRating надсилає запит до API /api/ratings, щоб отримати середній рейтинг салону за salonId. Після отримання відповіді рейтинг виводиться у вигляді 5 зірочок (підсвічуються жовтим залежно від значення) та числового значення.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На бекенді реалізовано API: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</a:pPr>
            <a:r>
              <a:rPr lang="uk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POST /api/ratings — додавання нової оцінки з коментарем від авторизованого користувача;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</a:pPr>
            <a:r>
              <a:rPr lang="uk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GET /api/ratings — повертає середнє значення рейтингу для салону;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</a:pPr>
            <a:r>
              <a:rPr lang="uk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окремий GET — для отримання останніх 5 відгуків.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1" name="Google Shape;181;p25"/>
          <p:cNvSpPr txBox="1"/>
          <p:nvPr/>
        </p:nvSpPr>
        <p:spPr>
          <a:xfrm>
            <a:off x="5191225" y="3742300"/>
            <a:ext cx="3289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Код розрахунку рейтингу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82" name="Google Shape;18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8450" y="744030"/>
            <a:ext cx="3634744" cy="29419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6"/>
          <p:cNvSpPr txBox="1"/>
          <p:nvPr>
            <p:ph type="title"/>
          </p:nvPr>
        </p:nvSpPr>
        <p:spPr>
          <a:xfrm>
            <a:off x="268925" y="-143620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uk" sz="3200"/>
              <a:t>Тестування</a:t>
            </a:r>
            <a:endParaRPr sz="3200"/>
          </a:p>
        </p:txBody>
      </p:sp>
      <p:sp>
        <p:nvSpPr>
          <p:cNvPr id="188" name="Google Shape;188;p26"/>
          <p:cNvSpPr txBox="1"/>
          <p:nvPr>
            <p:ph idx="1" type="body"/>
          </p:nvPr>
        </p:nvSpPr>
        <p:spPr>
          <a:xfrm>
            <a:off x="194325" y="782575"/>
            <a:ext cx="54720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444"/>
              <a:buFont typeface="Arial"/>
              <a:buNone/>
            </a:pPr>
            <a:r>
              <a:rPr b="1" lang="uk" sz="2420">
                <a:latin typeface="Times New Roman"/>
                <a:ea typeface="Times New Roman"/>
                <a:cs typeface="Times New Roman"/>
                <a:sym typeface="Times New Roman"/>
              </a:rPr>
              <a:t>Тест-кейс №1 Відображення середнього рейтингу салону</a:t>
            </a:r>
            <a:endParaRPr b="1" sz="242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444"/>
              <a:buFont typeface="Arial"/>
              <a:buNone/>
            </a:pPr>
            <a:r>
              <a:rPr lang="uk" sz="2420">
                <a:latin typeface="Times New Roman"/>
                <a:ea typeface="Times New Roman"/>
                <a:cs typeface="Times New Roman"/>
                <a:sym typeface="Times New Roman"/>
              </a:rPr>
              <a:t>Перевірити коректність відображення середнього рейтингу салону на сторінці</a:t>
            </a:r>
            <a:endParaRPr sz="242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444"/>
              <a:buFont typeface="Arial"/>
              <a:buNone/>
            </a:pPr>
            <a:r>
              <a:rPr b="1" lang="uk" sz="2420">
                <a:latin typeface="Times New Roman"/>
                <a:ea typeface="Times New Roman"/>
                <a:cs typeface="Times New Roman"/>
                <a:sym typeface="Times New Roman"/>
              </a:rPr>
              <a:t>Тест-кейс №2 Система ролей користувачів</a:t>
            </a:r>
            <a:endParaRPr b="1" sz="242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444"/>
              <a:buFont typeface="Arial"/>
              <a:buNone/>
            </a:pPr>
            <a:r>
              <a:rPr lang="uk" sz="2420">
                <a:latin typeface="Times New Roman"/>
                <a:ea typeface="Times New Roman"/>
                <a:cs typeface="Times New Roman"/>
                <a:sym typeface="Times New Roman"/>
              </a:rPr>
              <a:t>Перевірити доступ до функціоналу для різних ролей</a:t>
            </a:r>
            <a:endParaRPr sz="242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444"/>
              <a:buFont typeface="Arial"/>
              <a:buNone/>
            </a:pPr>
            <a:r>
              <a:rPr b="1" lang="uk" sz="2420">
                <a:latin typeface="Times New Roman"/>
                <a:ea typeface="Times New Roman"/>
                <a:cs typeface="Times New Roman"/>
                <a:sym typeface="Times New Roman"/>
              </a:rPr>
              <a:t>Тест-кейс №3 Створення нового салону клієнтом з подальшою зміною його ролі</a:t>
            </a:r>
            <a:endParaRPr b="1" sz="242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444"/>
              <a:buNone/>
            </a:pPr>
            <a:r>
              <a:rPr lang="uk" sz="2420">
                <a:latin typeface="Times New Roman"/>
                <a:ea typeface="Times New Roman"/>
                <a:cs typeface="Times New Roman"/>
                <a:sym typeface="Times New Roman"/>
              </a:rPr>
              <a:t>Перевірити, що користувач може подати заявку на створення салону, дані зберігаються в базі, а роль змінюється</a:t>
            </a:r>
            <a:endParaRPr/>
          </a:p>
        </p:txBody>
      </p:sp>
      <p:pic>
        <p:nvPicPr>
          <p:cNvPr id="189" name="Google Shape;189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6"/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uk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26"/>
          <p:cNvSpPr txBox="1"/>
          <p:nvPr/>
        </p:nvSpPr>
        <p:spPr>
          <a:xfrm>
            <a:off x="5900100" y="782575"/>
            <a:ext cx="32439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Результату тестів: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Пройдено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Висновок: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Система працює стабільно, всі функції виконуються коректно.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7"/>
          <p:cNvSpPr txBox="1"/>
          <p:nvPr>
            <p:ph type="title"/>
          </p:nvPr>
        </p:nvSpPr>
        <p:spPr>
          <a:xfrm>
            <a:off x="311700" y="-35287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uk" sz="3200"/>
              <a:t>Підсумки </a:t>
            </a:r>
            <a:endParaRPr sz="3200"/>
          </a:p>
        </p:txBody>
      </p:sp>
      <p:sp>
        <p:nvSpPr>
          <p:cNvPr id="197" name="Google Shape;197;p2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-31718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uk"/>
              <a:t>Розроблено повнофункціональний веб-застосунок для управління мережею салонів краси. Реалізовано авторизацію, управління салонами, послугами, записами, відгуками. </a:t>
            </a:r>
            <a:endParaRPr/>
          </a:p>
          <a:p>
            <a:pPr indent="-31718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uk"/>
              <a:t>Власники салонів можуть централізовано керувати бізнесом. Клієнти мають зручний інтерфейс для пошуку салонів, запису на послуги та залишення відгуків. Адміністратори мають базову систему управління даними з можливістю модерування.</a:t>
            </a:r>
            <a:endParaRPr/>
          </a:p>
          <a:p>
            <a:pPr indent="-31718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uk"/>
              <a:t>Додати систему оплат онлайн (Stripe, LiqPay). Реалізувати нотифікації (email або push) про майбутні записи. Впровадити повноцінну аналітику відвідувань та фінансів. Додати преміум-функціонал для салонів (підписки, реклама). Оптимізувати інтерфейс для мобільних пристроїв.</a:t>
            </a:r>
            <a:endParaRPr/>
          </a:p>
        </p:txBody>
      </p:sp>
      <p:pic>
        <p:nvPicPr>
          <p:cNvPr id="198" name="Google Shape;19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7"/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uk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uk" sz="3200"/>
              <a:t>Мета роботи</a:t>
            </a:r>
            <a:endParaRPr sz="3200"/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uk"/>
              <a:t>Розробка веб-системи для керування мережею салонів краси, яка забезпечує зручну взаємодію клієнтів і адміністрації, дозволяє керувати послугами, записами та відгуками.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uk"/>
              <a:t>У сфері бʼюті-послуг спостерігається нестача універсальних інструментів для онлайн-бронювання, управління розкладом та збереження клієнтських даних. Система BarberNet вирішує ці проблеми, автоматизуючи ключові процеси салонів.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73" name="Google Shape;7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uk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-124863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uk" sz="3200"/>
              <a:t>Аналіз проблеми (аналіз існуючих рішень) </a:t>
            </a:r>
            <a:endParaRPr sz="3200"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11700" y="841238"/>
            <a:ext cx="8520600" cy="36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800"/>
              <a:buNone/>
            </a:pPr>
            <a:r>
              <a:rPr lang="uk" sz="15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На ринку існують рішення, які частково покривають потреби, проте мають вузьку спеціалізацію або високу вартість.</a:t>
            </a:r>
            <a:endParaRPr sz="150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buSzPts val="1800"/>
              <a:buNone/>
            </a:pPr>
            <a:r>
              <a:rPr b="1" lang="uk" sz="15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Fresha</a:t>
            </a:r>
            <a:endParaRPr b="1" sz="150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Times New Roman"/>
              <a:buChar char="+"/>
            </a:pPr>
            <a:r>
              <a:rPr lang="uk" sz="15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Онлайн бронювання, розклад та інвентаризація. Є безкоштовний варіант</a:t>
            </a:r>
            <a:endParaRPr sz="150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Times New Roman"/>
              <a:buChar char="-"/>
            </a:pPr>
            <a:r>
              <a:rPr lang="uk" sz="15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Висока ціна для отримання повного функціоналу.</a:t>
            </a:r>
            <a:endParaRPr sz="150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buSzPts val="1800"/>
              <a:buNone/>
            </a:pPr>
            <a:r>
              <a:rPr b="1" lang="uk" sz="15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Mindbody</a:t>
            </a:r>
            <a:endParaRPr b="1" sz="150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Times New Roman"/>
              <a:buChar char="+"/>
            </a:pPr>
            <a:r>
              <a:rPr lang="uk" sz="1500">
                <a:latin typeface="Gungsuh"/>
                <a:ea typeface="Gungsuh"/>
                <a:cs typeface="Gungsuh"/>
                <a:sym typeface="Gungsuh"/>
              </a:rPr>
              <a:t>Управління розкладом, оплатами та маркетингом, а також пропонує розширену аналітику та автоматизацію</a:t>
            </a:r>
            <a:endParaRPr sz="150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buClr>
                <a:srgbClr val="0D0D0D"/>
              </a:buClr>
              <a:buSzPts val="1400"/>
              <a:buFont typeface="Times New Roman"/>
              <a:buChar char="-"/>
            </a:pPr>
            <a:r>
              <a:rPr lang="uk" sz="1400">
                <a:solidFill>
                  <a:srgbClr val="0D0D0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Наявна лише платна підписка, з доволі високою ціною.</a:t>
            </a:r>
            <a:endParaRPr sz="1400">
              <a:solidFill>
                <a:srgbClr val="0D0D0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1" name="Google Shape;8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uk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-124863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uk" sz="3200"/>
              <a:t>Користувацькі інтерфейси аналогів</a:t>
            </a:r>
            <a:endParaRPr sz="3200"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311700" y="3316600"/>
            <a:ext cx="8520600" cy="4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  <a:buSzPts val="1800"/>
              <a:buNone/>
            </a:pPr>
            <a:r>
              <a:rPr b="1" lang="uk">
                <a:solidFill>
                  <a:srgbClr val="0D0D0D"/>
                </a:solidFill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                                      </a:t>
            </a:r>
            <a:r>
              <a:rPr b="1" lang="uk">
                <a:solidFill>
                  <a:srgbClr val="0D0D0D"/>
                </a:solidFill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F</a:t>
            </a:r>
            <a:r>
              <a:rPr b="1" lang="uk">
                <a:solidFill>
                  <a:srgbClr val="0D0D0D"/>
                </a:solidFill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resha</a:t>
            </a:r>
            <a:r>
              <a:rPr lang="uk">
                <a:solidFill>
                  <a:srgbClr val="0D0D0D"/>
                </a:solidFill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                                                                                        </a:t>
            </a:r>
            <a:r>
              <a:rPr b="1" lang="uk">
                <a:solidFill>
                  <a:srgbClr val="0D0D0D"/>
                </a:solidFill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Mindbody</a:t>
            </a:r>
            <a:endParaRPr/>
          </a:p>
        </p:txBody>
      </p:sp>
      <p:pic>
        <p:nvPicPr>
          <p:cNvPr id="89" name="Google Shape;8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6"/>
          <p:cNvSpPr txBox="1"/>
          <p:nvPr/>
        </p:nvSpPr>
        <p:spPr>
          <a:xfrm>
            <a:off x="8778240" y="4606349"/>
            <a:ext cx="284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uk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100" y="1108000"/>
            <a:ext cx="4483750" cy="220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14850" y="1106757"/>
            <a:ext cx="4585550" cy="21399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311700" y="-186276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uk" sz="3200"/>
              <a:t>Постановка задачі та опис системи</a:t>
            </a:r>
            <a:endParaRPr sz="3200"/>
          </a:p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311700" y="578302"/>
            <a:ext cx="8520600" cy="37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-325755" lvl="0" marL="457200" rtl="0" algn="l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buClr>
                <a:srgbClr val="0D0D0D"/>
              </a:buClr>
              <a:buSzPct val="100000"/>
              <a:buChar char="●"/>
            </a:pPr>
            <a:r>
              <a:rPr lang="uk">
                <a:solidFill>
                  <a:srgbClr val="0D0D0D"/>
                </a:solidFill>
                <a:highlight>
                  <a:srgbClr val="FFFFFF"/>
                </a:highlight>
              </a:rPr>
              <a:t>Розробити веб-систему для управління мережею салонів краси.</a:t>
            </a:r>
            <a:endParaRPr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25755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D0D0D"/>
              </a:buClr>
              <a:buSzPct val="100000"/>
              <a:buChar char="●"/>
            </a:pPr>
            <a:r>
              <a:rPr lang="uk">
                <a:solidFill>
                  <a:srgbClr val="0D0D0D"/>
                </a:solidFill>
                <a:highlight>
                  <a:srgbClr val="FFFFFF"/>
                </a:highlight>
              </a:rPr>
              <a:t>Впровадити можливість реєстрації та авторизації користувачів з поділом на ролі/</a:t>
            </a:r>
            <a:endParaRPr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25755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D0D0D"/>
              </a:buClr>
              <a:buSzPct val="100000"/>
              <a:buChar char="●"/>
            </a:pPr>
            <a:r>
              <a:rPr lang="uk">
                <a:solidFill>
                  <a:srgbClr val="0D0D0D"/>
                </a:solidFill>
                <a:highlight>
                  <a:srgbClr val="FFFFFF"/>
                </a:highlight>
              </a:rPr>
              <a:t>Реалізувати функціонал для створення, редагування та видалення салонів, послуг і записів.</a:t>
            </a:r>
            <a:endParaRPr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25755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D0D0D"/>
              </a:buClr>
              <a:buSzPct val="100000"/>
              <a:buChar char="●"/>
            </a:pPr>
            <a:r>
              <a:rPr lang="uk">
                <a:solidFill>
                  <a:srgbClr val="0D0D0D"/>
                </a:solidFill>
                <a:highlight>
                  <a:srgbClr val="FFFFFF"/>
                </a:highlight>
              </a:rPr>
              <a:t>Здійснити інтеграцію з базою даних MongoDB для зберігання інформації.</a:t>
            </a:r>
            <a:endParaRPr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25755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D0D0D"/>
              </a:buClr>
              <a:buSzPct val="100000"/>
              <a:buChar char="●"/>
            </a:pPr>
            <a:r>
              <a:rPr lang="uk">
                <a:solidFill>
                  <a:srgbClr val="0D0D0D"/>
                </a:solidFill>
                <a:highlight>
                  <a:srgbClr val="FFFFFF"/>
                </a:highlight>
              </a:rPr>
              <a:t>Забезпечити збереження та відображення зображень через Supabase Storage.</a:t>
            </a:r>
            <a:endParaRPr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25755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D0D0D"/>
              </a:buClr>
              <a:buSzPct val="100000"/>
              <a:buChar char="●"/>
            </a:pPr>
            <a:r>
              <a:rPr lang="uk">
                <a:solidFill>
                  <a:srgbClr val="0D0D0D"/>
                </a:solidFill>
                <a:highlight>
                  <a:srgbClr val="FFFFFF"/>
                </a:highlight>
              </a:rPr>
              <a:t>Побудувати захищене REST API для обробки запитів.</a:t>
            </a:r>
            <a:endParaRPr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25755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rgbClr val="0D0D0D"/>
              </a:buClr>
              <a:buSzPct val="100000"/>
              <a:buChar char="●"/>
            </a:pPr>
            <a:r>
              <a:rPr lang="uk">
                <a:solidFill>
                  <a:srgbClr val="0D0D0D"/>
                </a:solidFill>
                <a:highlight>
                  <a:srgbClr val="FFFFFF"/>
                </a:highlight>
              </a:rPr>
              <a:t>Створити адаптивний інтерфейс з використанням Next.js і TailwindCSS.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99" name="Google Shape;9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7"/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uk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311700" y="-148309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uk" sz="3200"/>
              <a:t>Вибір технологій розробки </a:t>
            </a:r>
            <a:endParaRPr sz="3200"/>
          </a:p>
        </p:txBody>
      </p:sp>
      <p:pic>
        <p:nvPicPr>
          <p:cNvPr id="106" name="Google Shape;10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uk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90925" y="1181241"/>
            <a:ext cx="1762125" cy="113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06400" y="2619516"/>
            <a:ext cx="1762125" cy="113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6175" y="876441"/>
            <a:ext cx="2619375" cy="174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93088" y="1029847"/>
            <a:ext cx="1436300" cy="143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934450" y="2468113"/>
            <a:ext cx="1436275" cy="143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>
            <p:ph type="title"/>
          </p:nvPr>
        </p:nvSpPr>
        <p:spPr>
          <a:xfrm>
            <a:off x="268925" y="349659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uk" sz="3200"/>
              <a:t>Архітектура створенного програмного забезпечення</a:t>
            </a:r>
            <a:endParaRPr sz="3200"/>
          </a:p>
        </p:txBody>
      </p:sp>
      <p:sp>
        <p:nvSpPr>
          <p:cNvPr id="118" name="Google Shape;118;p19"/>
          <p:cNvSpPr txBox="1"/>
          <p:nvPr>
            <p:ph idx="1" type="body"/>
          </p:nvPr>
        </p:nvSpPr>
        <p:spPr>
          <a:xfrm>
            <a:off x="311700" y="1453900"/>
            <a:ext cx="54720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ct val="100000"/>
              <a:buChar char="●"/>
            </a:pPr>
            <a:r>
              <a:rPr b="1" lang="uk">
                <a:solidFill>
                  <a:srgbClr val="0D0D0D"/>
                </a:solidFill>
                <a:highlight>
                  <a:srgbClr val="FFFFFF"/>
                </a:highlight>
              </a:rPr>
              <a:t>Клієнтський рівень</a:t>
            </a:r>
            <a:r>
              <a:rPr lang="uk">
                <a:solidFill>
                  <a:srgbClr val="0D0D0D"/>
                </a:solidFill>
                <a:highlight>
                  <a:srgbClr val="FFFFFF"/>
                </a:highlight>
              </a:rPr>
              <a:t>: реалізований на Next.js і React, забезпечує сучасний та адаптивний інтерфейс користувача з використанням Tailwind CSS.</a:t>
            </a:r>
            <a:endParaRPr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25755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D0D0D"/>
              </a:buClr>
              <a:buSzPct val="100000"/>
              <a:buChar char="●"/>
            </a:pPr>
            <a:r>
              <a:rPr b="1" lang="uk">
                <a:solidFill>
                  <a:srgbClr val="0D0D0D"/>
                </a:solidFill>
                <a:highlight>
                  <a:srgbClr val="FFFFFF"/>
                </a:highlight>
              </a:rPr>
              <a:t>Серверний рівень</a:t>
            </a:r>
            <a:r>
              <a:rPr lang="uk">
                <a:solidFill>
                  <a:srgbClr val="0D0D0D"/>
                </a:solidFill>
                <a:highlight>
                  <a:srgbClr val="FFFFFF"/>
                </a:highlight>
              </a:rPr>
              <a:t>: API-роути Next.js обробляють запити, виконують бізнес-логіку та контролюють доступ згідно з ролями користувачів.</a:t>
            </a:r>
            <a:endParaRPr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25755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D0D0D"/>
              </a:buClr>
              <a:buSzPct val="100000"/>
              <a:buChar char="●"/>
            </a:pPr>
            <a:r>
              <a:rPr b="1" lang="uk">
                <a:solidFill>
                  <a:srgbClr val="0D0D0D"/>
                </a:solidFill>
                <a:highlight>
                  <a:srgbClr val="FFFFFF"/>
                </a:highlight>
              </a:rPr>
              <a:t>Рівень даних</a:t>
            </a:r>
            <a:r>
              <a:rPr lang="uk">
                <a:solidFill>
                  <a:srgbClr val="0D0D0D"/>
                </a:solidFill>
                <a:highlight>
                  <a:srgbClr val="FFFFFF"/>
                </a:highlight>
              </a:rPr>
              <a:t>: MongoDB Atlas зберігає структуровану інформацію про користувачів, салони, послуги та записи. Supabase Storage використовується для збереження зображень салонів і послуг.</a:t>
            </a:r>
            <a:endParaRPr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119" name="Google Shape;11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9"/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uk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Google Shape;12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95338" y="598925"/>
            <a:ext cx="1743075" cy="422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27411" y="4053957"/>
            <a:ext cx="765598" cy="5510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96961" y="3980349"/>
            <a:ext cx="624025" cy="69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311700" y="312400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uk" sz="3200"/>
              <a:t>Діаграма прецедентів.</a:t>
            </a:r>
            <a:endParaRPr sz="3200"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268925" y="13474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800"/>
              <a:buNone/>
            </a:pPr>
            <a:r>
              <a:rPr lang="uk">
                <a:solidFill>
                  <a:srgbClr val="0D0D0D"/>
                </a:solidFill>
                <a:highlight>
                  <a:srgbClr val="FFFFFF"/>
                </a:highlight>
              </a:rPr>
              <a:t>Приклад діаграми для користувача з </a:t>
            </a:r>
            <a:r>
              <a:rPr lang="uk">
                <a:solidFill>
                  <a:srgbClr val="0D0D0D"/>
                </a:solidFill>
                <a:highlight>
                  <a:srgbClr val="FFFFFF"/>
                </a:highlight>
              </a:rPr>
              <a:t>існуючим</a:t>
            </a:r>
            <a:r>
              <a:rPr lang="uk">
                <a:solidFill>
                  <a:srgbClr val="0D0D0D"/>
                </a:solidFill>
                <a:highlight>
                  <a:srgbClr val="FFFFFF"/>
                </a:highlight>
              </a:rPr>
              <a:t> аккаунтом.</a:t>
            </a:r>
            <a:endParaRPr>
              <a:solidFill>
                <a:srgbClr val="0D0D0D"/>
              </a:solidFill>
              <a:highlight>
                <a:srgbClr val="FFFFFF"/>
              </a:highlight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130" name="Google Shape;13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0"/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uk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" name="Google Shape;13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899875"/>
            <a:ext cx="8968050" cy="211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311700" y="-92038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uk" sz="3200"/>
              <a:t>Схема бази даних системи</a:t>
            </a:r>
            <a:endParaRPr sz="3200"/>
          </a:p>
        </p:txBody>
      </p:sp>
      <p:pic>
        <p:nvPicPr>
          <p:cNvPr id="138" name="Google Shape;13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1"/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uk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" name="Google Shape;14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4713" y="835275"/>
            <a:ext cx="3994875" cy="381732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1"/>
          <p:cNvSpPr txBox="1"/>
          <p:nvPr/>
        </p:nvSpPr>
        <p:spPr>
          <a:xfrm>
            <a:off x="458850" y="971075"/>
            <a:ext cx="40260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Схема </a:t>
            </a:r>
            <a:r>
              <a:rPr lang="uk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складається</a:t>
            </a:r>
            <a:r>
              <a:rPr lang="uk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з 5 таблиць, на яких вказано як між собою пов’язані колекції бази даних та вміст кожного елементу колекції.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Шаблон презентації кваліфікаційної роботи магістрів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