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57" r:id="rId6"/>
    <p:sldId id="258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4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F3B725-9948-4079-9670-C98229EC43C1}" v="6" dt="2025-06-20T13:28:49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4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9EDD9D7C-FAD4-A5BD-B230-7796CAED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4DF20BDD-BEA3-A92D-3AD8-60E30D734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E889D17-6D8F-E5E0-8123-F8B0EF8E4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132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B5CCA5E-C4F6-34F0-F659-E6E74213C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CC80AF22-A1FA-03BE-5361-C1A50A061C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82949D1-460F-0443-CEBB-8483EA1FE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77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E624E3FF-CD94-4BED-1B42-A5A9DE16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66296448-320A-C6F0-D002-3B4EEC4A3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E76B637B-441B-4246-DBB1-A50BB05EB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5652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36870" y="561000"/>
            <a:ext cx="4278294" cy="10913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Генератор тестових завдань на базі ШІ. Обробка відео, аудіо та тексту, структуризація інформації, аналіз і трансформація даних. 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271712" y="3232905"/>
            <a:ext cx="5087400" cy="1910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uk-UA" sz="3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</a:t>
            </a:r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проф.каф. ПІ</a:t>
            </a:r>
            <a:br>
              <a:rPr lang="uk-UA" sz="3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Бондарєв Володимир Михайлович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uk-UA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uk-UA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3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34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5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18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C3CFCE-9734-A730-52E3-2D9F35F716DB}"/>
              </a:ext>
            </a:extLst>
          </p:cNvPr>
          <p:cNvSpPr txBox="1"/>
          <p:nvPr/>
        </p:nvSpPr>
        <p:spPr>
          <a:xfrm>
            <a:off x="3009168" y="2048530"/>
            <a:ext cx="3349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Береговий Даніїл Олександрович</a:t>
            </a:r>
            <a:b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ПЗПІ-22-2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68925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noProof="0" dirty="0"/>
              <a:t>Опис програмного забезпечення, що було використано у дослідженні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10</a:t>
            </a:fld>
            <a:endParaRPr lang="uk-UA" noProof="0" dirty="0"/>
          </a:p>
        </p:txBody>
      </p:sp>
      <p:pic>
        <p:nvPicPr>
          <p:cNvPr id="3" name="Рисунок 2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ED8B0FD-3655-7E0C-E4D9-013E469297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101" y="987255"/>
            <a:ext cx="4715438" cy="357347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B2831E-CD3A-B970-0C7A-FC22DD9C3F1F}"/>
              </a:ext>
            </a:extLst>
          </p:cNvPr>
          <p:cNvSpPr txBox="1"/>
          <p:nvPr/>
        </p:nvSpPr>
        <p:spPr>
          <a:xfrm>
            <a:off x="268925" y="1076901"/>
            <a:ext cx="45899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noProof="0" dirty="0"/>
              <a:t>🔊 Обробка аудіо в Whisper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A6E2E-531E-30CD-49C2-AD9662CB4E6D}"/>
              </a:ext>
            </a:extLst>
          </p:cNvPr>
          <p:cNvSpPr txBox="1"/>
          <p:nvPr/>
        </p:nvSpPr>
        <p:spPr>
          <a:xfrm>
            <a:off x="268946" y="1361897"/>
            <a:ext cx="39485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 завантажує аудіо файл, який модель Whisper спочатку розбиває на 30-секундні фрагменти. Кожен фрагмент перетворюється на </a:t>
            </a:r>
            <a:r>
              <a:rPr lang="uk-UA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Log-Mel спектрограму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візуальне представлення звуку, яке подається на вхід нейромережі.</a:t>
            </a:r>
          </a:p>
          <a:p>
            <a:pPr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Цей спектрографічний формат відображає частоти так, як їх сприймає людина, і дозволяє моделі краще «розуміти» мовлення. Whisper обробляє спектрограму за допомогою </a:t>
            </a:r>
            <a:r>
              <a:rPr lang="uk-UA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енкодера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виявляє ключові особливості аудіо, а потім </a:t>
            </a:r>
            <a:r>
              <a:rPr lang="uk-UA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декодер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перетворює їх у текст — фразу за фразою.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Приклад коду. Перетворення відео - текст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11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E6FC03A-14BC-8080-9C47-4EBBFF05B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780" y="989925"/>
            <a:ext cx="5325218" cy="30579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Підсумки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межах проєкту створено веб застосунок для автоматичного формування тестових завдань на основі відео, аудіо та текстових матеріалів. Реалізована система успішно поєднує сучасні ІІ-моделі, клієнт-серверну архітектуру, мікросервіси, а також забезпечує зручний інтерфейс для користувача. Забезпечено гнучкість, масштабованість та інтеграцію з зовнішніми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12</a:t>
            </a:fld>
            <a:endParaRPr lang="uk-UA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Мета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9637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800" kern="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Метою роботи є реалізація інтелектуального застосунку, що забезпечує автоматичне формування тестових запитань різної складності на основі проаналізованих мультимедійних даних, із підтримкою адаптивного тестування та інтерактивної взаємодії користувача через веб інтерфейс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предметної галузі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257640" y="5976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2000" noProof="0" dirty="0"/>
              <a:t>Blooket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3</a:t>
            </a:fld>
            <a:endParaRPr lang="uk-UA" noProof="0" dirty="0"/>
          </a:p>
        </p:txBody>
      </p:sp>
      <p:pic>
        <p:nvPicPr>
          <p:cNvPr id="3" name="Рисунок 2" descr="Изображение выглядит как текст, электроника, снимок экрана, Веб-сай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9B7617-3A53-68DE-289D-A930510AD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056" y="679960"/>
            <a:ext cx="4631184" cy="4080277"/>
          </a:xfrm>
          <a:prstGeom prst="rect">
            <a:avLst/>
          </a:prstGeom>
          <a:ln>
            <a:noFill/>
          </a:ln>
          <a:effectLst>
            <a:softEdge rad="31750"/>
          </a:effectLst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1C63F9F-D65D-8D6C-2491-54B28A81F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777192"/>
              </p:ext>
            </p:extLst>
          </p:nvPr>
        </p:nvGraphicFramePr>
        <p:xfrm>
          <a:off x="203578" y="1300549"/>
          <a:ext cx="3659426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9713">
                  <a:extLst>
                    <a:ext uri="{9D8B030D-6E8A-4147-A177-3AD203B41FA5}">
                      <a16:colId xmlns:a16="http://schemas.microsoft.com/office/drawing/2014/main" val="1902341781"/>
                    </a:ext>
                  </a:extLst>
                </a:gridCol>
                <a:gridCol w="1829713">
                  <a:extLst>
                    <a:ext uri="{9D8B030D-6E8A-4147-A177-3AD203B41FA5}">
                      <a16:colId xmlns:a16="http://schemas.microsoft.com/office/drawing/2014/main" val="252017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Переваги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Недоліки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0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noProof="0" dirty="0">
                          <a:solidFill>
                            <a:schemeClr val="tx1"/>
                          </a:solidFill>
                        </a:rPr>
                        <a:t>- Ігровий формат підвищує мотивацію учнів</a:t>
                      </a:r>
                      <a:br>
                        <a:rPr lang="uk-UA" noProof="0" dirty="0">
                          <a:solidFill>
                            <a:schemeClr val="tx1"/>
                          </a:solidFill>
                        </a:rPr>
                      </a:br>
                      <a:r>
                        <a:rPr lang="uk-UA" noProof="0" dirty="0">
                          <a:solidFill>
                            <a:schemeClr val="tx1"/>
                          </a:solidFill>
                        </a:rPr>
                        <a:t>- Можливість проведення вікторин у реальному часі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- Орієнтація на запам’ятовування, а не аналіз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Обмежена безкоштовна версія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084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8E1D45F9-0AB3-FB0E-5F6C-FBFC7AC6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7867B50E-6B1C-C333-B732-8E4E9B3FD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предметної галузі</a:t>
            </a: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A0761357-B3BF-91C4-F5EB-2302165EC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5976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8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SurveyMonkey</a:t>
            </a:r>
            <a:endParaRPr lang="uk-UA" sz="2000" noProof="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A823B775-9A37-57F4-7562-093999DCD4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4200B5-7FDD-83BF-8E7A-036232B8DBC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1D3B85-6ED3-F92E-159C-CA38B62AF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207" y="706437"/>
            <a:ext cx="4989063" cy="4133084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E259CB4-AE35-BCA2-6505-B5BBC2A4B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264027"/>
              </p:ext>
            </p:extLst>
          </p:nvPr>
        </p:nvGraphicFramePr>
        <p:xfrm>
          <a:off x="89646" y="1300549"/>
          <a:ext cx="3594848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424">
                  <a:extLst>
                    <a:ext uri="{9D8B030D-6E8A-4147-A177-3AD203B41FA5}">
                      <a16:colId xmlns:a16="http://schemas.microsoft.com/office/drawing/2014/main" val="1902341781"/>
                    </a:ext>
                  </a:extLst>
                </a:gridCol>
                <a:gridCol w="1797424">
                  <a:extLst>
                    <a:ext uri="{9D8B030D-6E8A-4147-A177-3AD203B41FA5}">
                      <a16:colId xmlns:a16="http://schemas.microsoft.com/office/drawing/2014/main" val="252017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Переваги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Недоліки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02895"/>
                  </a:ext>
                </a:extLst>
              </a:tr>
              <a:tr h="381529">
                <a:tc>
                  <a:txBody>
                    <a:bodyPr/>
                    <a:lstStyle/>
                    <a:p>
                      <a:r>
                        <a:rPr lang="uk-UA" noProof="0" dirty="0"/>
                        <a:t>- Потужний конструктор анкет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Автоматичний збір та аналіз результатів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- Призначений більше для опитувань, ніж тестів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Обмеження у безкоштовному плані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0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08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F899F04E-6FBE-253E-F6B8-0FEDD5DF5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A0F772C1-1893-CB28-0B3D-88FD03021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предметної галузі</a:t>
            </a: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0D97BB0-539B-EA36-9893-02E6B9C96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5976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8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ClassMarker</a:t>
            </a:r>
            <a:endParaRPr lang="uk-UA" sz="2000" noProof="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A93D2F85-C27E-04C6-EC53-1E5259B962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2DE541-AD27-87CF-BA14-2601F373122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  <p:pic>
        <p:nvPicPr>
          <p:cNvPr id="4" name="Рисунок 3" descr="Изображение выглядит как текст, снимок экрана, Веб-сайт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E5CBDCB-2CA8-094C-9372-0282E5D6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38" y="607262"/>
            <a:ext cx="4137791" cy="4333988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789C818-A21E-9DDC-04FF-0E014621C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737797"/>
              </p:ext>
            </p:extLst>
          </p:nvPr>
        </p:nvGraphicFramePr>
        <p:xfrm>
          <a:off x="203579" y="1327443"/>
          <a:ext cx="3893292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646">
                  <a:extLst>
                    <a:ext uri="{9D8B030D-6E8A-4147-A177-3AD203B41FA5}">
                      <a16:colId xmlns:a16="http://schemas.microsoft.com/office/drawing/2014/main" val="1902341781"/>
                    </a:ext>
                  </a:extLst>
                </a:gridCol>
                <a:gridCol w="1946646">
                  <a:extLst>
                    <a:ext uri="{9D8B030D-6E8A-4147-A177-3AD203B41FA5}">
                      <a16:colId xmlns:a16="http://schemas.microsoft.com/office/drawing/2014/main" val="252017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Переваги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Недоліки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0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- Гнучке налаштування тестів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Безпечне проведення іспитів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- Спрямований на сертифікацію та бізнес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Платний доступ до більшості функцій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0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180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05579F41-DD25-F811-C8BA-3C8C2C11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EE917EF9-A025-94AB-89F6-ADA6021DB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предметної галузі</a:t>
            </a: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B4E57FF5-0EE4-5AED-BEB9-E4E5AF493E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7640" y="59769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8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Cram.com</a:t>
            </a:r>
            <a:endParaRPr lang="uk-UA" sz="2000" noProof="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451BCEB4-87C4-5921-20EE-41ACAA501F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C786F9-74B9-51A7-44AC-0A17D48375C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  <p:pic>
        <p:nvPicPr>
          <p:cNvPr id="4" name="Рисунок 3" descr="Изображение выглядит как текст, снимок экрана, веб-страниц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B80F5E-2CC9-46E5-3574-CC6B3499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8112" y="668863"/>
            <a:ext cx="5030128" cy="3937486"/>
          </a:xfrm>
          <a:prstGeom prst="rect">
            <a:avLst/>
          </a:prstGeom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C257D2A-1952-AC37-2ED2-0874F043D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47919"/>
              </p:ext>
            </p:extLst>
          </p:nvPr>
        </p:nvGraphicFramePr>
        <p:xfrm>
          <a:off x="124764" y="1300549"/>
          <a:ext cx="3505942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71">
                  <a:extLst>
                    <a:ext uri="{9D8B030D-6E8A-4147-A177-3AD203B41FA5}">
                      <a16:colId xmlns:a16="http://schemas.microsoft.com/office/drawing/2014/main" val="1902341781"/>
                    </a:ext>
                  </a:extLst>
                </a:gridCol>
                <a:gridCol w="1752971">
                  <a:extLst>
                    <a:ext uri="{9D8B030D-6E8A-4147-A177-3AD203B41FA5}">
                      <a16:colId xmlns:a16="http://schemas.microsoft.com/office/drawing/2014/main" val="2520173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Переваги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Недоліки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80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uk-UA" noProof="0" dirty="0"/>
                        <a:t>- Швидке створення флеш-карток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Велика база готових матеріалів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noProof="0" dirty="0"/>
                        <a:t>- Відсутність повноцінного тестування</a:t>
                      </a:r>
                      <a:br>
                        <a:rPr lang="uk-UA" noProof="0" dirty="0"/>
                      </a:br>
                      <a:r>
                        <a:rPr lang="uk-UA" noProof="0" dirty="0"/>
                        <a:t>- Не автоматизовано, контент вводиться вручну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808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6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Постановка задачі та опис системи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69578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500" noProof="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uk-UA" sz="15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У межах проєкту мною було заплановано реалізовувати серверно-клієнтську інфраструктуру для обробки навчальних матеріалів і автоматизованої генерації тестових завдань. Основна мета полягала у створенні гнучкої, масштабованої та функціонально завершеної системи, здатної приймати різні типи вхідних файлів — відео, аудіо або PDF-документи — та перетворювати їх на структурований текстовий контент для подальшого використання у тестуванні.</a:t>
            </a:r>
            <a:endParaRPr lang="uk-UA" sz="15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Вибір технологій розробки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2082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	У розробці системи використано сучасний технологічний стек. Фронтенд реалізовано на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CSS, що забезпечує зручний та адаптивний інтерфейс.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написано на Python з використанням FastAPI для побудови REST-сервісів із підтримкою асинхронної обробки. Для зберігання даних використано PostgreSQL (реляційна БД) і Redis (кешування тестового контенту).Обробка аудіо та відео реалізована через Whisper — нейромережу для розпізнавання мовлення. Для роботи з PDF-файлами застосовано бібліотеку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Обрані технології забезпечують швидкість, масштабованість і легкість у підтримці системи.</a:t>
            </a:r>
            <a:endParaRPr lang="uk-UA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  <p:pic>
        <p:nvPicPr>
          <p:cNvPr id="1026" name="Picture 2" descr="🌐">
            <a:extLst>
              <a:ext uri="{FF2B5EF4-FFF2-40B4-BE49-F238E27FC236}">
                <a16:creationId xmlns:a16="http://schemas.microsoft.com/office/drawing/2014/main" id="{1F0C4463-4079-7A39-408D-966EDE34B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8547">
            <a:off x="8531587" y="121722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🌐">
            <a:extLst>
              <a:ext uri="{FF2B5EF4-FFF2-40B4-BE49-F238E27FC236}">
                <a16:creationId xmlns:a16="http://schemas.microsoft.com/office/drawing/2014/main" id="{AEA52264-1C27-976F-80A4-C1226EB3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95727">
            <a:off x="7503007" y="1149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🌐">
            <a:extLst>
              <a:ext uri="{FF2B5EF4-FFF2-40B4-BE49-F238E27FC236}">
                <a16:creationId xmlns:a16="http://schemas.microsoft.com/office/drawing/2014/main" id="{5BBE4FE6-921D-806B-F741-0C36EAEF9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33863">
            <a:off x="7315305" y="41881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ostgreSQL Elephant Logo">
            <a:extLst>
              <a:ext uri="{FF2B5EF4-FFF2-40B4-BE49-F238E27FC236}">
                <a16:creationId xmlns:a16="http://schemas.microsoft.com/office/drawing/2014/main" id="{E61A41A1-17E7-1674-2823-7CACA7949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1897">
            <a:off x="8457397" y="3511955"/>
            <a:ext cx="453182" cy="46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97205" y="30483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Архітектура створеного програмного забезпечення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273655" y="3323442"/>
            <a:ext cx="7362104" cy="147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4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Архітектура програмного забезпечення розробленої системи базується на концепції </a:t>
            </a:r>
            <a:r>
              <a:rPr lang="uk-UA" sz="1400" kern="0" noProof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Cloud</a:t>
            </a:r>
            <a:r>
              <a:rPr lang="uk-UA" sz="14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uk-UA" sz="1400" kern="0" noProof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Native</a:t>
            </a:r>
            <a:r>
              <a:rPr lang="uk-UA" sz="14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і орієнтована на масштабованість, автоматизацію розгортання та ізоляцію функціональних блоків. Основу становить набір незалежних </a:t>
            </a:r>
            <a:r>
              <a:rPr lang="uk-UA" sz="1400" kern="0" noProof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мікросервісів</a:t>
            </a:r>
            <a:r>
              <a:rPr lang="uk-UA" sz="1400" kern="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кожен з яких виконує окрему роль у процесі обробки даних. </a:t>
            </a:r>
            <a:endParaRPr lang="uk-UA" sz="1400" noProof="0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  <p:pic>
        <p:nvPicPr>
          <p:cNvPr id="3" name="Picture 1" descr="A diagram of a network&#10;&#10;AI-generated content may be incorrect.">
            <a:extLst>
              <a:ext uri="{FF2B5EF4-FFF2-40B4-BE49-F238E27FC236}">
                <a16:creationId xmlns:a16="http://schemas.microsoft.com/office/drawing/2014/main" id="{67304B17-1D15-DB1F-4606-BE7FB4815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2280" y="801169"/>
            <a:ext cx="6148977" cy="26502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E1076125083F641B0F21CE197E0181E" ma:contentTypeVersion="11" ma:contentTypeDescription="Створення нового документа." ma:contentTypeScope="" ma:versionID="52ab49e081934f22f006c6501d5c7040">
  <xsd:schema xmlns:xsd="http://www.w3.org/2001/XMLSchema" xmlns:xs="http://www.w3.org/2001/XMLSchema" xmlns:p="http://schemas.microsoft.com/office/2006/metadata/properties" xmlns:ns3="c9420a47-8af5-4266-a1f5-8365f64f773a" targetNamespace="http://schemas.microsoft.com/office/2006/metadata/properties" ma:root="true" ma:fieldsID="482dfe03c5874b22a3f3f37747839079" ns3:_="">
    <xsd:import namespace="c9420a47-8af5-4266-a1f5-8365f64f7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20a47-8af5-4266-a1f5-8365f64f7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CE170D-CE84-47C9-AC4D-F4B80702F2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C1019E-8E87-490B-AA17-52F916A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20a47-8af5-4266-a1f5-8365f64f7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D130A4-90F2-40D7-BDC8-7373FFCE97CA}">
  <ds:schemaRefs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c9420a47-8af5-4266-a1f5-8365f64f773a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(2)</Template>
  <TotalTime>117</TotalTime>
  <Words>558</Words>
  <Application>Microsoft Office PowerPoint</Application>
  <PresentationFormat>Экран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Open Sans</vt:lpstr>
      <vt:lpstr>Aptos</vt:lpstr>
      <vt:lpstr>Economica</vt:lpstr>
      <vt:lpstr>Times New Roman</vt:lpstr>
      <vt:lpstr>Arial</vt:lpstr>
      <vt:lpstr>Шаблон презентації кваліфікаційної роботи магістрів</vt:lpstr>
      <vt:lpstr>Генератор тестових завдань на базі ШІ. Обробка відео, аудіо та тексту, структуризація інформації, аналіз і трансформація даних. </vt:lpstr>
      <vt:lpstr>Мета роботи</vt:lpstr>
      <vt:lpstr>Аналіз предметної галузі</vt:lpstr>
      <vt:lpstr>Аналіз предметної галузі</vt:lpstr>
      <vt:lpstr>Аналіз предметної галузі</vt:lpstr>
      <vt:lpstr>Аналіз предметної галузі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Приклад коду. Перетворення відео - текст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Даніїл Береговий</dc:creator>
  <cp:lastModifiedBy>Даніїл Береговий</cp:lastModifiedBy>
  <cp:revision>2</cp:revision>
  <dcterms:created xsi:type="dcterms:W3CDTF">2025-06-20T11:31:04Z</dcterms:created>
  <dcterms:modified xsi:type="dcterms:W3CDTF">2025-06-20T13:42:11Z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0x010100EE1076125083F641B0F21CE197E0181E</vt:lpwstr>
  </property>
</Properties>
</file>