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d44ae78be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33d44ae78b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d44ae78be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33d44ae78b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4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Relationship Id="rId7" Type="http://schemas.openxmlformats.org/officeDocument/2006/relationships/image" Target="../media/image11.png"/><Relationship Id="rId8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2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6.png"/><Relationship Id="rId8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805450" y="821300"/>
            <a:ext cx="3281100" cy="175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2400"/>
              <a:t>Геймифікована програмна система вивчення іноземної мови Nellingua</a:t>
            </a:r>
            <a:endParaRPr sz="24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948250" y="3635125"/>
            <a:ext cx="6776100" cy="15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uk"/>
              <a:t>Березін Павло Павлович, ПЗПІ-22-7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uk"/>
              <a:t>Керівник:</a:t>
            </a:r>
            <a:r>
              <a:rPr lang="uk"/>
              <a:t>       </a:t>
            </a:r>
            <a:r>
              <a:rPr lang="uk"/>
              <a:t> </a:t>
            </a:r>
            <a:r>
              <a:rPr lang="uk"/>
              <a:t>доцент кафедри ПІ Кравець Наталя Сергіївна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uk"/>
              <a:t>26 червня 2025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Приклад реалізації</a:t>
            </a:r>
            <a:endParaRPr sz="3200"/>
          </a:p>
        </p:txBody>
      </p:sp>
      <p:pic>
        <p:nvPicPr>
          <p:cNvPr id="150" name="Google Shape;15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8778240" y="4606349"/>
            <a:ext cx="28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850" y="637400"/>
            <a:ext cx="3087100" cy="363287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/>
        </p:nvSpPr>
        <p:spPr>
          <a:xfrm>
            <a:off x="1378750" y="4359500"/>
            <a:ext cx="37401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Редактор підказок до речення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8850" y="250802"/>
            <a:ext cx="3354589" cy="395588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/>
        </p:nvSpPr>
        <p:spPr>
          <a:xfrm>
            <a:off x="5254325" y="4359500"/>
            <a:ext cx="37401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Редактор самого речення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Інтерфейс користувача </a:t>
            </a:r>
            <a:endParaRPr sz="3200"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3" title="Zrzut ekranu 2025-06-25 14182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225" y="788650"/>
            <a:ext cx="4356224" cy="32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 title="Zrzut ekranu 2025-06-25 14185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6074" y="617552"/>
            <a:ext cx="3858693" cy="3623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Інтерфейс користувача </a:t>
            </a:r>
            <a:endParaRPr sz="3200"/>
          </a:p>
        </p:txBody>
      </p:sp>
      <p:pic>
        <p:nvPicPr>
          <p:cNvPr id="170" name="Google Shape;17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/>
        </p:nvSpPr>
        <p:spPr>
          <a:xfrm>
            <a:off x="8778240" y="4606349"/>
            <a:ext cx="28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24" title="Zrzut ekranu 2025-06-25 14201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800" y="678300"/>
            <a:ext cx="4507475" cy="35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 title="Zrzut ekranu 2025-06-25 14231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7475" y="1049202"/>
            <a:ext cx="3770925" cy="265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Підсумки </a:t>
            </a:r>
            <a:endParaRPr sz="3200"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311700" y="1024188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uk"/>
              <a:t>Розроблена система Nellingua продемонструвала високу реалістичність реалізації та практичну корисність. Завдяки поєднанню гейміфікації, адаптивного навчання та інструментів для викладачів, вона відповідає сучасним освітнім трендам і запитам користувачів. Застосунок може бути ефективно використаний як для самостійного навчання мовами, так і як додатковий інструмент у формальній освіті. Гнучка архітектура, кросплатформність та модульність системи відкривають широкі можливості для подальшого розвитку — зокрема, додавання нових мов, впровадження повноцінного офлайн-режиму, розширення соціального функціоналу та інтеграція з іншими освітніми платформами.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Мета роботи</a:t>
            </a:r>
            <a:endParaRPr sz="32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rPr lang="uk"/>
              <a:t>Створити гейміфіковану програмну систему вивчення іноземних мов Nellingua, яка поєднує мобільний і вебзастосунок для учнів з редактором курсів для викладачів.</a:t>
            </a:r>
            <a:br>
              <a:rPr lang="uk"/>
            </a:br>
            <a:br>
              <a:rPr lang="uk"/>
            </a:br>
            <a:r>
              <a:rPr lang="uk"/>
              <a:t>Актуальність:</a:t>
            </a:r>
            <a:endParaRPr/>
          </a:p>
          <a:p>
            <a:pPr indent="-342900" lvl="0" marL="457200" rtl="0" algn="l">
              <a:spcBef>
                <a:spcPts val="240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зростаючий попит на інтерактивне та персоналізоване навчання,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недостатня мотивація у традиційних методів,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популярність гейміфікації та мобільних платформ.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Аналіз проблеми (аналіз існуючих рішень) </a:t>
            </a:r>
            <a:endParaRPr sz="3200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1185450" y="2739525"/>
            <a:ext cx="7647000" cy="20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ct val="100000"/>
              <a:buNone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Недоліки наявних мовних застосунків: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ct val="100000"/>
              <a:buChar char="●"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єдиний навчальний шлях без урахування індивідуального рівня та стилю навчання;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Char char="●"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більшість рішень зосереджені на рівнях A1–A2, з низькою підтримкою просунутих користувачів;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Char char="●"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часто ігрові елементи витісняють освітній зміст, знижуючи ефективність;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Char char="●"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однакові типи вправ і монотонність контенту знижують інтерес і мотивацію;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Char char="●"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обмежені або відсутні комунікаційні функції між користувачами.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5" title="duolingo-logo-png_seeklogo-45834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03018">
            <a:off x="615101" y="1219973"/>
            <a:ext cx="1392653" cy="1392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 title="hellochines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778406">
            <a:off x="2260245" y="986057"/>
            <a:ext cx="1262426" cy="126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 title="ewa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6875" y="858825"/>
            <a:ext cx="1394801" cy="139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 title="Memrise-new-logo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616338">
            <a:off x="5673535" y="977384"/>
            <a:ext cx="1237955" cy="1237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 title="mondly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673796">
            <a:off x="7259263" y="1275316"/>
            <a:ext cx="1200347" cy="1200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Постановка задачі та опис системи</a:t>
            </a:r>
            <a:endParaRPr sz="3200"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727300"/>
            <a:ext cx="8520600" cy="42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b="1" lang="uk">
                <a:solidFill>
                  <a:srgbClr val="0D0D0D"/>
                </a:solidFill>
                <a:highlight>
                  <a:srgbClr val="FFFFFF"/>
                </a:highlight>
              </a:rPr>
              <a:t>Проблема:</a:t>
            </a: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 існуючі платформи не забезпечують достатньої мотивації, адаптивності та глибини для ефективного вивчення іноземних мов.</a:t>
            </a:r>
            <a:b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</a:br>
            <a:r>
              <a:rPr b="1" lang="uk">
                <a:solidFill>
                  <a:srgbClr val="0D0D0D"/>
                </a:solidFill>
                <a:highlight>
                  <a:srgbClr val="FFFFFF"/>
                </a:highlight>
              </a:rPr>
              <a:t>Завдання:</a:t>
            </a: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  розробити гейміфіковану кросплатформну систему Nellingua з підтримкою персоналізованого навчання, інтервального повторення, AI-аналізу помилок, соціальних функцій та редактора курсів.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b="1" lang="uk">
                <a:solidFill>
                  <a:srgbClr val="0D0D0D"/>
                </a:solidFill>
                <a:highlight>
                  <a:srgbClr val="FFFFFF"/>
                </a:highlight>
              </a:rPr>
              <a:t>Очікувані результати:</a:t>
            </a:r>
            <a:endParaRPr b="1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800"/>
              <a:buChar char="●"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інтерактивний мобільний і вебзастосунок,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Char char="●"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гнучкий редактор навчального контенту,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Char char="●"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підтримка Android, iOS, Web,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Char char="●"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висока мотивація користувачів через гейміфікацію,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Char char="●"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адаптація до рівня, мови й прогресу кожного учня.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Вибір технологій розробки </a:t>
            </a:r>
            <a:endParaRPr sz="3200"/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7" title="Android_Studio_icon_(2023).sv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650637"/>
            <a:ext cx="2083599" cy="208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 title="firebase.png"/>
          <p:cNvPicPr preferRelativeResize="0"/>
          <p:nvPr/>
        </p:nvPicPr>
        <p:blipFill rotWithShape="1">
          <a:blip r:embed="rId5">
            <a:alphaModFix/>
          </a:blip>
          <a:srcRect b="13288" l="18487" r="17540" t="13617"/>
          <a:stretch/>
        </p:blipFill>
        <p:spPr>
          <a:xfrm>
            <a:off x="2803862" y="876212"/>
            <a:ext cx="1428750" cy="163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 title="fluuter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0475" y="1001650"/>
            <a:ext cx="3419775" cy="9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 title="dart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40925" y="1945138"/>
            <a:ext cx="2237899" cy="125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 title="google developers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53338" y="3198350"/>
            <a:ext cx="6837335" cy="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Архітектура створенного програмного забезпечення</a:t>
            </a:r>
            <a:endParaRPr sz="3200"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52975" y="1130525"/>
            <a:ext cx="8520600" cy="3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uk" sz="1700">
                <a:solidFill>
                  <a:srgbClr val="0D0D0D"/>
                </a:solidFill>
                <a:highlight>
                  <a:srgbClr val="FFFFFF"/>
                </a:highlight>
              </a:rPr>
              <a:t>Багатошарова архітектура (Multilayered Architecture):</a:t>
            </a:r>
            <a:endParaRPr sz="17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700"/>
              <a:buChar char="●"/>
            </a:pPr>
            <a:r>
              <a:rPr lang="uk" sz="1700">
                <a:solidFill>
                  <a:srgbClr val="0D0D0D"/>
                </a:solidFill>
                <a:highlight>
                  <a:srgbClr val="FFFFFF"/>
                </a:highlight>
              </a:rPr>
              <a:t>Presentation Layer – UI мобільного та вебзастосунку (Flutter),</a:t>
            </a:r>
            <a:endParaRPr sz="17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Char char="●"/>
            </a:pPr>
            <a:r>
              <a:rPr lang="uk" sz="1700">
                <a:solidFill>
                  <a:srgbClr val="0D0D0D"/>
                </a:solidFill>
                <a:highlight>
                  <a:srgbClr val="FFFFFF"/>
                </a:highlight>
              </a:rPr>
              <a:t>Application Layer – логіка гейміфікації, навігація, управління станом,</a:t>
            </a:r>
            <a:endParaRPr sz="17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Char char="●"/>
            </a:pPr>
            <a:r>
              <a:rPr lang="uk" sz="1700">
                <a:solidFill>
                  <a:srgbClr val="0D0D0D"/>
                </a:solidFill>
                <a:highlight>
                  <a:srgbClr val="FFFFFF"/>
                </a:highlight>
              </a:rPr>
              <a:t>Data Layer – взаємодія з Firebase (Firestore, Storage, Auth).</a:t>
            </a:r>
            <a:endParaRPr sz="17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uk" sz="1700">
                <a:solidFill>
                  <a:srgbClr val="0D0D0D"/>
                </a:solidFill>
                <a:highlight>
                  <a:srgbClr val="FFFFFF"/>
                </a:highlight>
              </a:rPr>
              <a:t>Ключові компоненти:</a:t>
            </a:r>
            <a:endParaRPr sz="17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700"/>
              <a:buChar char="●"/>
            </a:pPr>
            <a:r>
              <a:rPr lang="uk" sz="1700">
                <a:solidFill>
                  <a:srgbClr val="0D0D0D"/>
                </a:solidFill>
                <a:highlight>
                  <a:srgbClr val="FFFFFF"/>
                </a:highlight>
              </a:rPr>
              <a:t>гейміфікація: XP, квести;</a:t>
            </a:r>
            <a:endParaRPr sz="17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Char char="●"/>
            </a:pPr>
            <a:r>
              <a:rPr lang="uk" sz="1700">
                <a:solidFill>
                  <a:srgbClr val="0D0D0D"/>
                </a:solidFill>
                <a:highlight>
                  <a:srgbClr val="FFFFFF"/>
                </a:highlight>
              </a:rPr>
              <a:t>AI-модуль: персоналізація, оцінка вимови, аналіз помилок,</a:t>
            </a:r>
            <a:endParaRPr sz="17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Char char="●"/>
            </a:pPr>
            <a:r>
              <a:rPr lang="uk" sz="1700">
                <a:solidFill>
                  <a:srgbClr val="0D0D0D"/>
                </a:solidFill>
                <a:highlight>
                  <a:srgbClr val="FFFFFF"/>
                </a:highlight>
              </a:rPr>
              <a:t>редактор курсів: створення та редагування уроків, лексики, вправ,</a:t>
            </a:r>
            <a:endParaRPr sz="17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Char char="●"/>
            </a:pPr>
            <a:r>
              <a:rPr lang="uk" sz="1700">
                <a:solidFill>
                  <a:srgbClr val="0D0D0D"/>
                </a:solidFill>
                <a:highlight>
                  <a:srgbClr val="FFFFFF"/>
                </a:highlight>
              </a:rPr>
              <a:t>кросплатформність: підтримка Android, iOS та Web.</a:t>
            </a:r>
            <a:endParaRPr sz="17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Опис програмного забезпечення, що було використано у дослідженні</a:t>
            </a:r>
            <a:endParaRPr sz="3200"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1980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uk" sz="1400">
                <a:solidFill>
                  <a:srgbClr val="0D0D0D"/>
                </a:solidFill>
                <a:highlight>
                  <a:srgbClr val="FFFFFF"/>
                </a:highlight>
              </a:rPr>
              <a:t>Процес розробки: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uk" sz="1400">
                <a:solidFill>
                  <a:srgbClr val="0D0D0D"/>
                </a:solidFill>
                <a:highlight>
                  <a:srgbClr val="FFFFFF"/>
                </a:highlight>
              </a:rPr>
              <a:t>проєктування UI/UX та архітектури системи;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uk" sz="1400">
                <a:solidFill>
                  <a:srgbClr val="0D0D0D"/>
                </a:solidFill>
                <a:highlight>
                  <a:srgbClr val="FFFFFF"/>
                </a:highlight>
              </a:rPr>
              <a:t>реалізація основного функціоналу в Flutter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uk" sz="1400">
                <a:solidFill>
                  <a:srgbClr val="0D0D0D"/>
                </a:solidFill>
                <a:highlight>
                  <a:srgbClr val="FFFFFF"/>
                </a:highlight>
              </a:rPr>
              <a:t>інтеграція Firebase для зберігання, автентифікації та синхронізації;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uk" sz="1400">
                <a:solidFill>
                  <a:srgbClr val="0D0D0D"/>
                </a:solidFill>
                <a:highlight>
                  <a:srgbClr val="FFFFFF"/>
                </a:highlight>
              </a:rPr>
              <a:t>розробка модуля інтервального повторення та AI-алгоритмів;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uk" sz="1400">
                <a:solidFill>
                  <a:srgbClr val="0D0D0D"/>
                </a:solidFill>
                <a:highlight>
                  <a:srgbClr val="FFFFFF"/>
                </a:highlight>
              </a:rPr>
              <a:t>створення редактора курсів для модераторів.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uk" sz="1400">
                <a:solidFill>
                  <a:srgbClr val="0D0D0D"/>
                </a:solidFill>
                <a:highlight>
                  <a:srgbClr val="FFFFFF"/>
                </a:highlight>
              </a:rPr>
              <a:t>Використані технології: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uk" sz="1400">
                <a:solidFill>
                  <a:srgbClr val="0D0D0D"/>
                </a:solidFill>
                <a:highlight>
                  <a:srgbClr val="FFFFFF"/>
                </a:highlight>
              </a:rPr>
              <a:t>мова програмування: Dart,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uk" sz="1400">
                <a:solidFill>
                  <a:srgbClr val="0D0D0D"/>
                </a:solidFill>
                <a:highlight>
                  <a:srgbClr val="FFFFFF"/>
                </a:highlight>
              </a:rPr>
              <a:t>фреймворк: Flutter (кросплатформна розробка),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uk" sz="1400">
                <a:solidFill>
                  <a:srgbClr val="0D0D0D"/>
                </a:solidFill>
                <a:highlight>
                  <a:srgbClr val="FFFFFF"/>
                </a:highlight>
              </a:rPr>
              <a:t>Бекенд та зберігання: Firebase (Firestore (база даних), Firebase Auth (автентифікація), Cloud Storage (медіафайли), Cloud Functions (серверна логіка)).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1361925" y="4614875"/>
            <a:ext cx="731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Платформи: Android, iOS, Web. Середовище розробки: Android Studio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Дизайн системи</a:t>
            </a:r>
            <a:endParaRPr sz="3200"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95627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uk"/>
              <a:t>Методологія: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Material Design 3 — інтуїтивний, сучасний інтерфейс,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Mobile-first — адаптація під мобільні пристрої з подальшою адаптацією під web,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UI/UX-підхід — зручність навігації, візуальний фідбек, доступність.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Послідовність: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створення wireframe-макетів,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розробка прототипів екранів,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впровадження дизайну у Flutter,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тестування користувацького досвіду.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5088550" y="2665050"/>
            <a:ext cx="3689700" cy="15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Технології: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uk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Flutter Widgets — кастомні інтерфейсні компоненти,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uk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SVG-графіка — для вправ з написання ієрогліфів,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uk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Drag-and-drop-інтерфейс — у редакторі курсів,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uk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Responsive layout – адаптивність для різних розмірів екранів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Приклад реалізації</a:t>
            </a:r>
            <a:endParaRPr sz="3200"/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900" y="586975"/>
            <a:ext cx="4344726" cy="33639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1050975" y="3976050"/>
            <a:ext cx="38913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Аналіз вимови користувача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3026" y="637402"/>
            <a:ext cx="4118575" cy="296058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5320425" y="3757625"/>
            <a:ext cx="33198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Аналіз засвоєння лексики за модифікованою формулою SM-2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