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70" r:id="rId5"/>
    <p:sldId id="271" r:id="rId6"/>
    <p:sldId id="259" r:id="rId7"/>
    <p:sldId id="260" r:id="rId8"/>
    <p:sldId id="261" r:id="rId9"/>
    <p:sldId id="264" r:id="rId10"/>
    <p:sldId id="272" r:id="rId11"/>
    <p:sldId id="265" r:id="rId12"/>
    <p:sldId id="274" r:id="rId13"/>
    <p:sldId id="273" r:id="rId14"/>
    <p:sldId id="268" r:id="rId15"/>
    <p:sldId id="267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scadia Mono" panose="020B0609020000020004" pitchFamily="49" charset="0"/>
      <p:regular r:id="rId22"/>
      <p:bold r:id="rId23"/>
      <p:italic r:id="rId24"/>
      <p:boldItalic r:id="rId25"/>
    </p:embeddedFont>
    <p:embeddedFont>
      <p:font typeface="Economica" panose="020B0604020202020204" charset="0"/>
      <p:regular r:id="rId26"/>
      <p:bold r:id="rId27"/>
      <p:italic r:id="rId28"/>
      <p:boldItalic r:id="rId29"/>
    </p:embeddedFont>
    <p:embeddedFont>
      <p:font typeface="Open Sans" panose="020B0606030504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6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21" Type="http://schemas.openxmlformats.org/officeDocument/2006/relationships/font" Target="fonts/font4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9462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6653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5914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777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83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51400" y="1160934"/>
            <a:ext cx="3281100" cy="4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dirty="0"/>
              <a:t>Універсальний фітнес-трекер</a:t>
            </a:r>
            <a:endParaRPr sz="24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996166" y="4219928"/>
            <a:ext cx="4782306" cy="1505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20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60AA6C-7873-4194-B279-88B56923E986}"/>
              </a:ext>
            </a:extLst>
          </p:cNvPr>
          <p:cNvSpPr txBox="1"/>
          <p:nvPr/>
        </p:nvSpPr>
        <p:spPr>
          <a:xfrm>
            <a:off x="1443877" y="3720956"/>
            <a:ext cx="28150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Виконав</a:t>
            </a:r>
            <a:r>
              <a:rPr lang="ru-RU" dirty="0"/>
              <a:t> ст. гр. ПЗПІ-22-5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Бєлошапка</a:t>
            </a:r>
            <a:r>
              <a:rPr lang="ru-RU" dirty="0"/>
              <a:t> </a:t>
            </a:r>
            <a:r>
              <a:rPr lang="ru-RU" dirty="0" err="1"/>
              <a:t>Микита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8D2C39-B774-4E09-80E5-DF8F1A996454}"/>
              </a:ext>
            </a:extLst>
          </p:cNvPr>
          <p:cNvSpPr txBox="1"/>
          <p:nvPr/>
        </p:nvSpPr>
        <p:spPr>
          <a:xfrm>
            <a:off x="4387319" y="3696708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Науковий</a:t>
            </a:r>
            <a:r>
              <a:rPr lang="ru-RU" dirty="0"/>
              <a:t> </a:t>
            </a:r>
            <a:r>
              <a:rPr lang="ru-RU" dirty="0" err="1"/>
              <a:t>керівник</a:t>
            </a:r>
            <a:r>
              <a:rPr lang="ru-RU" dirty="0"/>
              <a:t>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Побіженко</a:t>
            </a:r>
            <a:r>
              <a:rPr lang="ru-RU" dirty="0"/>
              <a:t> І. О.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0AC532-26DA-4E94-9F7B-37D76C76610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</a:t>
            </a:fld>
            <a:endParaRPr lang="uk-U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4529225" y="892545"/>
            <a:ext cx="4016972" cy="3499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ByDate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date)</a:t>
            </a:r>
          </a:p>
          <a:p>
            <a:pPr marL="11430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user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userManager.GetUserAsync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(User);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(user ==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Unauthorized();</a:t>
            </a:r>
          </a:p>
          <a:p>
            <a:pPr marL="11430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meals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context.Meals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.Include(m =&gt;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m.Products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.Where(m =&gt;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m.UserId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m.Date.Date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date.Date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.Select(m =&gt;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m.Date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Products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m.Products.Select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 =&gt;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p.Id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p.Name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p.Description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p.WeightInGr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p.Calories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p.Proteins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p.Fats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p.Carbohydrates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}).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ToList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pPr marL="11430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})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ToListAsync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11430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Json(meals);</a:t>
            </a:r>
          </a:p>
          <a:p>
            <a:pPr marL="11430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9698E2-75CD-4B6C-9693-B3221F35BC87}"/>
              </a:ext>
            </a:extLst>
          </p:cNvPr>
          <p:cNvSpPr txBox="1"/>
          <p:nvPr/>
        </p:nvSpPr>
        <p:spPr>
          <a:xfrm>
            <a:off x="439238" y="946657"/>
            <a:ext cx="252603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Цей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приклад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показує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реалізацію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пошуку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прийому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їжу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по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даті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створення</a:t>
            </a: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0674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504055" y="846590"/>
            <a:ext cx="2670219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r>
              <a:rPr lang="uk-UA" dirty="0"/>
              <a:t>Сторінки реєстрації та автентифікації.</a:t>
            </a:r>
            <a:endParaRPr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026F393-81D6-4979-8BA0-D3112440F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122" y="1005498"/>
            <a:ext cx="2715144" cy="33540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EC91222-3DED-478A-8BC0-E3D610E848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0413" y="1005499"/>
            <a:ext cx="2619315" cy="335400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504056" y="846590"/>
            <a:ext cx="3806686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r>
              <a:rPr lang="uk-UA" dirty="0"/>
              <a:t>Домашня сторінка з наступними функціями: календар активності, поля додавання прийому їжі та тренувань, деталі дня, статистика режиму людини, калькулятор норми калорій.</a:t>
            </a:r>
            <a:endParaRPr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46AE1D0-5022-48CA-971B-5D58B6F9A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7014" y="733470"/>
            <a:ext cx="4319060" cy="362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7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506753" y="846590"/>
            <a:ext cx="8130493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r>
              <a:rPr lang="uk-UA" dirty="0"/>
              <a:t>Сторінки додавання тренувань та прийомів їжі</a:t>
            </a:r>
            <a:endParaRPr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825D02-7ADA-41D7-BDD6-560FC7DF2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355" y="1903106"/>
            <a:ext cx="3377643" cy="224846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245A93-C233-4C75-A8A8-D2EF76EDA5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941" y="1903105"/>
            <a:ext cx="2968589" cy="224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42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Тестування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72D20D-9466-4B18-BF9E-D57D57C15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700" y="8921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B0192D62-7273-4085-8EB5-A85A200E0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328612"/>
              </p:ext>
            </p:extLst>
          </p:nvPr>
        </p:nvGraphicFramePr>
        <p:xfrm>
          <a:off x="2341357" y="742862"/>
          <a:ext cx="3307520" cy="3767227"/>
        </p:xfrm>
        <a:graphic>
          <a:graphicData uri="http://schemas.openxmlformats.org/drawingml/2006/table">
            <a:tbl>
              <a:tblPr/>
              <a:tblGrid>
                <a:gridCol w="258142">
                  <a:extLst>
                    <a:ext uri="{9D8B030D-6E8A-4147-A177-3AD203B41FA5}">
                      <a16:colId xmlns:a16="http://schemas.microsoft.com/office/drawing/2014/main" val="2812776430"/>
                    </a:ext>
                  </a:extLst>
                </a:gridCol>
                <a:gridCol w="981527">
                  <a:extLst>
                    <a:ext uri="{9D8B030D-6E8A-4147-A177-3AD203B41FA5}">
                      <a16:colId xmlns:a16="http://schemas.microsoft.com/office/drawing/2014/main" val="3630344034"/>
                    </a:ext>
                  </a:extLst>
                </a:gridCol>
                <a:gridCol w="1410417">
                  <a:extLst>
                    <a:ext uri="{9D8B030D-6E8A-4147-A177-3AD203B41FA5}">
                      <a16:colId xmlns:a16="http://schemas.microsoft.com/office/drawing/2014/main" val="1288365374"/>
                    </a:ext>
                  </a:extLst>
                </a:gridCol>
                <a:gridCol w="657434">
                  <a:extLst>
                    <a:ext uri="{9D8B030D-6E8A-4147-A177-3AD203B41FA5}">
                      <a16:colId xmlns:a16="http://schemas.microsoft.com/office/drawing/2014/main" val="2156542270"/>
                    </a:ext>
                  </a:extLst>
                </a:gridCol>
              </a:tblGrid>
              <a:tr h="171257">
                <a:tc gridSpan="4"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Створення</a:t>
                      </a: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та </a:t>
                      </a:r>
                      <a:r>
                        <a:rPr lang="ru-RU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аналіз</a:t>
                      </a: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прийомів</a:t>
                      </a: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їжі</a:t>
                      </a: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ru-RU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тренувань</a:t>
                      </a:r>
                      <a:endParaRPr lang="ru-RU" sz="800" dirty="0">
                        <a:effectLst/>
                      </a:endParaRPr>
                    </a:p>
                  </a:txBody>
                  <a:tcPr marL="23851" marR="23851" marT="17173" marB="17173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952321"/>
                  </a:ext>
                </a:extLst>
              </a:tr>
              <a:tr h="213294"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№</a:t>
                      </a:r>
                      <a:endParaRPr lang="ru-RU" sz="800" dirty="0">
                        <a:effectLst/>
                      </a:endParaRPr>
                    </a:p>
                  </a:txBody>
                  <a:tcPr marL="23851" marR="23851" marT="17173" marB="17173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Опис</a:t>
                      </a: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випадку</a:t>
                      </a:r>
                      <a:endParaRPr lang="ru-RU" sz="800" dirty="0">
                        <a:effectLst/>
                      </a:endParaRPr>
                    </a:p>
                  </a:txBody>
                  <a:tcPr marL="23851" marR="23851" marT="17173" marB="17173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Очікуваний результат</a:t>
                      </a:r>
                      <a:endParaRPr lang="ru-RU" sz="800">
                        <a:effectLst/>
                      </a:endParaRPr>
                    </a:p>
                  </a:txBody>
                  <a:tcPr marL="23851" marR="23851" marT="17173" marB="17173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Висновок</a:t>
                      </a:r>
                      <a:endParaRPr lang="ru-RU" sz="800">
                        <a:effectLst/>
                      </a:endParaRPr>
                    </a:p>
                  </a:txBody>
                  <a:tcPr marL="23851" marR="23851" marT="17173" marB="17173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012797"/>
                  </a:ext>
                </a:extLst>
              </a:tr>
              <a:tr h="476775"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endParaRPr lang="ru-RU" sz="800">
                        <a:effectLst/>
                      </a:endParaRPr>
                    </a:p>
                  </a:txBody>
                  <a:tcPr marL="23851" marR="23851" marT="17173" marB="17173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Введення</a:t>
                      </a: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всіх</a:t>
                      </a: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коректних</a:t>
                      </a: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даних</a:t>
                      </a: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для </a:t>
                      </a:r>
                      <a:r>
                        <a:rPr lang="ru-RU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чоловіка</a:t>
                      </a:r>
                      <a:endParaRPr lang="ru-RU" sz="800" dirty="0">
                        <a:effectLst/>
                      </a:endParaRPr>
                    </a:p>
                  </a:txBody>
                  <a:tcPr marL="23851" marR="23851" marT="17173" marB="17173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Калькулятор </a:t>
                      </a:r>
                      <a:r>
                        <a:rPr lang="ru-RU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показує</a:t>
                      </a: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значення</a:t>
                      </a: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BMR та </a:t>
                      </a:r>
                      <a:r>
                        <a:rPr lang="ru-RU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цільові</a:t>
                      </a: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калорії</a:t>
                      </a:r>
                      <a:endParaRPr lang="ru-RU" sz="800" dirty="0">
                        <a:effectLst/>
                      </a:endParaRPr>
                    </a:p>
                  </a:txBody>
                  <a:tcPr marL="23851" marR="23851" marT="17173" marB="17173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Пройдено</a:t>
                      </a:r>
                      <a:endParaRPr lang="ru-RU" sz="800" dirty="0">
                        <a:effectLst/>
                      </a:endParaRPr>
                    </a:p>
                  </a:txBody>
                  <a:tcPr marL="23851" marR="23851" marT="17173" marB="17173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6450795"/>
                  </a:ext>
                </a:extLst>
              </a:tr>
              <a:tr h="476775"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endParaRPr lang="ru-RU" sz="800">
                        <a:effectLst/>
                      </a:endParaRPr>
                    </a:p>
                  </a:txBody>
                  <a:tcPr marL="23851" marR="23851" marT="17173" marB="17173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Введення</a:t>
                      </a: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всіх</a:t>
                      </a: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коректних</a:t>
                      </a: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даних</a:t>
                      </a: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для </a:t>
                      </a:r>
                      <a:r>
                        <a:rPr lang="ru-RU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жінки</a:t>
                      </a:r>
                      <a:endParaRPr lang="ru-RU" sz="800" dirty="0">
                        <a:effectLst/>
                      </a:endParaRPr>
                    </a:p>
                  </a:txBody>
                  <a:tcPr marL="23851" marR="23851" marT="17173" marB="17173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Калькулятор показує значення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BMR </a:t>
                      </a:r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та цільові калорії з урахуванням жіночої формули</a:t>
                      </a:r>
                      <a:endParaRPr lang="ru-RU" sz="800">
                        <a:effectLst/>
                      </a:endParaRPr>
                    </a:p>
                  </a:txBody>
                  <a:tcPr marL="23851" marR="23851" marT="17173" marB="17173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Пройдено</a:t>
                      </a:r>
                      <a:endParaRPr lang="ru-RU" sz="800">
                        <a:effectLst/>
                      </a:endParaRPr>
                    </a:p>
                  </a:txBody>
                  <a:tcPr marL="23851" marR="23851" marT="17173" marB="17173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7079855"/>
                  </a:ext>
                </a:extLst>
              </a:tr>
              <a:tr h="476775"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  <a:endParaRPr lang="ru-RU" sz="800">
                        <a:effectLst/>
                      </a:endParaRPr>
                    </a:p>
                  </a:txBody>
                  <a:tcPr marL="23851" marR="23851" marT="17173" marB="17173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Введення</a:t>
                      </a: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зросту</a:t>
                      </a: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менше</a:t>
                      </a: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100 см</a:t>
                      </a:r>
                      <a:endParaRPr lang="ru-RU" sz="800" dirty="0">
                        <a:effectLst/>
                      </a:endParaRPr>
                    </a:p>
                  </a:txBody>
                  <a:tcPr marL="23851" marR="23851" marT="17173" marB="17173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Форма не </a:t>
                      </a:r>
                      <a:r>
                        <a:rPr lang="ru-RU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відправляється</a:t>
                      </a: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ru-RU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з'являється</a:t>
                      </a: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повідомлення</a:t>
                      </a: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про </a:t>
                      </a:r>
                      <a:r>
                        <a:rPr lang="ru-RU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помилку</a:t>
                      </a:r>
                      <a:endParaRPr lang="ru-RU" sz="800" dirty="0">
                        <a:effectLst/>
                      </a:endParaRPr>
                    </a:p>
                  </a:txBody>
                  <a:tcPr marL="23851" marR="23851" marT="17173" marB="17173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Пройдено</a:t>
                      </a:r>
                      <a:endParaRPr lang="ru-RU" sz="800">
                        <a:effectLst/>
                      </a:endParaRPr>
                    </a:p>
                  </a:txBody>
                  <a:tcPr marL="23851" marR="23851" marT="17173" marB="17173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120528"/>
                  </a:ext>
                </a:extLst>
              </a:tr>
              <a:tr h="476775"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ru-RU" sz="800">
                        <a:effectLst/>
                      </a:endParaRPr>
                    </a:p>
                  </a:txBody>
                  <a:tcPr marL="23851" marR="23851" marT="17173" marB="17173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Введення зросту більше 250 см</a:t>
                      </a:r>
                      <a:endParaRPr lang="ru-RU" sz="800">
                        <a:effectLst/>
                      </a:endParaRPr>
                    </a:p>
                  </a:txBody>
                  <a:tcPr marL="23851" marR="23851" marT="17173" marB="17173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Форма не </a:t>
                      </a:r>
                      <a:r>
                        <a:rPr lang="ru-RU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відправляється</a:t>
                      </a: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ru-RU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з'являється</a:t>
                      </a: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повідомлення</a:t>
                      </a: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про </a:t>
                      </a:r>
                      <a:r>
                        <a:rPr lang="ru-RU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помилку</a:t>
                      </a:r>
                      <a:endParaRPr lang="ru-RU" sz="800" dirty="0">
                        <a:effectLst/>
                      </a:endParaRPr>
                    </a:p>
                  </a:txBody>
                  <a:tcPr marL="23851" marR="23851" marT="17173" marB="17173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Пройдено</a:t>
                      </a:r>
                      <a:endParaRPr lang="ru-RU" sz="800">
                        <a:effectLst/>
                      </a:endParaRPr>
                    </a:p>
                  </a:txBody>
                  <a:tcPr marL="23851" marR="23851" marT="17173" marB="17173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0515117"/>
                  </a:ext>
                </a:extLst>
              </a:tr>
              <a:tr h="476775"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ru-RU" sz="800">
                        <a:effectLst/>
                      </a:endParaRPr>
                    </a:p>
                  </a:txBody>
                  <a:tcPr marL="23851" marR="23851" marT="17173" marB="17173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Введення ваги менше 30 кг</a:t>
                      </a:r>
                      <a:endParaRPr lang="ru-RU" sz="800">
                        <a:effectLst/>
                      </a:endParaRPr>
                    </a:p>
                  </a:txBody>
                  <a:tcPr marL="23851" marR="23851" marT="17173" marB="17173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Форма не </a:t>
                      </a:r>
                      <a:r>
                        <a:rPr lang="ru-RU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відправляється</a:t>
                      </a: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ru-RU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з'являється</a:t>
                      </a: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повідомлення</a:t>
                      </a: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про </a:t>
                      </a:r>
                      <a:r>
                        <a:rPr lang="ru-RU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помилку</a:t>
                      </a:r>
                      <a:endParaRPr lang="ru-RU" sz="800" dirty="0">
                        <a:effectLst/>
                      </a:endParaRPr>
                    </a:p>
                  </a:txBody>
                  <a:tcPr marL="23851" marR="23851" marT="17173" marB="17173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Пройдено</a:t>
                      </a:r>
                      <a:endParaRPr lang="ru-RU" sz="800">
                        <a:effectLst/>
                      </a:endParaRPr>
                    </a:p>
                  </a:txBody>
                  <a:tcPr marL="23851" marR="23851" marT="17173" marB="17173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18966"/>
                  </a:ext>
                </a:extLst>
              </a:tr>
              <a:tr h="476775"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ru-RU" sz="800">
                        <a:effectLst/>
                      </a:endParaRPr>
                    </a:p>
                  </a:txBody>
                  <a:tcPr marL="23851" marR="23851" marT="17173" marB="17173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Введення ваги більше 300 кг</a:t>
                      </a:r>
                      <a:endParaRPr lang="ru-RU" sz="800">
                        <a:effectLst/>
                      </a:endParaRPr>
                    </a:p>
                  </a:txBody>
                  <a:tcPr marL="23851" marR="23851" marT="17173" marB="17173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Форма не </a:t>
                      </a:r>
                      <a:r>
                        <a:rPr lang="ru-RU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відправляється</a:t>
                      </a: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ru-RU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з'являється</a:t>
                      </a: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повідомлення</a:t>
                      </a: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про </a:t>
                      </a:r>
                      <a:r>
                        <a:rPr lang="ru-RU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помилку</a:t>
                      </a:r>
                      <a:endParaRPr lang="ru-RU" sz="800" dirty="0">
                        <a:effectLst/>
                      </a:endParaRPr>
                    </a:p>
                  </a:txBody>
                  <a:tcPr marL="23851" marR="23851" marT="17173" marB="17173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Пройдено</a:t>
                      </a:r>
                      <a:endParaRPr lang="ru-RU" sz="800">
                        <a:effectLst/>
                      </a:endParaRPr>
                    </a:p>
                  </a:txBody>
                  <a:tcPr marL="23851" marR="23851" marT="17173" marB="17173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786620"/>
                  </a:ext>
                </a:extLst>
              </a:tr>
              <a:tr h="476775"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lang="ru-RU" sz="800">
                        <a:effectLst/>
                      </a:endParaRPr>
                    </a:p>
                  </a:txBody>
                  <a:tcPr marL="23851" marR="23851" marT="17173" marB="17173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Введення віку менше 15 років</a:t>
                      </a:r>
                      <a:endParaRPr lang="ru-RU" sz="800">
                        <a:effectLst/>
                      </a:endParaRPr>
                    </a:p>
                  </a:txBody>
                  <a:tcPr marL="23851" marR="23851" marT="17173" marB="17173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Форма не відправляється, з'являється повідомлення про помилку</a:t>
                      </a:r>
                      <a:endParaRPr lang="ru-RU" sz="800">
                        <a:effectLst/>
                      </a:endParaRPr>
                    </a:p>
                  </a:txBody>
                  <a:tcPr marL="23851" marR="23851" marT="17173" marB="17173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Пройдено</a:t>
                      </a:r>
                      <a:endParaRPr lang="ru-RU" sz="800" dirty="0">
                        <a:effectLst/>
                      </a:endParaRPr>
                    </a:p>
                  </a:txBody>
                  <a:tcPr marL="23851" marR="23851" marT="17173" marB="17173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966530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85C323C7-78A7-423B-B101-6A2271543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17" y="1196975"/>
            <a:ext cx="1353311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AFC12364-4D98-4C2F-A1D7-BBE97F39EB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861377"/>
              </p:ext>
            </p:extLst>
          </p:nvPr>
        </p:nvGraphicFramePr>
        <p:xfrm>
          <a:off x="5966899" y="558552"/>
          <a:ext cx="2595052" cy="4047797"/>
        </p:xfrm>
        <a:graphic>
          <a:graphicData uri="http://schemas.openxmlformats.org/drawingml/2006/table">
            <a:tbl>
              <a:tblPr/>
              <a:tblGrid>
                <a:gridCol w="318763">
                  <a:extLst>
                    <a:ext uri="{9D8B030D-6E8A-4147-A177-3AD203B41FA5}">
                      <a16:colId xmlns:a16="http://schemas.microsoft.com/office/drawing/2014/main" val="1372665591"/>
                    </a:ext>
                  </a:extLst>
                </a:gridCol>
                <a:gridCol w="653871">
                  <a:extLst>
                    <a:ext uri="{9D8B030D-6E8A-4147-A177-3AD203B41FA5}">
                      <a16:colId xmlns:a16="http://schemas.microsoft.com/office/drawing/2014/main" val="1452307732"/>
                    </a:ext>
                  </a:extLst>
                </a:gridCol>
                <a:gridCol w="825513">
                  <a:extLst>
                    <a:ext uri="{9D8B030D-6E8A-4147-A177-3AD203B41FA5}">
                      <a16:colId xmlns:a16="http://schemas.microsoft.com/office/drawing/2014/main" val="337782273"/>
                    </a:ext>
                  </a:extLst>
                </a:gridCol>
                <a:gridCol w="143034">
                  <a:extLst>
                    <a:ext uri="{9D8B030D-6E8A-4147-A177-3AD203B41FA5}">
                      <a16:colId xmlns:a16="http://schemas.microsoft.com/office/drawing/2014/main" val="1134431726"/>
                    </a:ext>
                  </a:extLst>
                </a:gridCol>
                <a:gridCol w="653871">
                  <a:extLst>
                    <a:ext uri="{9D8B030D-6E8A-4147-A177-3AD203B41FA5}">
                      <a16:colId xmlns:a16="http://schemas.microsoft.com/office/drawing/2014/main" val="2184097171"/>
                    </a:ext>
                  </a:extLst>
                </a:gridCol>
              </a:tblGrid>
              <a:tr h="583858"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lang="ru-RU" sz="800" dirty="0">
                        <a:effectLst/>
                      </a:endParaRPr>
                    </a:p>
                  </a:txBody>
                  <a:tcPr marL="28502" marR="28502" marT="20521" marB="20521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Введення</a:t>
                      </a: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віку</a:t>
                      </a: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більше</a:t>
                      </a: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100 </a:t>
                      </a:r>
                      <a:r>
                        <a:rPr lang="ru-RU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років</a:t>
                      </a:r>
                      <a:endParaRPr lang="ru-RU" sz="800" dirty="0">
                        <a:effectLst/>
                      </a:endParaRPr>
                    </a:p>
                  </a:txBody>
                  <a:tcPr marL="28502" marR="28502" marT="20521" marB="20521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6350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Форма не відправляється, з'являється повідомлення про помилку</a:t>
                      </a:r>
                      <a:endParaRPr lang="ru-RU" sz="800">
                        <a:effectLst/>
                      </a:endParaRPr>
                    </a:p>
                  </a:txBody>
                  <a:tcPr marL="28502" marR="28502" marT="20521" marB="20521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Пройдено</a:t>
                      </a:r>
                      <a:endParaRPr lang="ru-RU" sz="800">
                        <a:effectLst/>
                      </a:endParaRPr>
                    </a:p>
                  </a:txBody>
                  <a:tcPr marL="28502" marR="28502" marT="20521" marB="20521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9413897"/>
                  </a:ext>
                </a:extLst>
              </a:tr>
              <a:tr h="691411"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endParaRPr lang="ru-RU" sz="800">
                        <a:effectLst/>
                      </a:endParaRPr>
                    </a:p>
                  </a:txBody>
                  <a:tcPr marL="28502" marR="28502" marT="20521" marB="20521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Невибір</a:t>
                      </a: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статі</a:t>
                      </a:r>
                      <a:endParaRPr lang="ru-RU" sz="800" dirty="0">
                        <a:effectLst/>
                      </a:endParaRPr>
                    </a:p>
                  </a:txBody>
                  <a:tcPr marL="28502" marR="28502" marT="20521" marB="20521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6350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Форма не відправляється, з'являється повідомлення про необхідність вибору статі</a:t>
                      </a:r>
                      <a:endParaRPr lang="ru-RU" sz="800">
                        <a:effectLst/>
                      </a:endParaRPr>
                    </a:p>
                  </a:txBody>
                  <a:tcPr marL="28502" marR="28502" marT="20521" marB="20521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Пройдено</a:t>
                      </a:r>
                      <a:endParaRPr lang="ru-RU" sz="800">
                        <a:effectLst/>
                      </a:endParaRPr>
                    </a:p>
                  </a:txBody>
                  <a:tcPr marL="28502" marR="28502" marT="20521" marB="20521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037654"/>
                  </a:ext>
                </a:extLst>
              </a:tr>
              <a:tr h="462540"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ru-RU" sz="800">
                        <a:effectLst/>
                      </a:endParaRPr>
                    </a:p>
                  </a:txBody>
                  <a:tcPr marL="28502" marR="28502" marT="20521" marB="20521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Невибір рівня активності</a:t>
                      </a:r>
                      <a:endParaRPr lang="ru-RU" sz="800">
                        <a:effectLst/>
                      </a:endParaRPr>
                    </a:p>
                  </a:txBody>
                  <a:tcPr marL="28502" marR="28502" marT="20521" marB="20521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6350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Форма не </a:t>
                      </a:r>
                      <a:r>
                        <a:rPr lang="ru-RU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відправляється</a:t>
                      </a: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, </a:t>
                      </a:r>
                      <a:r>
                        <a:rPr lang="ru-RU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з'являється</a:t>
                      </a:r>
                      <a:endParaRPr lang="ru-RU" sz="800" dirty="0">
                        <a:effectLst/>
                      </a:endParaRPr>
                    </a:p>
                  </a:txBody>
                  <a:tcPr marL="28502" marR="28502" marT="20521" marB="20521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Пройдено</a:t>
                      </a:r>
                      <a:endParaRPr lang="ru-RU" sz="800">
                        <a:effectLst/>
                      </a:endParaRPr>
                    </a:p>
                  </a:txBody>
                  <a:tcPr marL="28502" marR="28502" marT="20521" marB="20521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0691053"/>
                  </a:ext>
                </a:extLst>
              </a:tr>
              <a:tr h="368752"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  <a:endParaRPr lang="ru-RU" sz="800">
                        <a:effectLst/>
                      </a:endParaRPr>
                    </a:p>
                  </a:txBody>
                  <a:tcPr marL="28502" marR="28502" marT="20521" marB="20521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Розрахунок для мети "схуднення"</a:t>
                      </a:r>
                      <a:endParaRPr lang="ru-RU" sz="800">
                        <a:effectLst/>
                      </a:endParaRPr>
                    </a:p>
                  </a:txBody>
                  <a:tcPr marL="28502" marR="28502" marT="20521" marB="20521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6350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Цільові</a:t>
                      </a: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калорії</a:t>
                      </a: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на 500 </a:t>
                      </a:r>
                      <a:r>
                        <a:rPr lang="ru-RU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менше</a:t>
                      </a: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за </a:t>
                      </a:r>
                      <a:r>
                        <a:rPr lang="ru-RU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калорії</a:t>
                      </a: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підтримки</a:t>
                      </a:r>
                      <a:endParaRPr lang="ru-RU" sz="800" dirty="0">
                        <a:effectLst/>
                      </a:endParaRPr>
                    </a:p>
                  </a:txBody>
                  <a:tcPr marL="28502" marR="28502" marT="20521" marB="20521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Пройдено</a:t>
                      </a:r>
                      <a:endParaRPr lang="ru-RU" sz="800">
                        <a:effectLst/>
                      </a:endParaRPr>
                    </a:p>
                  </a:txBody>
                  <a:tcPr marL="28502" marR="28502" marT="20521" marB="20521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4095855"/>
                  </a:ext>
                </a:extLst>
              </a:tr>
              <a:tr h="412925"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  <a:endParaRPr lang="ru-RU" sz="800">
                        <a:effectLst/>
                      </a:endParaRPr>
                    </a:p>
                  </a:txBody>
                  <a:tcPr marL="28502" marR="28502" marT="20521" marB="20521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Розрахунок для мети "набір ваги"</a:t>
                      </a:r>
                      <a:endParaRPr lang="ru-RU" sz="800">
                        <a:effectLst/>
                      </a:endParaRPr>
                    </a:p>
                  </a:txBody>
                  <a:tcPr marL="28502" marR="28502" marT="20521" marB="20521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6350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Цільові</a:t>
                      </a: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калорії</a:t>
                      </a: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на 500 </a:t>
                      </a:r>
                      <a:r>
                        <a:rPr lang="ru-RU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більше</a:t>
                      </a: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за </a:t>
                      </a:r>
                      <a:r>
                        <a:rPr lang="ru-RU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калорії</a:t>
                      </a: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підтримки</a:t>
                      </a:r>
                      <a:endParaRPr lang="ru-RU" sz="800" dirty="0">
                        <a:effectLst/>
                      </a:endParaRPr>
                    </a:p>
                  </a:txBody>
                  <a:tcPr marL="28502" marR="28502" marT="20521" marB="20521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Пройдено</a:t>
                      </a:r>
                      <a:endParaRPr lang="ru-RU" sz="800">
                        <a:effectLst/>
                      </a:endParaRPr>
                    </a:p>
                  </a:txBody>
                  <a:tcPr marL="28502" marR="28502" marT="20521" marB="20521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140799"/>
                  </a:ext>
                </a:extLst>
              </a:tr>
              <a:tr h="476305"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  <a:endParaRPr lang="ru-RU" sz="800">
                        <a:effectLst/>
                      </a:endParaRPr>
                    </a:p>
                  </a:txBody>
                  <a:tcPr marL="28502" marR="28502" marT="20521" marB="20521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Розрахунок для мети "підтримка ваги"</a:t>
                      </a:r>
                      <a:endParaRPr lang="ru-RU" sz="800">
                        <a:effectLst/>
                      </a:endParaRPr>
                    </a:p>
                  </a:txBody>
                  <a:tcPr marL="28502" marR="28502" marT="20521" marB="20521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6350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Цільові калорії дорівнюють калоріям підтримки</a:t>
                      </a:r>
                      <a:endParaRPr lang="ru-RU" sz="800">
                        <a:effectLst/>
                      </a:endParaRPr>
                    </a:p>
                  </a:txBody>
                  <a:tcPr marL="28502" marR="28502" marT="20521" marB="20521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Пройдено</a:t>
                      </a:r>
                      <a:endParaRPr lang="ru-RU" sz="800" dirty="0">
                        <a:effectLst/>
                      </a:endParaRPr>
                    </a:p>
                  </a:txBody>
                  <a:tcPr marL="28502" marR="28502" marT="20521" marB="20521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274732"/>
                  </a:ext>
                </a:extLst>
              </a:tr>
              <a:tr h="153647">
                <a:tc gridSpan="5">
                  <a:txBody>
                    <a:bodyPr/>
                    <a:lstStyle/>
                    <a:p>
                      <a:pPr marL="63500"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Результати</a:t>
                      </a: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</a:t>
                      </a:r>
                      <a:r>
                        <a:rPr lang="ru-RU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тестування</a:t>
                      </a:r>
                      <a:endParaRPr lang="ru-RU" sz="800" dirty="0">
                        <a:effectLst/>
                      </a:endParaRPr>
                    </a:p>
                  </a:txBody>
                  <a:tcPr marL="28502" marR="28502" marT="20521" marB="20521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410568"/>
                  </a:ext>
                </a:extLst>
              </a:tr>
              <a:tr h="388918">
                <a:tc>
                  <a:txBody>
                    <a:bodyPr/>
                    <a:lstStyle/>
                    <a:p>
                      <a:pPr fontAlgn="t"/>
                      <a:br>
                        <a:rPr lang="ru-RU" sz="800">
                          <a:effectLst/>
                        </a:rPr>
                      </a:br>
                      <a:endParaRPr lang="ru-RU" sz="800">
                        <a:effectLst/>
                      </a:endParaRPr>
                    </a:p>
                  </a:txBody>
                  <a:tcPr marL="28502" marR="28502" marT="20521" marB="20521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ru-RU" sz="800">
                          <a:effectLst/>
                        </a:rPr>
                      </a:br>
                      <a:endParaRPr lang="ru-RU" sz="800">
                        <a:effectLst/>
                      </a:endParaRPr>
                    </a:p>
                  </a:txBody>
                  <a:tcPr marL="28502" marR="28502" marT="20521" marB="20521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Дата прогону тесту:</a:t>
                      </a:r>
                      <a:endParaRPr lang="ru-RU" sz="800">
                        <a:effectLst/>
                      </a:endParaRPr>
                    </a:p>
                    <a:p>
                      <a:pPr marL="6350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8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05.05.2025</a:t>
                      </a:r>
                      <a:endParaRPr lang="ru-RU" sz="800">
                        <a:effectLst/>
                      </a:endParaRPr>
                    </a:p>
                  </a:txBody>
                  <a:tcPr marL="28502" marR="28502" marT="20521" marB="20521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6350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Результат тесту (P/F/B):</a:t>
                      </a:r>
                      <a:endParaRPr lang="ru-RU" sz="800" dirty="0">
                        <a:effectLst/>
                      </a:endParaRPr>
                    </a:p>
                    <a:p>
                      <a:pPr marL="63500" algn="just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ПРОЙДЕНО (P)</a:t>
                      </a:r>
                      <a:endParaRPr lang="ru-RU" sz="800" dirty="0">
                        <a:effectLst/>
                      </a:endParaRPr>
                    </a:p>
                  </a:txBody>
                  <a:tcPr marL="28502" marR="28502" marT="20521" marB="20521">
                    <a:lnL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399081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EB50EFFB-8F57-48DC-A281-10AA87CCB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5799" y="745945"/>
            <a:ext cx="10925814" cy="513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948173-6611-474C-9053-92A6A9E03A76}"/>
              </a:ext>
            </a:extLst>
          </p:cNvPr>
          <p:cNvSpPr txBox="1"/>
          <p:nvPr/>
        </p:nvSpPr>
        <p:spPr>
          <a:xfrm>
            <a:off x="423038" y="812998"/>
            <a:ext cx="196914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На таблиці відображено тестування роботи калькулятора калорій.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22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79323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В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результаті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роботи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був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розроблений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повноцінний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веб-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застосунок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для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відстеження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фізичної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активності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та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харчування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Система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побудована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на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основі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сучасної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ASP.NET MVC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архітектури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що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забезпечує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надійність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масштабованість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та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зручність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підтримки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Застосунок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має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сучасний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інтерфейс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який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відповідає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сучасним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стандартам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UI/UX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дизайну, та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надає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користувачам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зручні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інструменти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для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ведення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здорового способу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життя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ru-RU" b="0" dirty="0">
              <a:effectLst/>
            </a:endParaRPr>
          </a:p>
          <a:p>
            <a:pPr marL="114300" indent="0"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15</a:t>
            </a:fld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78747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Розробити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веб-</a:t>
            </a:r>
            <a:r>
              <a:rPr lang="ru-RU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застосунок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для </a:t>
            </a:r>
            <a:r>
              <a:rPr lang="ru-RU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програмної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системи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фітнес-трекера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в </a:t>
            </a:r>
            <a:r>
              <a:rPr lang="ru-RU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якому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буде </a:t>
            </a:r>
            <a:r>
              <a:rPr lang="ru-RU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реалізовано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функціонал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безпосередньо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запису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тренувань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ru-RU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прийомів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їжі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людини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ru-RU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обрабка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результатів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ru-RU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рахування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режиму </a:t>
            </a:r>
            <a:r>
              <a:rPr lang="ru-RU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харчування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за </a:t>
            </a:r>
            <a:r>
              <a:rPr lang="ru-RU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показниками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суб’єкта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з </a:t>
            </a:r>
            <a:r>
              <a:rPr lang="ru-RU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використанням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мови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програмування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C# 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та </a:t>
            </a:r>
            <a:r>
              <a:rPr lang="ru-RU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платформи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Net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(аналіз існуючих рішень)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607147" y="1106994"/>
            <a:ext cx="4885104" cy="31106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Fitbit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Тип продукту: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Апаратура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+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додаток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для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здоров’я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та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фітнесу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Слабкі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сторони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endParaRPr lang="ru-RU" b="0" dirty="0">
              <a:effectLst/>
            </a:endParaRPr>
          </a:p>
          <a:p>
            <a:pPr marL="450215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Залежність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від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власного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обладнання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;</a:t>
            </a:r>
          </a:p>
          <a:p>
            <a:pPr marL="450215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Висока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ціна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пристроїв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;</a:t>
            </a:r>
          </a:p>
          <a:p>
            <a:pPr marL="450215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Обмежений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досвід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для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користувачів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без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гаджетів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Fitbit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0D7FCAA-F400-4471-A7B1-CD9777E17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623" y="1106994"/>
            <a:ext cx="3024943" cy="3024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(аналіз існуючих рішень)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1131175" y="1005500"/>
            <a:ext cx="4325614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MyFitnessPal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Тип продукту: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Додаток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для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підрахунку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калорій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та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фітнес-трекінгу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Слабкі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сторони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endParaRPr lang="ru-RU" b="0" dirty="0">
              <a:effectLst/>
            </a:endParaRPr>
          </a:p>
          <a:p>
            <a:pPr marL="401955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Застарілий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інтерфейс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;</a:t>
            </a:r>
          </a:p>
          <a:p>
            <a:pPr marL="401955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Часті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скарги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на рекламу в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безкоштовній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версії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;</a:t>
            </a:r>
          </a:p>
          <a:p>
            <a:pPr marL="401955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Обмежений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функціонал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без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підписки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06477B-8828-477C-84AF-59FAAA445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714" y="979393"/>
            <a:ext cx="1590324" cy="33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950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(аналіз існуючих рішень)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1131175" y="1005500"/>
            <a:ext cx="4325614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YAZIO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Тип продукту: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Додаток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для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підрахунку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калорій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та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планування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харчування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Слабкі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сторони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</a:t>
            </a:r>
            <a:endParaRPr lang="ru-RU" b="0" dirty="0">
              <a:effectLst/>
            </a:endParaRPr>
          </a:p>
          <a:p>
            <a:pPr marL="450215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Значна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частина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функціоналу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доступна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лише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в PRO;</a:t>
            </a:r>
          </a:p>
          <a:p>
            <a:pPr marL="450215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Менше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соціальних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функцій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3084C6B-34B5-4446-9889-C0FF60616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879" y="894750"/>
            <a:ext cx="1578752" cy="335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081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опис системи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189412" y="787415"/>
            <a:ext cx="3827417" cy="34296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R="127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Програма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являє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собою веб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додаток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який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допомагає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людям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контролювати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свій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спосіб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життя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Користувач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може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щодня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записувати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що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він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їсть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скільки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калорій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споживає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яку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активність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виконує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які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тренування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проходить та як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змінюється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його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фізичний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стан (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наприклад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вага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чи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об’єм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тіла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).</a:t>
            </a:r>
            <a:endParaRPr lang="ru-RU" b="0" dirty="0">
              <a:effectLst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447CD87-CA84-4431-B2BD-F0C241476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412" y="787415"/>
            <a:ext cx="4387944" cy="334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2651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554457" y="1161843"/>
            <a:ext cx="4884260" cy="3277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Backend:</a:t>
            </a:r>
            <a:endParaRPr lang="en-US" b="0" dirty="0">
              <a:effectLst/>
            </a:endParaRPr>
          </a:p>
          <a:p>
            <a:pPr marL="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ASP.NET Core 8.0 –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потужна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серверна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платформа.</a:t>
            </a:r>
          </a:p>
          <a:p>
            <a:pPr marL="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Entity Framework Core – ORM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для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взаємодії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з базою.</a:t>
            </a:r>
          </a:p>
          <a:p>
            <a:pPr marL="1714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Identity Framework –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керування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користувачами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indent="0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Frontend:</a:t>
            </a:r>
            <a:endParaRPr lang="en-US" b="0" dirty="0">
              <a:effectLst/>
            </a:endParaRPr>
          </a:p>
          <a:p>
            <a:pPr marL="172796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ASP.NET Core MVC –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побудова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сторінок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на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основі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шаблонів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marL="172796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JavaScript/jQuery –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динаміка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AJAX-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запити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</a:p>
          <a:p>
            <a:pPr marL="172796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Bootstrap 5 –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адаптивна верстка.</a:t>
            </a:r>
          </a:p>
          <a:p>
            <a:pPr marL="172796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Chart.js –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візуалізація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статистики.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ru-RU" sz="18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Database:</a:t>
            </a:r>
            <a:endParaRPr lang="en-US" b="0" dirty="0">
              <a:effectLst/>
            </a:endParaRPr>
          </a:p>
          <a:p>
            <a:pPr marL="172796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SQL Server –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надійна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реляційна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СУБД.</a:t>
            </a:r>
          </a:p>
          <a:p>
            <a:pPr marL="172796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Code-First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підхід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–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моделювання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бази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через код.</a:t>
            </a:r>
            <a:endParaRPr lang="ru-RU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lang="ru-RU" dirty="0">
              <a:latin typeface="Economica" panose="020B0604020202020204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pic>
        <p:nvPicPr>
          <p:cNvPr id="5122" name="Picture 2" descr="Latest .NET Development Trends 2024: Everything You Need to Know">
            <a:extLst>
              <a:ext uri="{FF2B5EF4-FFF2-40B4-BE49-F238E27FC236}">
                <a16:creationId xmlns:a16="http://schemas.microsoft.com/office/drawing/2014/main" id="{4553CE3D-CCB8-4D46-9B97-BF18B75D1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751" y="956599"/>
            <a:ext cx="1058391" cy="105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jQuery 4: A New Era. jQuery, the “old-fashioned” JavaScript… | by Alex  Efimenko | Medium">
            <a:extLst>
              <a:ext uri="{FF2B5EF4-FFF2-40B4-BE49-F238E27FC236}">
                <a16:creationId xmlns:a16="http://schemas.microsoft.com/office/drawing/2014/main" id="{253EA34B-4B51-4EBF-B80E-DAA2F1E49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169" y="2977409"/>
            <a:ext cx="1179515" cy="99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Bootstrap (front-end framework) - Wikipedia">
            <a:extLst>
              <a:ext uri="{FF2B5EF4-FFF2-40B4-BE49-F238E27FC236}">
                <a16:creationId xmlns:a16="http://schemas.microsoft.com/office/drawing/2014/main" id="{144D612F-1814-4BF7-B904-4549EB20C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751" y="3133215"/>
            <a:ext cx="944593" cy="75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EF Core 5.0: Using ToQueryString() method to translate LINQ query to SQL">
            <a:extLst>
              <a:ext uri="{FF2B5EF4-FFF2-40B4-BE49-F238E27FC236}">
                <a16:creationId xmlns:a16="http://schemas.microsoft.com/office/drawing/2014/main" id="{1CC8338E-3ED6-4EEE-9A6A-00BAF1E96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747" y="2047130"/>
            <a:ext cx="1354169" cy="75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Microsoft sql server: преимущества и недостатки - Новости Южно Сахалинска -  astv.ru">
            <a:extLst>
              <a:ext uri="{FF2B5EF4-FFF2-40B4-BE49-F238E27FC236}">
                <a16:creationId xmlns:a16="http://schemas.microsoft.com/office/drawing/2014/main" id="{1E2DC2F4-AE42-4088-884F-654B59C17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513" y="1096463"/>
            <a:ext cx="953205" cy="773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створенного програмного забезпечення</a:t>
            </a:r>
            <a:endParaRPr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1" y="1453900"/>
            <a:ext cx="4697906" cy="31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Основною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архітектурою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для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проектування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ПЗ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була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обрана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трирівнева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архітектура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N-Tier).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Вона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забезпечує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чіткий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розподіл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відповідальностей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між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інтерфейсом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користувача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бізнес-логікою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та доступом до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даних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ru-RU" b="0" dirty="0">
              <a:effectLst/>
            </a:endParaRPr>
          </a:p>
          <a:p>
            <a:pPr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Presentation Layer (UI) –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взаємодія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з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користувачем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ru-RU" b="0" dirty="0">
              <a:effectLst/>
            </a:endParaRPr>
          </a:p>
          <a:p>
            <a:pPr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Business Logic Layer (BLL) –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обробка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правил і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логіки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ru-RU" b="0" dirty="0">
              <a:effectLst/>
            </a:endParaRPr>
          </a:p>
          <a:p>
            <a:pPr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Data Access Layer (DAL) –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доступ до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бази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даних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br>
              <a:rPr lang="ru-RU" dirty="0"/>
            </a:br>
            <a:endParaRPr dirty="0">
              <a:latin typeface="Economica" panose="020B0604020202020204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pic>
        <p:nvPicPr>
          <p:cNvPr id="6146" name="Picture 2" descr="Understanding N-Tier Architecture: Building Robust and Scalable  Applications | by Ege Karataş | Medium">
            <a:extLst>
              <a:ext uri="{FF2B5EF4-FFF2-40B4-BE49-F238E27FC236}">
                <a16:creationId xmlns:a16="http://schemas.microsoft.com/office/drawing/2014/main" id="{D0CE71E9-64CA-410D-9C4C-3C24D2445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916" y="1528354"/>
            <a:ext cx="3951350" cy="222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696646" y="756058"/>
            <a:ext cx="4931372" cy="35256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114300" indent="0">
              <a:buNone/>
            </a:pPr>
            <a:endParaRPr lang="ru-RU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createProductAutocomplete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(input,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weightInput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fields) {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list;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input.addEventListener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'input'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{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.value.toLowerCase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(!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suggestions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productData.filter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=&gt;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p.Name.toLowerCase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().includes(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suggestions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suggestions.sort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((a, b)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=&gt;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a.Name.toLowerCase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b.Name.toLowerCase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aStarts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aName.startsWith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bStarts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bName.startsWith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aStarts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 !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bStarts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-1;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(!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aStarts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bStarts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1;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aName.length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bName.length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}).slice(0, 10);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suggestions.forEach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=&gt;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item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document.createElement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'button'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item.type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'button'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item.className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'list-group-item list-group-item-action'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item.textContent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p.Name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item.onclick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()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=&gt;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input.value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p.Name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list.innerHTML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weight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parseFloat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weightInput.value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|| 100;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fields.proteins.value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p.Proteins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 weight / 100).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toFixed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(2);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fields.fats.value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p.Fats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 weight / 100).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toFixed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(2);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fields.carbs.value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p.Carbohydrates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 weight / 100).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toFixed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(2);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fields.calories.value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p.Calories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 weight / 100).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toFixed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(2);</a:t>
            </a:r>
          </a:p>
          <a:p>
            <a:pPr marL="11430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};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list.appendChild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(item);</a:t>
            </a:r>
          </a:p>
          <a:p>
            <a:pPr marL="11430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});</a:t>
            </a:r>
          </a:p>
          <a:p>
            <a:pPr marL="11430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});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document.addEventListener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'click'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function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(e) {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(!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input.contains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e.target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 {</a:t>
            </a:r>
          </a:p>
          <a:p>
            <a:pPr marL="11430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(list &amp;&amp;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list.classList.contains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'autocomplete-list'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list.innerHTML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''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11430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}</a:t>
            </a:r>
          </a:p>
          <a:p>
            <a:pPr marL="114300" indent="0">
              <a:buNone/>
            </a:pPr>
            <a:r>
              <a:rPr lang="ru-RU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});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59D68-B224-4967-AE3C-A4BEFE8505C5}"/>
              </a:ext>
            </a:extLst>
          </p:cNvPr>
          <p:cNvSpPr txBox="1"/>
          <p:nvPr/>
        </p:nvSpPr>
        <p:spPr>
          <a:xfrm>
            <a:off x="515982" y="861756"/>
            <a:ext cx="291954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</a:rPr>
              <a:t>На цьому прикладі продемонстровано реалізацію автоматичного підставлення значень на основі динамічного пошуку по назвам блюд.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Шаблон_презентації_до_ККП_бакалавра_2025</Template>
  <TotalTime>56</TotalTime>
  <Words>1317</Words>
  <Application>Microsoft Office PowerPoint</Application>
  <PresentationFormat>Экран (16:9)</PresentationFormat>
  <Paragraphs>203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Times New Roman</vt:lpstr>
      <vt:lpstr>Cascadia Mono</vt:lpstr>
      <vt:lpstr>Economica</vt:lpstr>
      <vt:lpstr>Calibri</vt:lpstr>
      <vt:lpstr>Open Sans</vt:lpstr>
      <vt:lpstr>Шаблон презентації кваліфікаційної роботи магістрів</vt:lpstr>
      <vt:lpstr>Універсальний фітнес-трекер</vt:lpstr>
      <vt:lpstr>Мета роботи</vt:lpstr>
      <vt:lpstr>Аналіз проблеми (аналіз існуючих рішень) </vt:lpstr>
      <vt:lpstr>Аналіз проблеми (аналіз існуючих рішень) </vt:lpstr>
      <vt:lpstr>Аналіз проблеми (аналіз існуючих рішень) </vt:lpstr>
      <vt:lpstr>Постановка задачі та опис системи</vt:lpstr>
      <vt:lpstr>Опис програмного забезпечення, що було використано у дослідженні</vt:lpstr>
      <vt:lpstr>Архітектура створенного програмного забезпечення</vt:lpstr>
      <vt:lpstr>Приклад реалізації</vt:lpstr>
      <vt:lpstr>Приклад реалізації</vt:lpstr>
      <vt:lpstr>Інтерфейс користувача </vt:lpstr>
      <vt:lpstr>Інтерфейс користувача </vt:lpstr>
      <vt:lpstr>Інтерфейс користувача </vt:lpstr>
      <vt:lpstr>Тестування</vt:lpstr>
      <vt:lpstr>Підсумки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Універсальний фітнес-трекер</dc:title>
  <dc:creator>Bieloshapka Mykyta</dc:creator>
  <cp:lastModifiedBy>Bieloshapka Mykyta</cp:lastModifiedBy>
  <cp:revision>8</cp:revision>
  <dcterms:created xsi:type="dcterms:W3CDTF">2025-06-20T14:15:31Z</dcterms:created>
  <dcterms:modified xsi:type="dcterms:W3CDTF">2025-06-20T15:12:11Z</dcterms:modified>
</cp:coreProperties>
</file>