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71" r:id="rId3"/>
    <p:sldId id="257" r:id="rId4"/>
    <p:sldId id="262" r:id="rId5"/>
    <p:sldId id="263" r:id="rId6"/>
    <p:sldId id="272" r:id="rId7"/>
    <p:sldId id="273" r:id="rId8"/>
    <p:sldId id="264" r:id="rId9"/>
    <p:sldId id="274" r:id="rId10"/>
    <p:sldId id="266" r:id="rId11"/>
    <p:sldId id="267" r:id="rId12"/>
    <p:sldId id="275" r:id="rId13"/>
    <p:sldId id="276" r:id="rId14"/>
    <p:sldId id="270" r:id="rId15"/>
  </p:sldIdLst>
  <p:sldSz cx="12192000" cy="6858000"/>
  <p:notesSz cx="6858000" cy="9144000"/>
  <p:defaultTextStyle>
    <a:defPPr rtl="0"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706" autoAdjust="0"/>
  </p:normalViewPr>
  <p:slideViewPr>
    <p:cSldViewPr snapToGrid="0">
      <p:cViewPr varScale="1">
        <p:scale>
          <a:sx n="127" d="100"/>
          <a:sy n="127" d="100"/>
        </p:scale>
        <p:origin x="110" y="34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uk-UA" noProof="0" dirty="0"/>
            <a:t>Назва кроку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uk-UA" noProof="0" dirty="0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uk-UA" noProof="0" dirty="0"/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uk-UA" noProof="0" dirty="0"/>
            <a:t>Опис завдання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uk-UA" noProof="0" dirty="0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uk-UA" noProof="0" dirty="0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uk-UA" noProof="0" dirty="0"/>
            <a:t>Назва кроку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uk-UA" noProof="0" dirty="0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uk-UA" noProof="0" dirty="0"/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uk-UA" noProof="0" dirty="0"/>
            <a:t>Опис завдання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uk-UA" noProof="0" dirty="0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uk-UA" noProof="0" dirty="0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uk-UA" noProof="0" dirty="0"/>
            <a:t>Назва кроку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uk-UA" noProof="0" dirty="0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uk-UA" noProof="0" dirty="0"/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uk-UA" noProof="0" dirty="0"/>
            <a:t>Опис завдання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uk-UA" noProof="0" dirty="0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uk-UA" noProof="0" dirty="0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noProof="0" dirty="0"/>
            <a:t>Опис завдання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 noProof="0" dirty="0"/>
            <a:t>Назва кроку 1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noProof="0" dirty="0"/>
            <a:t>Опис завдання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 noProof="0" dirty="0"/>
            <a:t>Назва кроку 2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noProof="0" dirty="0"/>
            <a:t>Опис завдання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rtlCol="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100" kern="1200" noProof="0" dirty="0"/>
            <a:t>Назва кроку 3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A2FD3C-36E7-4935-B820-DC0DA9826603}" type="datetime1">
              <a:rPr lang="uk-UA" smtClean="0"/>
              <a:t>15.06.2025</a:t>
            </a:fld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uk-UA" noProof="0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4B78D8-2B98-44EC-A05A-8520659DCF25}" type="datetime1">
              <a:rPr lang="uk-UA" noProof="0" smtClean="0"/>
              <a:t>15.06.2025</a:t>
            </a:fld>
            <a:endParaRPr lang="uk-UA" noProof="0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uk-UA" noProof="0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uk-UA" noProof="0" dirty="0"/>
              <a:t>Зразки заголовків</a:t>
            </a:r>
          </a:p>
          <a:p>
            <a:pPr lvl="1" rtl="0"/>
            <a:r>
              <a:rPr lang="uk-UA" noProof="0" dirty="0"/>
              <a:t>Другий рівень</a:t>
            </a:r>
          </a:p>
          <a:p>
            <a:pPr lvl="2" rtl="0"/>
            <a:r>
              <a:rPr lang="uk-UA" noProof="0" dirty="0"/>
              <a:t>Третій рівень</a:t>
            </a:r>
          </a:p>
          <a:p>
            <a:pPr lvl="3" rtl="0"/>
            <a:r>
              <a:rPr lang="uk-UA" noProof="0" dirty="0"/>
              <a:t>Четвертий рівень</a:t>
            </a:r>
          </a:p>
          <a:p>
            <a:pPr lvl="4" rtl="0"/>
            <a:r>
              <a:rPr lang="uk-UA" noProof="0" dirty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uk-UA" noProof="0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11789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uk-UA" smtClean="0"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752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0253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uk-UA" smtClean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575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uk-UA" smtClean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88181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10192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uk-UA" smtClean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8322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4CAF0-96D2-8F23-C12B-AA2F9E830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>
            <a:extLst>
              <a:ext uri="{FF2B5EF4-FFF2-40B4-BE49-F238E27FC236}">
                <a16:creationId xmlns:a16="http://schemas.microsoft.com/office/drawing/2014/main" id="{061B7A93-F09E-96EB-E975-3800693925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>
            <a:extLst>
              <a:ext uri="{FF2B5EF4-FFF2-40B4-BE49-F238E27FC236}">
                <a16:creationId xmlns:a16="http://schemas.microsoft.com/office/drawing/2014/main" id="{0265E9D8-B0B9-60BB-D4E4-71E594F6B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C0D48D5-7C1E-5778-303E-16B05576F0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uk-UA" smtClean="0"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78952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05535-E4FC-C38F-9D49-227E6CB84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>
            <a:extLst>
              <a:ext uri="{FF2B5EF4-FFF2-40B4-BE49-F238E27FC236}">
                <a16:creationId xmlns:a16="http://schemas.microsoft.com/office/drawing/2014/main" id="{0D1ACF99-7965-3439-2D55-26BE30886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>
            <a:extLst>
              <a:ext uri="{FF2B5EF4-FFF2-40B4-BE49-F238E27FC236}">
                <a16:creationId xmlns:a16="http://schemas.microsoft.com/office/drawing/2014/main" id="{AE78485A-1EA1-3978-C8CE-1FBAE92A2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6ABCB2F-7629-AD21-CE96-22EF477307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uk-UA" smtClean="0"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141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а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 сполучна лінія 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 сполучна лінія 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 сполучна лінія 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 сполучна лінія 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 сполучна ліні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 сполучна лінія 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 сполучна лінія 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 сполучна лінія 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 сполучна лінія 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 сполучна лінія 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 сполучна ліні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 сполучна лінія 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 сполучна лінія 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 сполучна лінія 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 сполучна ліні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 сполучна лінія 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а 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 сполучна лінія 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 сполучна лінія 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 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 сполучна ліні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 сполучна лінія 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а 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 сполучна лінія 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 сполучна ліні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 сполучна ліні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 сполучна ліні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 сполучна лінія 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 сполучна лінія 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 сполучна ліні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 сполучна ліні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 сполучна лінія 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 сполучна лінія 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а 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 сполучна лінія 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 сполучна лінія 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 сполучна лінія 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 сполучна ліні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 сполучна лінія 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а 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 сполучна лінія 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 сполучна ліні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 сполучна ліні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 сполучна ліні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 сполучна лінія 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 сполучна лінія 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 сполучна ліні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 сполучна лінія 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 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uk-UA" noProof="0"/>
              <a:t>Клацніть, щоб редагувати стиль зразка підзаголовка</a:t>
            </a:r>
            <a:endParaRPr lang="uk-UA" noProof="0" dirty="0"/>
          </a:p>
        </p:txBody>
      </p:sp>
      <p:cxnSp>
        <p:nvCxnSpPr>
          <p:cNvPr id="58" name="Пряма сполучна лінія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BAA6CE-6EEA-4375-AF1D-1128538CA243}" type="datetime1">
              <a:rPr lang="uk-UA" noProof="0" smtClean="0"/>
              <a:t>15.06.2025</a:t>
            </a:fld>
            <a:endParaRPr lang="uk-UA" noProof="0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0FFECF-1C7D-4934-BE95-F2337D25DC25}" type="datetime1">
              <a:rPr lang="uk-UA" noProof="0" smtClean="0"/>
              <a:t>15.06.2025</a:t>
            </a:fld>
            <a:endParaRPr lang="uk-UA" noProof="0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552E60-839A-4EFF-B832-51E7811E90F3}" type="datetime1">
              <a:rPr lang="uk-UA" noProof="0" smtClean="0"/>
              <a:t>15.06.2025</a:t>
            </a:fld>
            <a:endParaRPr lang="uk-UA" noProof="0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озділу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а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 сполучна ліні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 сполучна лінія 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 сполучна лінія 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 сполучна ліні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 сполучна лінія 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 сполучна лінія 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 сполучна лінія 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 сполучна лінія 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 сполучна лінія 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 сполучна ліні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 сполучна лінія 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 сполучна лінія 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 сполучна лінія 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 сполучна ліні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 сполучна лінія 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 сполучна лінія 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а 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 сполучна лінія 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 сполучна лінія 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 сполучна ліні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 сполучна ліні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 сполучна лінія 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а 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 сполучна лінія 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 сполучна ліні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 сполучна ліні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 сполучна ліні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 сполучна лінія 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 сполучна лінія 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 сполучна ліні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 сполучна лінія 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 сполучна лінія 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 сполучна лінія 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а 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 сполучна лінія 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 сполучна лінія 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 сполучна ліні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 сполучна ліні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 сполучна лінія 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а 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 сполучна лінія 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 сполучна ліні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 сполучна ліні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 сполучна ліні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 сполучна лінія 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 сполучна лінія 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 сполучна ліні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 сполучна лінія 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 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 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</p:txBody>
      </p:sp>
      <p:cxnSp>
        <p:nvCxnSpPr>
          <p:cNvPr id="58" name="Пряма сполучна лінія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лемент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8FD6A1-C515-4A30-8304-F617EB6E288C}" type="datetime1">
              <a:rPr lang="uk-UA" noProof="0" smtClean="0"/>
              <a:t>15.06.2025</a:t>
            </a:fld>
            <a:endParaRPr lang="uk-UA" noProof="0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BF8D6F-E1AC-4281-9310-5B48496A32D1}" type="datetime1">
              <a:rPr lang="uk-UA" noProof="0" smtClean="0"/>
              <a:t>15.06.2025</a:t>
            </a:fld>
            <a:endParaRPr lang="uk-UA" noProof="0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EE726A-9324-4497-A49E-55B48DC2A53B}" type="datetime1">
              <a:rPr lang="uk-UA" noProof="0" smtClean="0"/>
              <a:t>15.06.2025</a:t>
            </a:fld>
            <a:endParaRPr lang="uk-UA" noProof="0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uk-UA" noProof="0" smtClean="0"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а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 сполучна лінія 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 сполучна лінія 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 сполучна лінія 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 сполучна лінія 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 сполучна лінія 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 сполучна лінія 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 сполучна лінія 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 сполучна лінія 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 сполучна лінія 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 сполучна лінія 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 сполучна лінія 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 сполучна лінія 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 сполучна лінія 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 сполучна лінія 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 сполучна лінія 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 сполучна лінія 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а 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 сполучна лінія 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 сполучна лінія 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 сполучна лінія 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 сполучна лінія 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 сполучна лінія 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а 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 сполучна лінія 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 сполучна лінія 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 сполучна лінія 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 сполучна лінія 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 сполучна лінія 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 сполучна лінія 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 сполучна лінія 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 сполучна лінія 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 сполучна лінія 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 сполучна лінія 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а 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 сполучна лінія 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 сполучна лінія 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 сполучна лінія 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 сполучна лінія 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 сполучна лінія 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а 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 сполучна лінія 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 сполучна лінія 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 сполучна лінія 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 сполучна лінія 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 сполучна лінія 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 сполучна лінія 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 сполучна лінія 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 сполучна лінія 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 сполучна лінія 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 сполучна лінія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Місце для нижнього колонтитула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212" name="Місце для дати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0DB8B3-1075-4E7E-B714-07F8132BCA03}" type="datetime1">
              <a:rPr lang="uk-UA" noProof="0" smtClean="0"/>
              <a:t>15.06.2025</a:t>
            </a:fld>
            <a:endParaRPr lang="uk-UA" noProof="0" dirty="0"/>
          </a:p>
        </p:txBody>
      </p:sp>
      <p:sp>
        <p:nvSpPr>
          <p:cNvPr id="214" name="Місце для номера слайда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uk-UA" noProof="0" smtClean="0"/>
              <a:pPr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Вміст із підписо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а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 сполучна ліні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 сполучна ліні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 сполучна лінія 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 сполучна лінія 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 сполучна лінія 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 сполучна лінія 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 сполучна лінія 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 сполучна ліні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 сполучна лінія 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 сполучна лінія 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 сполучна лінія 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 сполучна ліні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 сполучна лінія 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 сполучна лінія 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 сполучна лінія 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 сполучна лінія 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а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 сполучна лінія 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 сполучна ліні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 сполучна ліні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 сполучна ліні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 сполучна лінія 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а 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 сполучна лінія 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 сполучна ліні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 сполучна ліні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 сполучна лінія 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 сполучна лінія 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 сполучна лінія 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 сполучна лінія 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 сполучна ліні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 сполучна ліні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 сполучна лінія 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а 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 сполучна лінія 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 сполучна ліні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 сполучна ліні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 сполучна ліні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 сполучна лінія 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а 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 сполучна лінія 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 сполучна ліні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 сполучна ліні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 сполучна лінія 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 сполучна лінія 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 сполучна лінія 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 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 сполучна ліні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 сполучна лінія 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кутник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вмісту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  <a:p>
            <a:pPr lvl="1" rtl="0"/>
            <a:r>
              <a:rPr lang="uk-UA" noProof="0"/>
              <a:t>Другий рівень</a:t>
            </a:r>
          </a:p>
          <a:p>
            <a:pPr lvl="2" rtl="0"/>
            <a:r>
              <a:rPr lang="uk-UA" noProof="0"/>
              <a:t>Третій рівень</a:t>
            </a:r>
          </a:p>
          <a:p>
            <a:pPr lvl="3" rtl="0"/>
            <a:r>
              <a:rPr lang="uk-UA" noProof="0"/>
              <a:t>Четвертий рівень</a:t>
            </a:r>
          </a:p>
          <a:p>
            <a:pPr lvl="4" rtl="0"/>
            <a:r>
              <a:rPr lang="uk-UA" noProof="0"/>
              <a:t>П’ятий рівень</a:t>
            </a:r>
            <a:endParaRPr lang="uk-UA" noProof="0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</p:txBody>
      </p:sp>
      <p:cxnSp>
        <p:nvCxnSpPr>
          <p:cNvPr id="60" name="Пряма сполучна лінія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Місце для нижнього колонтитула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0FC5724-4B52-45D8-B622-6EB4A8C93609}" type="datetime1">
              <a:rPr lang="uk-UA" noProof="0" smtClean="0"/>
              <a:t>15.06.2025</a:t>
            </a:fld>
            <a:endParaRPr lang="uk-UA" noProof="0" dirty="0"/>
          </a:p>
        </p:txBody>
      </p:sp>
      <p:sp>
        <p:nvSpPr>
          <p:cNvPr id="8" name="Місце для номера слайда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uk-UA" noProof="0" smtClean="0"/>
              <a:pPr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Зображення з підписо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а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 сполучна лінія 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 сполучна лінія 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 сполучна ліні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 сполучна лінія 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 сполучна лінія 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 сполучна лінія 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 сполучна лінія 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 сполучна лінія 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 сполучна ліні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 сполучна лінія 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 сполучна лінія 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 сполучна лінія 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 сполучна ліні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 сполучна лінія 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 сполучна лінія 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 сполучна лінія 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а 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 сполучна лінія 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 сполучна ліні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 сполучна ліні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 сполучна ліні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 сполучна лінія 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а 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 сполучна лінія 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 сполучна ліні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 сполучна ліні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 сполучна ліні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 сполучна лінія 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 сполучна лінія 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 сполучна лінія 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 сполучна лінія 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 сполучна ліні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 сполучна лінія 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а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 сполучна ліні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 сполучна ліні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 сполучна ліні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 сполучна ліні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 сполучна лінія 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а 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 сполучна лінія 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 сполучна ліні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 сполучна ліні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 сполучна ліні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 сполучна лінія 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 сполучна лінія 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 сполучна лінія 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 сполучна лінія 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 сполучна ліні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 сполучна лінія 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кутник 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noProof="0" dirty="0"/>
          </a:p>
        </p:txBody>
      </p:sp>
      <p:cxnSp>
        <p:nvCxnSpPr>
          <p:cNvPr id="59" name="Пряма сполучна лінія 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uk-UA" noProof="0"/>
              <a:t>Клацніть, щоб редагувати стиль зразка заголовка</a:t>
            </a:r>
            <a:endParaRPr lang="uk-UA" noProof="0" dirty="0"/>
          </a:p>
        </p:txBody>
      </p:sp>
      <p:sp>
        <p:nvSpPr>
          <p:cNvPr id="3" name="Місце для зображення 2" descr="Пустий покажчик місця заповнення для зображення. Клацніть покажчик місця заповнення та виберіть зображення, яке потрібно додати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uk-UA" noProof="0"/>
              <a:t>Клацніть піктограму, щоб додати зображення</a:t>
            </a:r>
            <a:endParaRPr lang="uk-UA" noProof="0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uk-UA" noProof="0"/>
              <a:t>Клацніть, щоб відредагувати стилі зразків тексту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а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 сполучна лінія 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 сполучна лінія 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 сполучна лінія 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 сполучна лінія 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 сполучна лінія 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 сполучна лінія 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 сполучна лінія 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 сполучна лінія 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 сполучна лінія 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 сполучна лінія 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 сполучна лінія 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 сполучна лінія 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 сполучна лінія 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 сполучна лінія 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 сполучна лінія 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 сполучна лінія 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а 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 сполучна лінія 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 сполучна лінія 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 сполучна лінія 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 сполучна лінія 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 сполучна лінія 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а 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 сполучна лінія 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 сполучна лінія 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 сполучна лінія 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 сполучна лінія 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 сполучна лінія 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 сполучна лінія 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 сполучна лінія 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 сполучна лінія 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 сполучна лінія 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 сполучна лінія 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а 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 сполучна лінія 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 сполучна лінія 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 сполучна лінія 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 сполучна лінія 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 сполучна лінія 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а 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 сполучна лінія 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 сполучна лінія 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 сполучна лінія 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 сполучна лінія 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 сполучна лінія 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 сполучна лінія 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 сполучна лінія 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 сполучна лінія 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 сполучна лінія 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 сполучна лінія 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Місце для заголовка 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uk-UA" noProof="0" dirty="0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uk-UA" noProof="0" dirty="0"/>
              <a:t>Зразки заголовків</a:t>
            </a:r>
          </a:p>
          <a:p>
            <a:pPr lvl="1" rtl="0"/>
            <a:r>
              <a:rPr lang="uk-UA" noProof="0" dirty="0"/>
              <a:t>Другий рівень</a:t>
            </a:r>
          </a:p>
          <a:p>
            <a:pPr lvl="2" rtl="0"/>
            <a:r>
              <a:rPr lang="uk-UA" noProof="0" dirty="0"/>
              <a:t>Третій рівень</a:t>
            </a:r>
          </a:p>
          <a:p>
            <a:pPr lvl="3" rtl="0"/>
            <a:r>
              <a:rPr lang="uk-UA" noProof="0" dirty="0"/>
              <a:t>Четвертий рівень</a:t>
            </a:r>
          </a:p>
          <a:p>
            <a:pPr lvl="4" rtl="0"/>
            <a:r>
              <a:rPr lang="uk-UA" noProof="0" dirty="0"/>
              <a:t>П’ятий рівень</a:t>
            </a:r>
          </a:p>
        </p:txBody>
      </p:sp>
      <p:cxnSp>
        <p:nvCxnSpPr>
          <p:cNvPr id="148" name="Пряма сполучна лінія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Місце для нижнього колонтитула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uk-UA" noProof="0" dirty="0"/>
              <a:t>Додайте нижній колонтитул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650948DC-8C9A-4287-8F33-D5F759A32CC2}" type="datetime1">
              <a:rPr lang="uk-UA" noProof="0" smtClean="0"/>
              <a:t>15.06.2025</a:t>
            </a:fld>
            <a:endParaRPr lang="uk-UA" noProof="0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uk-UA" noProof="0" smtClean="0"/>
              <a:pPr/>
              <a:t>‹№›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eb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3152274"/>
            <a:ext cx="9604310" cy="2026051"/>
          </a:xfrm>
        </p:spPr>
        <p:txBody>
          <a:bodyPr rtlCol="0">
            <a:noAutofit/>
          </a:bodyPr>
          <a:lstStyle/>
          <a:p>
            <a:pPr algn="ctr" rtl="0"/>
            <a:r>
              <a:rPr lang="uk-UA" sz="5400" dirty="0"/>
              <a:t>Соціальна мережа із системою запланованих публікацій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360373"/>
            <a:ext cx="2099060" cy="902063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uk-UA" dirty="0"/>
              <a:t>Підготував:</a:t>
            </a:r>
          </a:p>
          <a:p>
            <a:pPr rtl="0"/>
            <a:r>
              <a:rPr lang="uk-UA" dirty="0"/>
              <a:t>ст. гр. ПЗПІ-22-6</a:t>
            </a:r>
          </a:p>
          <a:p>
            <a:pPr rtl="0"/>
            <a:r>
              <a:rPr lang="uk-UA" dirty="0"/>
              <a:t>Білецький Д. А.</a:t>
            </a:r>
          </a:p>
        </p:txBody>
      </p:sp>
      <p:sp>
        <p:nvSpPr>
          <p:cNvPr id="4" name="Підзаголовок 2">
            <a:extLst>
              <a:ext uri="{FF2B5EF4-FFF2-40B4-BE49-F238E27FC236}">
                <a16:creationId xmlns:a16="http://schemas.microsoft.com/office/drawing/2014/main" id="{2502B611-D287-56C1-E964-51D594D1B532}"/>
              </a:ext>
            </a:extLst>
          </p:cNvPr>
          <p:cNvSpPr txBox="1">
            <a:spLocks/>
          </p:cNvSpPr>
          <p:nvPr/>
        </p:nvSpPr>
        <p:spPr>
          <a:xfrm>
            <a:off x="8530389" y="5360372"/>
            <a:ext cx="2367766" cy="902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Керівник:</a:t>
            </a:r>
          </a:p>
          <a:p>
            <a:r>
              <a:rPr lang="uk-UA" dirty="0"/>
              <a:t>ст. </a:t>
            </a:r>
            <a:r>
              <a:rPr lang="uk-UA" dirty="0" err="1"/>
              <a:t>викл</a:t>
            </a:r>
            <a:r>
              <a:rPr lang="uk-UA" dirty="0"/>
              <a:t>.</a:t>
            </a:r>
          </a:p>
          <a:p>
            <a:r>
              <a:rPr lang="uk-UA" dirty="0" err="1"/>
              <a:t>Широкопетлєва</a:t>
            </a:r>
            <a:r>
              <a:rPr lang="uk-UA" dirty="0"/>
              <a:t> М. С.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/>
              <a:t>Використані сторонні сервіси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uk-UA" dirty="0"/>
              <a:t>Хмарний сервіс збереження фото </a:t>
            </a:r>
            <a:r>
              <a:rPr lang="en-US" dirty="0" err="1"/>
              <a:t>Cloudinary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 algn="just" rtl="0">
              <a:buNone/>
            </a:pPr>
            <a:r>
              <a:rPr lang="uk-UA" dirty="0"/>
              <a:t>Цей сервіс дозволяє зберігати та модифікувати фото, що зменшує навантаження на сервер.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324602" y="1818322"/>
            <a:ext cx="4572000" cy="641350"/>
          </a:xfrm>
        </p:spPr>
        <p:txBody>
          <a:bodyPr rtlCol="0"/>
          <a:lstStyle/>
          <a:p>
            <a:pPr rtl="0"/>
            <a:r>
              <a:rPr lang="en-US" dirty="0"/>
              <a:t>SMTP </a:t>
            </a:r>
            <a:r>
              <a:rPr lang="uk-UA" dirty="0"/>
              <a:t>клієнт для розсилки від </a:t>
            </a:r>
            <a:r>
              <a:rPr lang="en-US" dirty="0"/>
              <a:t>Google</a:t>
            </a:r>
            <a:endParaRPr lang="uk-UA" dirty="0"/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E783578C-2CEB-E716-F44D-EDBD471CD0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1571" y="3429000"/>
            <a:ext cx="2818558" cy="2453522"/>
          </a:xfrm>
        </p:spPr>
      </p:pic>
      <p:sp>
        <p:nvSpPr>
          <p:cNvPr id="9" name="Місце для вмісту 3">
            <a:extLst>
              <a:ext uri="{FF2B5EF4-FFF2-40B4-BE49-F238E27FC236}">
                <a16:creationId xmlns:a16="http://schemas.microsoft.com/office/drawing/2014/main" id="{67FE1965-601B-FE39-9A3F-62862F3A4E29}"/>
              </a:ext>
            </a:extLst>
          </p:cNvPr>
          <p:cNvSpPr txBox="1">
            <a:spLocks/>
          </p:cNvSpPr>
          <p:nvPr/>
        </p:nvSpPr>
        <p:spPr>
          <a:xfrm>
            <a:off x="6324602" y="2631756"/>
            <a:ext cx="4572000" cy="3287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uk-UA" dirty="0"/>
              <a:t>Дозволяє виконувати розсилку за електронною поштою користувача і повідомляти про нову публікацію чи певні інші необхідні дані.</a:t>
            </a:r>
          </a:p>
        </p:txBody>
      </p:sp>
      <p:pic>
        <p:nvPicPr>
          <p:cNvPr id="1026" name="Picture 2" descr="Master the Gmail SMTP in 2025: Complete Setup Guide">
            <a:extLst>
              <a:ext uri="{FF2B5EF4-FFF2-40B4-BE49-F238E27FC236}">
                <a16:creationId xmlns:a16="http://schemas.microsoft.com/office/drawing/2014/main" id="{CFF76CE2-50D9-9CD1-61DA-731B2B607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191" y="3951122"/>
            <a:ext cx="4122821" cy="163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Місце для номера слайда 10">
            <a:extLst>
              <a:ext uri="{FF2B5EF4-FFF2-40B4-BE49-F238E27FC236}">
                <a16:creationId xmlns:a16="http://schemas.microsoft.com/office/drawing/2014/main" id="{88B200C0-AAE4-9661-AE69-6AE72D16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uk-UA" noProof="0" smtClean="0"/>
              <a:t>10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363"/>
            <a:ext cx="9601200" cy="701759"/>
          </a:xfrm>
        </p:spPr>
        <p:txBody>
          <a:bodyPr rtlCol="0"/>
          <a:lstStyle/>
          <a:p>
            <a:pPr algn="ctr" rtl="0"/>
            <a:r>
              <a:rPr lang="uk-UA" dirty="0"/>
              <a:t>Реалізація сервісу підписок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51B497-FD01-AA8A-CEFF-E3EDD91BE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140" y="1423737"/>
            <a:ext cx="8349719" cy="4279231"/>
          </a:xfrm>
          <a:prstGeom prst="rect">
            <a:avLst/>
          </a:prstGeo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4C8D934C-3AD0-56C8-4A95-250386CF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uk-UA" noProof="0" smtClean="0"/>
              <a:t>11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D4DA8-FA12-C42A-A9A8-BD633EDBB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F7AD0-3DFB-FF10-284D-58110F75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363"/>
            <a:ext cx="9601200" cy="701759"/>
          </a:xfrm>
        </p:spPr>
        <p:txBody>
          <a:bodyPr rtlCol="0"/>
          <a:lstStyle/>
          <a:p>
            <a:pPr algn="ctr" rtl="0"/>
            <a:r>
              <a:rPr lang="uk-UA" dirty="0"/>
              <a:t>Реалізація сервісу збереження фото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2EB561-FF11-D59D-2BDF-855D16BE0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860" y="1341271"/>
            <a:ext cx="8060280" cy="4692211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563130C-210D-2A38-5F82-82AD0871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uk-UA" noProof="0" smtClean="0"/>
              <a:t>12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44694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A6C63-13AD-CF2F-63FD-3623B8859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321A3-8DF5-8B23-AA48-82E5B956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363"/>
            <a:ext cx="9601200" cy="701759"/>
          </a:xfrm>
        </p:spPr>
        <p:txBody>
          <a:bodyPr rtlCol="0"/>
          <a:lstStyle/>
          <a:p>
            <a:pPr algn="ctr" rtl="0"/>
            <a:r>
              <a:rPr lang="uk-UA" dirty="0"/>
              <a:t>Інтерфейс користувача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72D057-F0EE-E67A-26EA-73B686D6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91" y="1549958"/>
            <a:ext cx="10141618" cy="4146903"/>
          </a:xfrm>
          <a:prstGeom prst="rect">
            <a:avLst/>
          </a:prstGeom>
        </p:spPr>
      </p:pic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E197E77-FA2F-9D29-758D-7D067587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uk-UA" noProof="0" smtClean="0"/>
              <a:t>13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209944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/>
              <a:t>Підсумки</a:t>
            </a:r>
          </a:p>
        </p:txBody>
      </p:sp>
      <p:sp>
        <p:nvSpPr>
          <p:cNvPr id="6" name="Місце для тексту 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algn="just" rtl="0"/>
            <a:r>
              <a:rPr lang="uk-UA" dirty="0"/>
              <a:t>В результаті роботи над </a:t>
            </a:r>
            <a:r>
              <a:rPr lang="uk-UA" dirty="0" err="1"/>
              <a:t>проєктом</a:t>
            </a:r>
            <a:r>
              <a:rPr lang="uk-UA" dirty="0"/>
              <a:t> була створена соціальна мережа, котра може вирішити проблему з надмірною кількістю сповіщень та надати користувачам справді приємний досвід від використання.</a:t>
            </a:r>
          </a:p>
        </p:txBody>
      </p:sp>
      <p:pic>
        <p:nvPicPr>
          <p:cNvPr id="12" name="Місце для зображення 11">
            <a:extLst>
              <a:ext uri="{FF2B5EF4-FFF2-40B4-BE49-F238E27FC236}">
                <a16:creationId xmlns:a16="http://schemas.microsoft.com/office/drawing/2014/main" id="{DF66E283-55C3-76B8-20CD-7F85517C2A9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086" b="30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ECD42-DE9E-6002-A64A-BC4E3192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 роботи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9F25339-33AF-A1A9-FD24-226848136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66997"/>
            <a:ext cx="8931442" cy="17531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dirty="0"/>
              <a:t>Основною метою </a:t>
            </a:r>
            <a:r>
              <a:rPr lang="uk-UA" dirty="0" err="1"/>
              <a:t>проєкту</a:t>
            </a:r>
            <a:r>
              <a:rPr lang="uk-UA" dirty="0"/>
              <a:t> є створення соціальної мережі зі ,зручною для користувачів, системою сповіщення про публікації.</a:t>
            </a:r>
          </a:p>
          <a:p>
            <a:pPr marL="0" indent="0" algn="just">
              <a:buNone/>
            </a:pPr>
            <a:r>
              <a:rPr lang="uk-UA" dirty="0"/>
              <a:t>Оновлена система сповіщення зменшить негативні емоції користувачів від постійних сповіщень авторів, на які вони підписані.</a:t>
            </a:r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8DCC928-D6D8-697A-31D7-22DDA89D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uk-UA" noProof="0" smtClean="0"/>
              <a:t>2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07771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72496"/>
            <a:ext cx="9601200" cy="1142385"/>
          </a:xfrm>
        </p:spPr>
        <p:txBody>
          <a:bodyPr rtlCol="0"/>
          <a:lstStyle/>
          <a:p>
            <a:pPr rtl="0"/>
            <a:r>
              <a:rPr lang="uk-UA" dirty="0"/>
              <a:t>Зміст презентації: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295400" y="1407695"/>
            <a:ext cx="5731042" cy="480661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uk-UA" dirty="0"/>
              <a:t>Аналіз проблем сучасних соціальних мереж</a:t>
            </a:r>
          </a:p>
          <a:p>
            <a:pPr rtl="0"/>
            <a:r>
              <a:rPr lang="uk-UA" dirty="0"/>
              <a:t>Аналіз існуючих аналогів</a:t>
            </a:r>
          </a:p>
          <a:p>
            <a:pPr rtl="0"/>
            <a:r>
              <a:rPr lang="uk-UA" dirty="0"/>
              <a:t>Новий підхід зі сповіщення користувачів</a:t>
            </a:r>
          </a:p>
          <a:p>
            <a:pPr rtl="0"/>
            <a:r>
              <a:rPr lang="uk-UA" dirty="0"/>
              <a:t>Технології розробки </a:t>
            </a:r>
            <a:r>
              <a:rPr lang="uk-UA" dirty="0" err="1"/>
              <a:t>проєкту</a:t>
            </a:r>
            <a:endParaRPr lang="uk-UA" dirty="0"/>
          </a:p>
          <a:p>
            <a:pPr rtl="0"/>
            <a:r>
              <a:rPr lang="uk-UA" dirty="0"/>
              <a:t>Опис архітектури соціальної мережі</a:t>
            </a:r>
          </a:p>
          <a:p>
            <a:pPr rtl="0"/>
            <a:r>
              <a:rPr lang="uk-UA" dirty="0"/>
              <a:t>Використані сторонні сервіси</a:t>
            </a:r>
          </a:p>
          <a:p>
            <a:pPr rtl="0"/>
            <a:r>
              <a:rPr lang="uk-UA" dirty="0"/>
              <a:t>Реалізація сервісу підписок</a:t>
            </a:r>
          </a:p>
          <a:p>
            <a:pPr rtl="0"/>
            <a:r>
              <a:rPr lang="uk-UA" dirty="0"/>
              <a:t>Реалізація сервісу збереження фото</a:t>
            </a:r>
          </a:p>
          <a:p>
            <a:pPr rtl="0"/>
            <a:r>
              <a:rPr lang="uk-UA" dirty="0"/>
              <a:t>Інтерфейс користувача</a:t>
            </a:r>
          </a:p>
          <a:p>
            <a:pPr rtl="0"/>
            <a:r>
              <a:rPr lang="uk-UA" dirty="0"/>
              <a:t>Підсумки</a:t>
            </a:r>
          </a:p>
          <a:p>
            <a:pPr rtl="0"/>
            <a:endParaRPr lang="uk-UA" dirty="0"/>
          </a:p>
          <a:p>
            <a:pPr rtl="0"/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45B962D3-186F-58BD-0C88-747DDC8F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uk-UA" noProof="0" smtClean="0"/>
              <a:t>3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/>
              <a:t>Аналіз проблем сучасних соціальних мереж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50883EB7-B5DF-C24C-5211-03C22ED21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Соціальні мережі мають такі проблеми як: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Перенасиченість сповіщеннями про нові публікації.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Надмірність функціональності, що ускладнює користування менш досвідченим користувачам.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Обмеження базової функціональності задля продажу преміуму.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608F9DC-1832-6CA2-0417-2A94B0D1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uk-UA" noProof="0" smtClean="0"/>
              <a:t>4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9621" y="19814"/>
            <a:ext cx="9601200" cy="1142385"/>
          </a:xfrm>
        </p:spPr>
        <p:txBody>
          <a:bodyPr rtlCol="0"/>
          <a:lstStyle/>
          <a:p>
            <a:pPr rtl="0"/>
            <a:r>
              <a:rPr lang="uk-UA" dirty="0"/>
              <a:t>Аналіз існуючих аналогів</a:t>
            </a:r>
          </a:p>
        </p:txBody>
      </p:sp>
      <p:graphicFrame>
        <p:nvGraphicFramePr>
          <p:cNvPr id="5" name="Місце для вмісту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6556877"/>
              </p:ext>
            </p:extLst>
          </p:nvPr>
        </p:nvGraphicFramePr>
        <p:xfrm>
          <a:off x="1379621" y="1337510"/>
          <a:ext cx="8595971" cy="416675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87821">
                  <a:extLst>
                    <a:ext uri="{9D8B030D-6E8A-4147-A177-3AD203B41FA5}">
                      <a16:colId xmlns:a16="http://schemas.microsoft.com/office/drawing/2014/main" val="2109741410"/>
                    </a:ext>
                  </a:extLst>
                </a:gridCol>
                <a:gridCol w="2092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791087342"/>
                    </a:ext>
                  </a:extLst>
                </a:gridCol>
                <a:gridCol w="2207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1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uk-UA" sz="1600" noProof="0" dirty="0"/>
                        <a:t>Оцінка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rtl="0"/>
                      <a:r>
                        <a:rPr lang="en-US" sz="1600" noProof="0" dirty="0"/>
                        <a:t>Twitter (X)</a:t>
                      </a:r>
                      <a:endParaRPr lang="uk-UA" sz="16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noProof="0" dirty="0"/>
                        <a:t>Facebook</a:t>
                      </a:r>
                      <a:endParaRPr lang="uk-UA" sz="16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/>
                        <a:t>Instagram</a:t>
                      </a:r>
                      <a:endParaRPr lang="uk-UA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 rowSpan="3">
                  <a:txBody>
                    <a:bodyPr/>
                    <a:lstStyle/>
                    <a:p>
                      <a:pPr rtl="0"/>
                      <a:r>
                        <a:rPr lang="uk-UA" sz="1600" noProof="0" dirty="0"/>
                        <a:t>Позитивні сторони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 rtl="0"/>
                      <a:r>
                        <a:rPr lang="uk-UA" sz="1600" noProof="0" dirty="0"/>
                        <a:t>Широкі можливості взаємодії з медіа-контентом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 vMerge="1">
                  <a:txBody>
                    <a:bodyPr/>
                    <a:lstStyle/>
                    <a:p>
                      <a:pPr rtl="0"/>
                      <a:endParaRPr lang="uk-UA" noProof="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just" rtl="0"/>
                      <a:r>
                        <a:rPr lang="uk-UA" sz="1600" noProof="0" dirty="0"/>
                        <a:t>Велика група розробників та велика кількість вже створеної функціональності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/>
                      <a:endParaRPr lang="uk-UA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405663"/>
                  </a:ext>
                </a:extLst>
              </a:tr>
              <a:tr h="535478">
                <a:tc vMerge="1">
                  <a:txBody>
                    <a:bodyPr/>
                    <a:lstStyle/>
                    <a:p>
                      <a:pPr rtl="0"/>
                      <a:endParaRPr lang="uk-UA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uk-UA" sz="1600" noProof="0" dirty="0"/>
                        <a:t>Інтеграція власного штучного інтелекту (</a:t>
                      </a:r>
                      <a:r>
                        <a:rPr lang="en-US" sz="1600" noProof="0" dirty="0"/>
                        <a:t>Grok)</a:t>
                      </a:r>
                      <a:endParaRPr lang="uk-UA" sz="16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 rtl="0"/>
                      <a:r>
                        <a:rPr lang="uk-UA" sz="1600" noProof="0" dirty="0"/>
                        <a:t>Інтеграція штучного інтелекту </a:t>
                      </a:r>
                      <a:r>
                        <a:rPr lang="en-US" sz="1600" noProof="0" dirty="0"/>
                        <a:t>Meta AI</a:t>
                      </a:r>
                      <a:endParaRPr lang="uk-UA" sz="1600" noProof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700333"/>
                  </a:ext>
                </a:extLst>
              </a:tr>
              <a:tr h="535478">
                <a:tc rowSpan="3">
                  <a:txBody>
                    <a:bodyPr/>
                    <a:lstStyle/>
                    <a:p>
                      <a:pPr rtl="0"/>
                      <a:r>
                        <a:rPr lang="uk-UA" sz="1600" noProof="0" dirty="0"/>
                        <a:t>Негативні сторони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 rtl="0"/>
                      <a:r>
                        <a:rPr lang="uk-UA" sz="1600" noProof="0" dirty="0"/>
                        <a:t>Нав’язлива система повідомлення про нові публікації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/>
                      <a:endParaRPr lang="uk-UA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rtl="0"/>
                      <a:endParaRPr lang="uk-UA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 vMerge="1">
                  <a:txBody>
                    <a:bodyPr/>
                    <a:lstStyle/>
                    <a:p>
                      <a:pPr rtl="0"/>
                      <a:endParaRPr lang="uk-UA" sz="1600" noProof="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just" rtl="0"/>
                      <a:r>
                        <a:rPr lang="uk-UA" sz="1600" noProof="0" dirty="0"/>
                        <a:t>Надмірна кількість функціональності, що не використовується більшістю користувачів та заплутує нових.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/>
                      <a:endParaRPr lang="uk-UA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rtl="0"/>
                      <a:endParaRPr lang="uk-UA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478">
                <a:tc vMerge="1">
                  <a:txBody>
                    <a:bodyPr/>
                    <a:lstStyle/>
                    <a:p>
                      <a:pPr rtl="0"/>
                      <a:endParaRPr lang="uk-UA" sz="1600" noProof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just" rtl="0"/>
                      <a:r>
                        <a:rPr lang="uk-UA" sz="1600" noProof="0" dirty="0"/>
                        <a:t>Обмеження основної функціональності власникам безкоштовних акаунтів, що не купили підписку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8416"/>
                  </a:ext>
                </a:extLst>
              </a:tr>
            </a:tbl>
          </a:graphicData>
        </a:graphic>
      </p:graphicFrame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2145877F-B9BB-0CC6-1F8D-C55CB974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uk-UA" noProof="0" smtClean="0"/>
              <a:t>5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E896B-2092-FD94-973C-1BB84B2B3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35CCF-62C4-E231-B770-5C1873D7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uk-UA" dirty="0"/>
              <a:t>Новий підхід зі сповіщення користувачів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32351B6-0C66-436E-8ACA-39FCAAACF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23307"/>
            <a:ext cx="8931442" cy="350974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uk-UA" dirty="0"/>
              <a:t>Основна ідея:</a:t>
            </a:r>
          </a:p>
          <a:p>
            <a:pPr algn="just"/>
            <a:r>
              <a:rPr lang="uk-UA" dirty="0"/>
              <a:t>Сповіщення для звичайних публікацій вимкнені.</a:t>
            </a:r>
          </a:p>
          <a:p>
            <a:pPr algn="just"/>
            <a:r>
              <a:rPr lang="uk-UA" dirty="0"/>
              <a:t>Поява запланованих публікацій відбувається із розсилкою повідомлень на пошту.</a:t>
            </a:r>
          </a:p>
          <a:p>
            <a:pPr algn="just"/>
            <a:r>
              <a:rPr lang="uk-UA" dirty="0"/>
              <a:t>Планується певний денний ліміт на створення запланованих публікацій.</a:t>
            </a:r>
          </a:p>
          <a:p>
            <a:pPr marL="0" indent="0" algn="just">
              <a:buNone/>
            </a:pPr>
            <a:r>
              <a:rPr lang="uk-UA" dirty="0"/>
              <a:t>Результат:</a:t>
            </a:r>
          </a:p>
          <a:p>
            <a:pPr algn="just"/>
            <a:r>
              <a:rPr lang="uk-UA" dirty="0"/>
              <a:t>Зменшення загальної кількості сповіщень.</a:t>
            </a:r>
          </a:p>
          <a:p>
            <a:pPr algn="just"/>
            <a:r>
              <a:rPr lang="uk-UA" dirty="0"/>
              <a:t>Менша нав’язливість повідомлень про сповіщення користувачам.</a:t>
            </a:r>
          </a:p>
          <a:p>
            <a:pPr algn="just"/>
            <a:r>
              <a:rPr lang="uk-UA" dirty="0"/>
              <a:t>Сервер має обробляти меншу кількість сповіщень, що зменшує навантаження.</a:t>
            </a:r>
          </a:p>
          <a:p>
            <a:pPr marL="0" indent="0" algn="just">
              <a:buNone/>
            </a:pPr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EB64AFB-26D7-2680-A9AD-5D50D36A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uk-UA" noProof="0" smtClean="0"/>
              <a:t>6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05157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FE443-F732-86BC-9001-FC772B016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F4532-3905-AC45-F347-D93DEDFC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uk-UA" dirty="0"/>
              <a:t>Технології розробки </a:t>
            </a:r>
            <a:r>
              <a:rPr lang="uk-UA" dirty="0" err="1"/>
              <a:t>проєкту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8A4D8-E046-757E-DC03-447A48F43E68}"/>
              </a:ext>
            </a:extLst>
          </p:cNvPr>
          <p:cNvSpPr txBox="1"/>
          <p:nvPr/>
        </p:nvSpPr>
        <p:spPr>
          <a:xfrm>
            <a:off x="1723052" y="2029285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solidFill>
                  <a:schemeClr val="accent6">
                    <a:lumMod val="75000"/>
                  </a:schemeClr>
                </a:solidFill>
              </a:rPr>
              <a:t>Сервер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1F4115-B539-390B-4BC9-C88EBAB7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41" y="2640024"/>
            <a:ext cx="2989848" cy="1121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37FB547-07DC-72BB-ADC0-D617D8411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291" y="4002624"/>
            <a:ext cx="2131313" cy="1185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22F8938-BE59-813C-431B-156D435F9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597" y="2640024"/>
            <a:ext cx="2392280" cy="13485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1CF8DE-1178-DD11-945C-43C962B8C521}"/>
              </a:ext>
            </a:extLst>
          </p:cNvPr>
          <p:cNvSpPr txBox="1"/>
          <p:nvPr/>
        </p:nvSpPr>
        <p:spPr>
          <a:xfrm>
            <a:off x="4900342" y="2047332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solidFill>
                  <a:srgbClr val="E86AE8"/>
                </a:solidFill>
              </a:rPr>
              <a:t>Веб-Клієнт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39E8F94-CAC2-30A8-5023-96830E31F2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510" y="2640024"/>
            <a:ext cx="1697205" cy="169720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0D32920-8D1C-CE3C-7D25-F4A26984A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2757" y="2646549"/>
            <a:ext cx="2374231" cy="13355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B461FF-A841-EFDB-47FF-F12B1139CEBD}"/>
              </a:ext>
            </a:extLst>
          </p:cNvPr>
          <p:cNvSpPr txBox="1"/>
          <p:nvPr/>
        </p:nvSpPr>
        <p:spPr>
          <a:xfrm>
            <a:off x="8718362" y="2133559"/>
            <a:ext cx="148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solidFill>
                  <a:srgbClr val="00B0F0"/>
                </a:solidFill>
              </a:rPr>
              <a:t>Бази даних</a:t>
            </a:r>
          </a:p>
        </p:txBody>
      </p:sp>
      <p:sp>
        <p:nvSpPr>
          <p:cNvPr id="19" name="Місце для номера слайда 18">
            <a:extLst>
              <a:ext uri="{FF2B5EF4-FFF2-40B4-BE49-F238E27FC236}">
                <a16:creationId xmlns:a16="http://schemas.microsoft.com/office/drawing/2014/main" id="{682E1A18-7D8E-CF36-BC40-F3F5DE3E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uk-UA" noProof="0" smtClean="0"/>
              <a:t>7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3567701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uk-UA" dirty="0"/>
              <a:t>Макет заголовка та вмісту з рисунком </a:t>
            </a:r>
            <a:r>
              <a:rPr lang="uk-UA" dirty="0" err="1"/>
              <a:t>SmartArt</a:t>
            </a:r>
            <a:endParaRPr lang="uk-UA" dirty="0"/>
          </a:p>
        </p:txBody>
      </p:sp>
      <p:graphicFrame>
        <p:nvGraphicFramePr>
          <p:cNvPr id="4" name="Місце для вмісту 3" descr="Схема стрілок процесу, у якій зліва направо розташовано 3 кроки з описами завдань для кожної групи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741793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Місце для номера слайда 2">
            <a:extLst>
              <a:ext uri="{FF2B5EF4-FFF2-40B4-BE49-F238E27FC236}">
                <a16:creationId xmlns:a16="http://schemas.microsoft.com/office/drawing/2014/main" id="{968C754B-2185-1B8E-6229-2D5E8269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uk-UA" noProof="0" smtClean="0"/>
              <a:t>8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C4119-8429-1956-8B12-839FF20E7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03400-1205-FECB-0F92-7F4DF19C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204" y="86658"/>
            <a:ext cx="9601200" cy="816059"/>
          </a:xfrm>
        </p:spPr>
        <p:txBody>
          <a:bodyPr>
            <a:normAutofit/>
          </a:bodyPr>
          <a:lstStyle/>
          <a:p>
            <a:pPr algn="ctr" rtl="0"/>
            <a:r>
              <a:rPr lang="uk-UA" dirty="0"/>
              <a:t>Опис архітектури соціальної мережі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BC235C4-2A35-7E00-43FE-EA79BB9C6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144" y="3515077"/>
            <a:ext cx="5556584" cy="5379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800" dirty="0"/>
              <a:t>Тип архітектури – Клієнт-Серверна архітектура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E6367B-261A-372A-A94F-46148B43E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96" y="1043693"/>
            <a:ext cx="3459080" cy="2385307"/>
          </a:xfrm>
          <a:prstGeom prst="rect">
            <a:avLst/>
          </a:prstGeom>
        </p:spPr>
      </p:pic>
      <p:sp>
        <p:nvSpPr>
          <p:cNvPr id="4" name="Місце для вмісту 2">
            <a:extLst>
              <a:ext uri="{FF2B5EF4-FFF2-40B4-BE49-F238E27FC236}">
                <a16:creationId xmlns:a16="http://schemas.microsoft.com/office/drawing/2014/main" id="{60541424-7EFF-583F-9D5D-7FFBFEEE799A}"/>
              </a:ext>
            </a:extLst>
          </p:cNvPr>
          <p:cNvSpPr txBox="1">
            <a:spLocks/>
          </p:cNvSpPr>
          <p:nvPr/>
        </p:nvSpPr>
        <p:spPr>
          <a:xfrm>
            <a:off x="437146" y="4139095"/>
            <a:ext cx="9675396" cy="1956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uk-UA" dirty="0"/>
              <a:t>До складу </a:t>
            </a:r>
            <a:r>
              <a:rPr lang="uk-UA" dirty="0" err="1"/>
              <a:t>проєкту</a:t>
            </a:r>
            <a:r>
              <a:rPr lang="uk-UA" dirty="0"/>
              <a:t> входять такі компоненти як: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uk-UA" dirty="0"/>
              <a:t>Серверна частина – </a:t>
            </a:r>
            <a:r>
              <a:rPr lang="en-US" dirty="0"/>
              <a:t>REST API</a:t>
            </a:r>
            <a:endParaRPr lang="uk-UA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uk-UA" dirty="0"/>
              <a:t>Клієнтська частина – повна реалізація дизайну та логіки з якою напряму взаємодіє користувач у браузері.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uk-UA" dirty="0"/>
              <a:t>База даних </a:t>
            </a:r>
            <a:r>
              <a:rPr lang="en-US" dirty="0"/>
              <a:t>PostgreSQL – </a:t>
            </a:r>
            <a:r>
              <a:rPr lang="uk-UA" dirty="0"/>
              <a:t>зберігає основні дані про користувача, а саме облікові записи, публікації, коментарі тощо.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uk-UA" dirty="0"/>
              <a:t>База даних </a:t>
            </a:r>
            <a:r>
              <a:rPr lang="en-US" dirty="0"/>
              <a:t>Neo4j</a:t>
            </a:r>
            <a:r>
              <a:rPr lang="uk-UA" dirty="0"/>
              <a:t> – зберігає дані про підписки між користувачами.</a:t>
            </a:r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4DCFDAF-CAFB-50B4-D57C-5FB25D8B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uk-UA" noProof="0" smtClean="0"/>
              <a:t>9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90360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Сітка з ромбиків, 16: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50_TF03031015" id="{F6C09BAF-4D70-434C-86F2-AB0F81DF8242}" vid="{CA80F9A9-6429-42CF-B736-01355B4A4C99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Ділова презентація із сіткою з ромбиків (широкоформатна)</Template>
  <TotalTime>121</TotalTime>
  <Words>468</Words>
  <Application>Microsoft Office PowerPoint</Application>
  <PresentationFormat>Широкий екран</PresentationFormat>
  <Paragraphs>99</Paragraphs>
  <Slides>14</Slides>
  <Notes>10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7" baseType="lpstr">
      <vt:lpstr>Arial</vt:lpstr>
      <vt:lpstr>Wingdings</vt:lpstr>
      <vt:lpstr>Сітка з ромбиків, 16:9</vt:lpstr>
      <vt:lpstr>Соціальна мережа із системою запланованих публікацій</vt:lpstr>
      <vt:lpstr>Мета роботи</vt:lpstr>
      <vt:lpstr>Зміст презентації:</vt:lpstr>
      <vt:lpstr>Аналіз проблем сучасних соціальних мереж</vt:lpstr>
      <vt:lpstr>Аналіз існуючих аналогів</vt:lpstr>
      <vt:lpstr>Новий підхід зі сповіщення користувачів</vt:lpstr>
      <vt:lpstr>Технології розробки проєкту</vt:lpstr>
      <vt:lpstr>Макет заголовка та вмісту з рисунком SmartArt</vt:lpstr>
      <vt:lpstr>Опис архітектури соціальної мережі</vt:lpstr>
      <vt:lpstr>Використані сторонні сервіси</vt:lpstr>
      <vt:lpstr>Реалізація сервісу підписок</vt:lpstr>
      <vt:lpstr>Реалізація сервісу збереження фото</vt:lpstr>
      <vt:lpstr>Інтерфейс користувача</vt:lpstr>
      <vt:lpstr>Підсумки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Білецький Данило</dc:creator>
  <cp:lastModifiedBy>Білецький Данило</cp:lastModifiedBy>
  <cp:revision>16</cp:revision>
  <dcterms:created xsi:type="dcterms:W3CDTF">2025-06-15T13:03:13Z</dcterms:created>
  <dcterms:modified xsi:type="dcterms:W3CDTF">2025-06-15T15:04:55Z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