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62" r:id="rId4"/>
    <p:sldId id="263" r:id="rId5"/>
    <p:sldId id="277" r:id="rId6"/>
    <p:sldId id="273" r:id="rId7"/>
    <p:sldId id="266" r:id="rId8"/>
    <p:sldId id="274" r:id="rId9"/>
    <p:sldId id="267" r:id="rId10"/>
    <p:sldId id="275" r:id="rId11"/>
    <p:sldId id="276" r:id="rId12"/>
    <p:sldId id="270" r:id="rId13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A2FD3C-36E7-4935-B820-DC0DA9826603}" type="datetime1">
              <a:rPr lang="uk-UA" smtClean="0"/>
              <a:t>20.06.2025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B78D8-2B98-44EC-A05A-8520659DCF25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178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253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575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1421-60F9-72E8-0B36-339AE39E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14820909-144A-417F-3F9D-900661686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46A0EE5F-D5CF-C38E-64FA-897257AFB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E6EAAE9-BC68-9E84-09AD-A698DCE52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681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019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32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CAF0-96D2-8F23-C12B-AA2F9E83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061B7A93-F09E-96EB-E975-380069392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0265E9D8-B0B9-60BB-D4E4-71E594F6B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C0D48D5-7C1E-5778-303E-16B05576F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5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5535-E4FC-C38F-9D49-227E6CB84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0D1ACF99-7965-3439-2D55-26BE3088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AE78485A-1EA1-3978-C8CE-1FBAE92A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6ABCB2F-7629-AD21-CE96-22EF47730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141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752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 сполучна лінія 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 сполучна лінія 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 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а 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 сполучна лінія 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 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 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а 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 сполучна лінія 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 сполучна ліні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 сполучна ліні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 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 сполучна лінія 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 сполучна ліні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 сполучна ліні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а 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 сполучна лінія 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 сполучна лінія 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 сполучна лінія 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 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а 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 сполучна лінія 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 сполучна ліні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 сполучна ліні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 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 сполучна лінія 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 сполучна ліні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редагувати стиль зразка підзаголовка</a:t>
            </a:r>
            <a:endParaRPr lang="uk-UA" noProof="0" dirty="0"/>
          </a:p>
        </p:txBody>
      </p:sp>
      <p:cxnSp>
        <p:nvCxnSpPr>
          <p:cNvPr id="58" name="Пряма сполучна лінія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BAA6CE-6EEA-4375-AF1D-1128538CA243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0FFECF-1C7D-4934-BE95-F2337D25DC25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52E60-839A-4EFF-B832-51E7811E90F3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 сполучна ліні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 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а 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 сполучна лінія 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 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а 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 сполучна лінія 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 сполучна ліні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 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 сполучна лінія 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 сполучна ліні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 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а 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 сполучна лінія 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 сполучна лінія 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 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а 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 сполучна лінія 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 сполучна ліні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 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 сполучна лінія 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 сполучна ліні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 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cxnSp>
        <p:nvCxnSpPr>
          <p:cNvPr id="58" name="Пряма сполучна лінія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FD6A1-C515-4A30-8304-F617EB6E288C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F8D6F-E1AC-4281-9310-5B48496A32D1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EE726A-9324-4497-A49E-55B48DC2A53B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а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 сполучна лінія 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 сполучна лінія 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 сполучна лінія 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 сполучна лінія 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 сполучна лінія 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 сполучна лінія 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 сполучна лінія 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 сполучна лінія 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 сполучна лінія 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 сполучна лінія 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 сполучна лінія 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 сполучна лінія 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 сполучна лінія 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 сполучна лінія 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 сполучна лінія 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 сполучна лінія 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а 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 сполучна лінія 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 сполучна лінія 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 сполучна лінія 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 сполучна лінія 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 сполучна лінія 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а 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 сполучна лінія 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 сполучна лінія 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 сполучна лінія 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 сполучна лінія 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 сполучна лінія 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 сполучна лінія 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 сполучна лінія 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 сполучна лінія 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 сполучна лінія 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 сполучна лінія 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а 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 сполучна лінія 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 сполучна лінія 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 сполучна лінія 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 сполучна лінія 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 сполучна лінія 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а 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 сполучна лінія 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 сполучна лінія 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 сполучна лінія 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 сполучна лінія 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 сполучна лінія 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 сполучна лінія 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 сполучна лінія 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 сполучна лінія 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 сполучна лінія 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 сполучна лінія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Місце для нижнього колонтитула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212" name="Місце для дати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DB8B3-1075-4E7E-B714-07F8132BCA03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214" name="Місце для номера слайда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 сполучна ліні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 сполучна лінія 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 сполучна лінія 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а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 сполучна лінія 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 сполучна лінія 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а 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 сполучна лінія 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 сполучна лінія 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 сполучна лінія 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 сполучна ліні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 сполучна лінія 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а 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 сполучна лінія 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 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а 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 сполучна лінія 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 сполучна лінія 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 сполучна лінія 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 сполучна лінія 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кутник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cxnSp>
        <p:nvCxnSpPr>
          <p:cNvPr id="60" name="Пряма сполучна лінія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Місце для нижнього колонтитула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0FC5724-4B52-45D8-B622-6EB4A8C93609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8" name="Місце для номера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 сполучна лінія 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 сполучна лінія 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а 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 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а 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 сполучна лінія 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 сполучна лінія 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 сполучна лінія 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 сполучна лінія 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а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 сполучна ліні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 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а 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 сполучна лінія 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 сполучна лінія 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 сполучна лінія 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 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кутник 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 dirty="0"/>
          </a:p>
        </p:txBody>
      </p:sp>
      <p:cxnSp>
        <p:nvCxnSpPr>
          <p:cNvPr id="59" name="Пряма сполучна лінія 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зображення 2" descr="Пустий покажчик місця заповнення для зображення. Клацніть покажчик місця заповнення та виберіть зображення, яке потрібно додати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noProof="0"/>
              <a:t>Клацніть піктограму, щоб додати зображення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а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 сполучна лінія 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 сполучна лінія 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 сполучна лінія 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 сполучна лінія 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 сполучна лінія 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 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 сполучна лінія 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 сполучна лінія 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 сполучна лінія 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 сполучна лінія 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 сполучна лінія 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 сполучна лінія 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 сполучна лінія 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 сполучна лінія 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 сполучна лінія 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 сполучна лінія 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а 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 сполучна лінія 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 сполучна лінія 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 сполучна лінія 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 сполучна лінія 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 сполучна лінія 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а 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 сполучна лінія 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 сполучна лінія 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 сполучна лінія 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 сполучна лінія 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 сполучна лінія 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 сполучна лінія 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 сполучна лінія 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 сполучна лінія 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 сполучна лінія 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 сполучна лінія 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а 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 сполучна лінія 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 сполучна лінія 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 сполучна лінія 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 сполучна лінія 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 сполучна лінія 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а 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 сполучна лінія 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 сполучна лінія 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 сполучна лінія 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 сполучна лінія 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 сполучна лінія 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 сполучна лінія 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 сполучна лінія 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 сполучна лінія 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 сполучна лінія 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 сполучна лінія 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Місце для заголовка 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 noProof="0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cxnSp>
        <p:nvCxnSpPr>
          <p:cNvPr id="148" name="Пряма сполучна лінія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Місце для нижнього колонтитула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50948DC-8C9A-4287-8F33-D5F759A32CC2}" type="datetime1">
              <a:rPr lang="uk-UA" noProof="0" smtClean="0"/>
              <a:t>20.06.2025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3152274"/>
            <a:ext cx="9604310" cy="2026051"/>
          </a:xfrm>
        </p:spPr>
        <p:txBody>
          <a:bodyPr rtlCol="0">
            <a:noAutofit/>
          </a:bodyPr>
          <a:lstStyle/>
          <a:p>
            <a:pPr algn="ctr" rtl="0"/>
            <a:r>
              <a:rPr lang="uk-UA" sz="5400" dirty="0"/>
              <a:t>Соціальна мережа із системою запланованих публікацій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60373"/>
            <a:ext cx="2099060" cy="9020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uk-UA" dirty="0"/>
              <a:t>Підготував:</a:t>
            </a:r>
          </a:p>
          <a:p>
            <a:pPr rtl="0"/>
            <a:r>
              <a:rPr lang="uk-UA" dirty="0"/>
              <a:t>ст. гр. ПЗПІ-22-6</a:t>
            </a:r>
          </a:p>
          <a:p>
            <a:pPr rtl="0"/>
            <a:r>
              <a:rPr lang="uk-UA" dirty="0"/>
              <a:t>Білецький Д. А.</a:t>
            </a:r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2502B611-D287-56C1-E964-51D594D1B532}"/>
              </a:ext>
            </a:extLst>
          </p:cNvPr>
          <p:cNvSpPr txBox="1">
            <a:spLocks/>
          </p:cNvSpPr>
          <p:nvPr/>
        </p:nvSpPr>
        <p:spPr>
          <a:xfrm>
            <a:off x="8530388" y="5360372"/>
            <a:ext cx="2731169" cy="97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Керівник:</a:t>
            </a:r>
          </a:p>
          <a:p>
            <a:r>
              <a:rPr lang="uk-UA" dirty="0"/>
              <a:t>ст. </a:t>
            </a:r>
            <a:r>
              <a:rPr lang="uk-UA" dirty="0" err="1"/>
              <a:t>викл</a:t>
            </a:r>
            <a:r>
              <a:rPr lang="uk-UA" dirty="0"/>
              <a:t>.</a:t>
            </a:r>
          </a:p>
          <a:p>
            <a:r>
              <a:rPr lang="uk-UA" dirty="0" err="1"/>
              <a:t>Широкопетлєва</a:t>
            </a:r>
            <a:r>
              <a:rPr lang="uk-UA" dirty="0"/>
              <a:t> М. С.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A8-FA12-C42A-A9A8-BD633EDB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F7AD0-3DFB-FF10-284D-58110F75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Реалізація сервісу збереження фото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EB561-FF11-D59D-2BDF-855D16BE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60" y="1341271"/>
            <a:ext cx="8060280" cy="4692211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63130C-210D-2A38-5F82-82AD087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10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469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63-13AD-CF2F-63FD-3623B8859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321A3-8DF5-8B23-AA48-82E5B95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Інтерфейс користувача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2D057-F0EE-E67A-26EA-73B686D6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91" y="1549958"/>
            <a:ext cx="10141618" cy="4146903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E197E77-FA2F-9D29-758D-7D067587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11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2099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Підсумки</a:t>
            </a:r>
          </a:p>
        </p:txBody>
      </p:sp>
      <p:sp>
        <p:nvSpPr>
          <p:cNvPr id="6" name="Місце для тексту 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just" rtl="0"/>
            <a:r>
              <a:rPr lang="uk-UA" dirty="0"/>
              <a:t>В результаті роботи над </a:t>
            </a:r>
            <a:r>
              <a:rPr lang="uk-UA" dirty="0" err="1"/>
              <a:t>проєктом</a:t>
            </a:r>
            <a:r>
              <a:rPr lang="uk-UA" dirty="0"/>
              <a:t> була створена соціальна мережа, котра може вирішити проблему з надмірною кількістю сповіщень та надати користувачам справді приємний досвід від використання.</a:t>
            </a:r>
          </a:p>
        </p:txBody>
      </p:sp>
      <p:pic>
        <p:nvPicPr>
          <p:cNvPr id="12" name="Місце для зображення 11">
            <a:extLst>
              <a:ext uri="{FF2B5EF4-FFF2-40B4-BE49-F238E27FC236}">
                <a16:creationId xmlns:a16="http://schemas.microsoft.com/office/drawing/2014/main" id="{DF66E283-55C3-76B8-20CD-7F85517C2A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086" b="3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CD42-DE9E-6002-A64A-BC4E319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F25339-33AF-A1A9-FD24-22684813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66997"/>
            <a:ext cx="8931442" cy="1753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Основною метою </a:t>
            </a:r>
            <a:r>
              <a:rPr lang="uk-UA" dirty="0" err="1"/>
              <a:t>проєкту</a:t>
            </a:r>
            <a:r>
              <a:rPr lang="uk-UA" dirty="0"/>
              <a:t> є створення соціальної мережі зі зручною для користувачів, системою сповіщення про публікації.</a:t>
            </a:r>
          </a:p>
          <a:p>
            <a:pPr marL="0" indent="0" algn="just">
              <a:buNone/>
            </a:pPr>
            <a:r>
              <a:rPr lang="uk-UA" dirty="0"/>
              <a:t>Оновлена система сповіщення зменшить негативні емоції користувачів від постійних сповіщень авторів, на які вони підписані.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8DCC928-D6D8-697A-31D7-22DDA89D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2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0777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Аналіз проблем сучасних соціальних мереж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0883EB7-B5DF-C24C-5211-03C22ED2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Соціальні мережі мають такі проблеми як: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Перенасиченість сповіщеннями про нові публікації.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Надмірність функціональності, що ускладнює користування менш досвідченим користувачам.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Обмеження базової функціональності задля продажу преміуму.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608F9DC-1832-6CA2-0417-2A94B0D1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3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9621" y="19814"/>
            <a:ext cx="9601200" cy="1142385"/>
          </a:xfrm>
        </p:spPr>
        <p:txBody>
          <a:bodyPr rtlCol="0"/>
          <a:lstStyle/>
          <a:p>
            <a:pPr rtl="0"/>
            <a:r>
              <a:rPr lang="uk-UA" dirty="0"/>
              <a:t>Аналіз існуючих аналогів</a:t>
            </a:r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0206"/>
              </p:ext>
            </p:extLst>
          </p:nvPr>
        </p:nvGraphicFramePr>
        <p:xfrm>
          <a:off x="1379621" y="1337510"/>
          <a:ext cx="8751758" cy="4587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3247">
                  <a:extLst>
                    <a:ext uri="{9D8B030D-6E8A-4147-A177-3AD203B41FA5}">
                      <a16:colId xmlns:a16="http://schemas.microsoft.com/office/drawing/2014/main" val="2109741410"/>
                    </a:ext>
                  </a:extLst>
                </a:gridCol>
                <a:gridCol w="174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837">
                  <a:extLst>
                    <a:ext uri="{9D8B030D-6E8A-4147-A177-3AD203B41FA5}">
                      <a16:colId xmlns:a16="http://schemas.microsoft.com/office/drawing/2014/main" val="1654986346"/>
                    </a:ext>
                  </a:extLst>
                </a:gridCol>
                <a:gridCol w="1742837">
                  <a:extLst>
                    <a:ext uri="{9D8B030D-6E8A-4147-A177-3AD203B41FA5}">
                      <a16:colId xmlns:a16="http://schemas.microsoft.com/office/drawing/2014/main" val="238826329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Критерії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noProof="0" dirty="0"/>
                        <a:t>Twitter (X)</a:t>
                      </a:r>
                      <a:endParaRPr lang="uk-UA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Facebook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Instagram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Можливості взаємодії з медіа-контентом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uk-UA" sz="1600" noProof="0" dirty="0"/>
                        <a:t>6/10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uk-UA" sz="1600" noProof="0" dirty="0"/>
                        <a:t>10/10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Простота використання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05579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Зрозумілість і інтуїтивність для нових користувачів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422053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Інтеграція ШІ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75307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Обмеження користувацьких функцій при відсутності підписок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6808"/>
                  </a:ext>
                </a:extLst>
              </a:tr>
              <a:tr h="675371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Якість системи сповіщень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30824"/>
                  </a:ext>
                </a:extLst>
              </a:tr>
            </a:tbl>
          </a:graphicData>
        </a:graphic>
      </p:graphicFrame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145877F-B9BB-0CC6-1F8D-C55CB97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4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C3474-CF10-20B5-3E50-2A8C10A2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1229-DD03-ED2C-C6A5-7D3C485E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Постановка задачі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5D939B7-D846-5414-9A24-6E85348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Основною задачею є проектування та реалізація соціальної мережі із системою запланованих публікацій. Ця система має забезпечувати обмін інформацією, підписку на авторів і автоматичні сповіщення про появу запланованих публікацій.</a:t>
            </a:r>
          </a:p>
          <a:p>
            <a:pPr marL="0" indent="0">
              <a:buNone/>
            </a:pPr>
            <a:r>
              <a:rPr lang="uk-UA" dirty="0"/>
              <a:t>Проектування такої програмної системи має наступні завдання:</a:t>
            </a:r>
          </a:p>
          <a:p>
            <a:r>
              <a:rPr lang="uk-UA" dirty="0"/>
              <a:t>Реєстрація, авторизація.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публікацій</a:t>
            </a:r>
            <a:r>
              <a:rPr lang="ru-RU" dirty="0"/>
              <a:t>.</a:t>
            </a:r>
          </a:p>
          <a:p>
            <a:r>
              <a:rPr lang="ru-RU" dirty="0" err="1"/>
              <a:t>Сповіщення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про </a:t>
            </a:r>
            <a:r>
              <a:rPr lang="ru-RU" dirty="0" err="1"/>
              <a:t>появу</a:t>
            </a:r>
            <a:r>
              <a:rPr lang="ru-RU" dirty="0"/>
              <a:t> </a:t>
            </a:r>
            <a:r>
              <a:rPr lang="ru-RU" dirty="0" err="1"/>
              <a:t>запланованих</a:t>
            </a:r>
            <a:r>
              <a:rPr lang="ru-RU" dirty="0"/>
              <a:t> </a:t>
            </a:r>
            <a:r>
              <a:rPr lang="ru-RU" dirty="0" err="1"/>
              <a:t>публікацій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Керування підписками.</a:t>
            </a:r>
            <a:endParaRPr lang="ru-RU" dirty="0"/>
          </a:p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D064F8E-4AC1-07CB-66DE-1FAC2AA9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5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7469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FE443-F732-86BC-9001-FC772B01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F4532-3905-AC45-F347-D93DEDF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uk-UA" dirty="0"/>
              <a:t>Технології розробки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8A4D8-E046-757E-DC03-447A48F43E68}"/>
              </a:ext>
            </a:extLst>
          </p:cNvPr>
          <p:cNvSpPr txBox="1"/>
          <p:nvPr/>
        </p:nvSpPr>
        <p:spPr>
          <a:xfrm>
            <a:off x="1723052" y="202928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accent6">
                    <a:lumMod val="75000"/>
                  </a:schemeClr>
                </a:solidFill>
              </a:rPr>
              <a:t>Сервер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1F4115-B539-390B-4BC9-C88EBAB7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1" y="2640024"/>
            <a:ext cx="2989848" cy="1121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7FB547-07DC-72BB-ADC0-D617D8411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1" y="4002624"/>
            <a:ext cx="2131313" cy="1185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2F8938-BE59-813C-431B-156D435F9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97" y="2640024"/>
            <a:ext cx="2392280" cy="1348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1CF8DE-1178-DD11-945C-43C962B8C521}"/>
              </a:ext>
            </a:extLst>
          </p:cNvPr>
          <p:cNvSpPr txBox="1"/>
          <p:nvPr/>
        </p:nvSpPr>
        <p:spPr>
          <a:xfrm>
            <a:off x="4900342" y="2047332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E86AE8"/>
                </a:solidFill>
              </a:rPr>
              <a:t>Веб-Клієнт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9E8F94-CAC2-30A8-5023-96830E31F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205" y="2640024"/>
            <a:ext cx="1348557" cy="134855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D32920-8D1C-CE3C-7D25-F4A26984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757" y="2646549"/>
            <a:ext cx="2374231" cy="1335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461FF-A841-EFDB-47FF-F12B1139CEBD}"/>
              </a:ext>
            </a:extLst>
          </p:cNvPr>
          <p:cNvSpPr txBox="1"/>
          <p:nvPr/>
        </p:nvSpPr>
        <p:spPr>
          <a:xfrm>
            <a:off x="8718362" y="2133559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00B0F0"/>
                </a:solidFill>
              </a:rPr>
              <a:t>Бази даних</a:t>
            </a:r>
          </a:p>
        </p:txBody>
      </p:sp>
      <p:sp>
        <p:nvSpPr>
          <p:cNvPr id="19" name="Місце для номера слайда 18">
            <a:extLst>
              <a:ext uri="{FF2B5EF4-FFF2-40B4-BE49-F238E27FC236}">
                <a16:creationId xmlns:a16="http://schemas.microsoft.com/office/drawing/2014/main" id="{682E1A18-7D8E-CF36-BC40-F3F5DE3E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6</a:t>
            </a:fld>
            <a:endParaRPr lang="uk-UA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7B95B-88C8-427D-7558-FD9DD0C4204A}"/>
              </a:ext>
            </a:extLst>
          </p:cNvPr>
          <p:cNvSpPr txBox="1"/>
          <p:nvPr/>
        </p:nvSpPr>
        <p:spPr>
          <a:xfrm>
            <a:off x="8688194" y="4226063"/>
            <a:ext cx="21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Сторонні сервіси</a:t>
            </a:r>
          </a:p>
        </p:txBody>
      </p:sp>
      <p:pic>
        <p:nvPicPr>
          <p:cNvPr id="4" name="Місце для вмісту 7">
            <a:extLst>
              <a:ext uri="{FF2B5EF4-FFF2-40B4-BE49-F238E27FC236}">
                <a16:creationId xmlns:a16="http://schemas.microsoft.com/office/drawing/2014/main" id="{5D6D5589-8ADE-C024-70E3-04DF9AB22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450" y="4595395"/>
            <a:ext cx="1537509" cy="1338384"/>
          </a:xfrm>
          <a:prstGeom prst="rect">
            <a:avLst/>
          </a:prstGeom>
        </p:spPr>
      </p:pic>
      <p:pic>
        <p:nvPicPr>
          <p:cNvPr id="1026" name="Picture 2" descr="Master the Gmail SMTP in 2025: Complete Setup Guide">
            <a:extLst>
              <a:ext uri="{FF2B5EF4-FFF2-40B4-BE49-F238E27FC236}">
                <a16:creationId xmlns:a16="http://schemas.microsoft.com/office/drawing/2014/main" id="{E4FE78FC-555F-3702-7181-13BD8685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839404"/>
            <a:ext cx="2398438" cy="95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Використані сторонні сервіси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uk-UA" dirty="0"/>
              <a:t>Хмарний сервіс збереження фото </a:t>
            </a:r>
            <a:r>
              <a:rPr lang="en-US" dirty="0" err="1"/>
              <a:t>Cloudinary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uk-UA" dirty="0"/>
              <a:t>Цей сервіс дозволяє зберігати та модифікувати фото, що зменшує навантаження на сервер.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324602" y="1818322"/>
            <a:ext cx="4572000" cy="641350"/>
          </a:xfrm>
        </p:spPr>
        <p:txBody>
          <a:bodyPr rtlCol="0"/>
          <a:lstStyle/>
          <a:p>
            <a:pPr rtl="0"/>
            <a:r>
              <a:rPr lang="en-US" dirty="0"/>
              <a:t>SMTP </a:t>
            </a:r>
            <a:r>
              <a:rPr lang="uk-UA" dirty="0"/>
              <a:t>клієнт для розсилки від </a:t>
            </a:r>
            <a:r>
              <a:rPr lang="en-US" dirty="0"/>
              <a:t>Google</a:t>
            </a:r>
            <a:endParaRPr lang="uk-UA" dirty="0"/>
          </a:p>
        </p:txBody>
      </p:sp>
      <p:sp>
        <p:nvSpPr>
          <p:cNvPr id="9" name="Місце для вмісту 3">
            <a:extLst>
              <a:ext uri="{FF2B5EF4-FFF2-40B4-BE49-F238E27FC236}">
                <a16:creationId xmlns:a16="http://schemas.microsoft.com/office/drawing/2014/main" id="{67FE1965-601B-FE39-9A3F-62862F3A4E29}"/>
              </a:ext>
            </a:extLst>
          </p:cNvPr>
          <p:cNvSpPr txBox="1">
            <a:spLocks/>
          </p:cNvSpPr>
          <p:nvPr/>
        </p:nvSpPr>
        <p:spPr>
          <a:xfrm>
            <a:off x="6324602" y="2631756"/>
            <a:ext cx="4572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/>
              <a:t>Дозволяє виконувати розсилку за електронною поштою користувача і повідомляти про нову публікацію чи певні інші необхідні дані.</a:t>
            </a:r>
          </a:p>
        </p:txBody>
      </p:sp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88B200C0-AAE4-9661-AE69-6AE72D16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7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C4119-8429-1956-8B12-839FF20E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03400-1205-FECB-0F92-7F4DF19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04" y="86658"/>
            <a:ext cx="9601200" cy="635237"/>
          </a:xfrm>
        </p:spPr>
        <p:txBody>
          <a:bodyPr>
            <a:normAutofit/>
          </a:bodyPr>
          <a:lstStyle/>
          <a:p>
            <a:pPr algn="ctr" rtl="0"/>
            <a:r>
              <a:rPr lang="uk-UA" dirty="0"/>
              <a:t>Архітектура програмної системи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BC235C4-2A35-7E00-43FE-EA79BB9C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128" y="4075039"/>
            <a:ext cx="5556584" cy="434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dirty="0"/>
              <a:t>Тип архітектури – Клієнт-Серверна архітектура</a:t>
            </a:r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60541424-7EFF-583F-9D5D-7FFBFEEE799A}"/>
              </a:ext>
            </a:extLst>
          </p:cNvPr>
          <p:cNvSpPr txBox="1">
            <a:spLocks/>
          </p:cNvSpPr>
          <p:nvPr/>
        </p:nvSpPr>
        <p:spPr>
          <a:xfrm>
            <a:off x="587541" y="4413170"/>
            <a:ext cx="8652712" cy="1624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/>
              <a:t>До складу </a:t>
            </a:r>
            <a:r>
              <a:rPr lang="uk-UA" dirty="0" err="1"/>
              <a:t>проєкту</a:t>
            </a:r>
            <a:r>
              <a:rPr lang="uk-UA" dirty="0"/>
              <a:t> входять такі компоненти як: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Серверна частина – </a:t>
            </a:r>
            <a:r>
              <a:rPr lang="en-US" dirty="0"/>
              <a:t>REST API</a:t>
            </a:r>
            <a:endParaRPr lang="uk-U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Клієнтська частина – повна реалізація дизайну та логіки з якою напряму взаємодіє користувач у браузері.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База даних </a:t>
            </a:r>
            <a:r>
              <a:rPr lang="en-US" dirty="0"/>
              <a:t>PostgreSQL – </a:t>
            </a:r>
            <a:r>
              <a:rPr lang="uk-UA" dirty="0"/>
              <a:t>зберігає основні дані про користувача, а саме облікові записи, публікації, коментарі тощо.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База даних </a:t>
            </a:r>
            <a:r>
              <a:rPr lang="en-US" dirty="0"/>
              <a:t>Neo4j</a:t>
            </a:r>
            <a:r>
              <a:rPr lang="uk-UA" dirty="0"/>
              <a:t> – зберігає дані про підписки між користувачами.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DCFDAF-CAFB-50B4-D57C-5FB25D8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8</a:t>
            </a:fld>
            <a:endParaRPr lang="uk-UA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09D38F-E589-706E-FEE2-741D506B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68" y="742018"/>
            <a:ext cx="4212173" cy="32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Реалізація сервісу підписок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51B497-FD01-AA8A-CEFF-E3EDD91B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40" y="1423737"/>
            <a:ext cx="8349719" cy="4279231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C8D934C-3AD0-56C8-4A95-250386CF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9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ітка з ромбиків,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50_TF03031015" id="{F6C09BAF-4D70-434C-86F2-AB0F81DF8242}" vid="{CA80F9A9-6429-42CF-B736-01355B4A4C99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Ділова презентація із сіткою з ромбиків (широкоформатна)</Template>
  <TotalTime>243</TotalTime>
  <Words>390</Words>
  <Application>Microsoft Office PowerPoint</Application>
  <PresentationFormat>Широкий екран</PresentationFormat>
  <Paragraphs>92</Paragraphs>
  <Slides>12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Wingdings</vt:lpstr>
      <vt:lpstr>Сітка з ромбиків, 16:9</vt:lpstr>
      <vt:lpstr>Соціальна мережа із системою запланованих публікацій</vt:lpstr>
      <vt:lpstr>Мета роботи</vt:lpstr>
      <vt:lpstr>Аналіз проблем сучасних соціальних мереж</vt:lpstr>
      <vt:lpstr>Аналіз існуючих аналогів</vt:lpstr>
      <vt:lpstr>Постановка задачі</vt:lpstr>
      <vt:lpstr>Технології розробки проєкту</vt:lpstr>
      <vt:lpstr>Використані сторонні сервіси</vt:lpstr>
      <vt:lpstr>Архітектура програмної системи</vt:lpstr>
      <vt:lpstr>Реалізація сервісу підписок</vt:lpstr>
      <vt:lpstr>Реалізація сервісу збереження фото</vt:lpstr>
      <vt:lpstr>Інтерфейс користувача</vt:lpstr>
      <vt:lpstr>Підсумки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Білецький Данило</dc:creator>
  <cp:lastModifiedBy>Білецький Данило</cp:lastModifiedBy>
  <cp:revision>30</cp:revision>
  <dcterms:created xsi:type="dcterms:W3CDTF">2025-06-15T13:03:13Z</dcterms:created>
  <dcterms:modified xsi:type="dcterms:W3CDTF">2025-06-20T19:46:38Z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