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0" r:id="rId12"/>
    <p:sldId id="268" r:id="rId13"/>
    <p:sldId id="267" r:id="rId14"/>
    <p:sldId id="271" r:id="rId15"/>
  </p:sldIdLst>
  <p:sldSz cx="9144000" cy="5143500" type="screen16x9"/>
  <p:notesSz cx="6858000" cy="9144000"/>
  <p:embeddedFontLst>
    <p:embeddedFont>
      <p:font typeface="Economica" panose="020B0604020202020204" charset="0"/>
      <p:regular r:id="rId17"/>
      <p:bold r:id="rId18"/>
      <p:italic r:id="rId19"/>
      <p:boldItalic r:id="rId20"/>
    </p:embeddedFont>
    <p:embeddedFont>
      <p:font typeface="Open Sans" panose="020B0606030504020204" pitchFamily="3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96" y="10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1013748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16b2adad1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e16b2adad1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>
          <a:extLst>
            <a:ext uri="{FF2B5EF4-FFF2-40B4-BE49-F238E27FC236}">
              <a16:creationId xmlns:a16="http://schemas.microsoft.com/office/drawing/2014/main" id="{90DBC4F2-EA52-BDE7-C265-F8841D6C9D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16b2adad1_0_40:notes">
            <a:extLst>
              <a:ext uri="{FF2B5EF4-FFF2-40B4-BE49-F238E27FC236}">
                <a16:creationId xmlns:a16="http://schemas.microsoft.com/office/drawing/2014/main" id="{5C5AB566-8769-77B8-E7E1-12E5B182BE3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e16b2adad1_0_40:notes">
            <a:extLst>
              <a:ext uri="{FF2B5EF4-FFF2-40B4-BE49-F238E27FC236}">
                <a16:creationId xmlns:a16="http://schemas.microsoft.com/office/drawing/2014/main" id="{90BF697C-9A1D-41C9-D0F4-5DAB44CB91F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54135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16b2adad1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e16b2adad1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e16b2adad1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e16b2adad1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>
          <a:extLst>
            <a:ext uri="{FF2B5EF4-FFF2-40B4-BE49-F238E27FC236}">
              <a16:creationId xmlns:a16="http://schemas.microsoft.com/office/drawing/2014/main" id="{E244CF03-2E69-63E3-9A25-6639975699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e16b2adad1_0_50:notes">
            <a:extLst>
              <a:ext uri="{FF2B5EF4-FFF2-40B4-BE49-F238E27FC236}">
                <a16:creationId xmlns:a16="http://schemas.microsoft.com/office/drawing/2014/main" id="{EC99FEE2-A129-6043-C98B-4CCF660D8D3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e16b2adad1_0_50:notes">
            <a:extLst>
              <a:ext uri="{FF2B5EF4-FFF2-40B4-BE49-F238E27FC236}">
                <a16:creationId xmlns:a16="http://schemas.microsoft.com/office/drawing/2014/main" id="{B9FBFEDE-C491-A58E-3CD3-4CB308E7594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39000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0ddf966691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0ddf966691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e16b2adad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e16b2adad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e16b2adad1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e16b2adad1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e16b2adad1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e16b2adad1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e16b2adad1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e16b2adad1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e16b2adad1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e16b2adad1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e16b2adad1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e16b2adad1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e16b2adad1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e16b2adad1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Пустой слайд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" name="Google Shape;17;p3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2805450" y="1194279"/>
            <a:ext cx="4557876" cy="43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2400" dirty="0"/>
              <a:t>Вебсистема для контролю роботи зоомагазину</a:t>
            </a:r>
            <a:endParaRPr sz="2400" dirty="0"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"/>
          </p:nvPr>
        </p:nvSpPr>
        <p:spPr>
          <a:xfrm>
            <a:off x="2028300" y="3510022"/>
            <a:ext cx="5087400" cy="153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dirty="0"/>
              <a:t>6 червня 2025</a:t>
            </a:r>
            <a:endParaRPr dirty="0"/>
          </a:p>
        </p:txBody>
      </p:sp>
      <p:pic>
        <p:nvPicPr>
          <p:cNvPr id="64" name="Google Shape;6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4725" y="170825"/>
            <a:ext cx="2133975" cy="38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68504" y="170825"/>
            <a:ext cx="1924921" cy="4391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5C4691B-6335-882A-D926-956AF22BCF2C}"/>
              </a:ext>
            </a:extLst>
          </p:cNvPr>
          <p:cNvSpPr txBox="1"/>
          <p:nvPr/>
        </p:nvSpPr>
        <p:spPr>
          <a:xfrm>
            <a:off x="3441030" y="2974505"/>
            <a:ext cx="285366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uk-UA" dirty="0" err="1"/>
              <a:t>Білозуб</a:t>
            </a:r>
            <a:r>
              <a:rPr lang="uk-UA" dirty="0"/>
              <a:t> Данило Владиславович</a:t>
            </a:r>
          </a:p>
          <a:p>
            <a:pPr algn="r"/>
            <a:r>
              <a:rPr lang="uk-UA" dirty="0"/>
              <a:t>ПЗПІ-22-3</a:t>
            </a:r>
          </a:p>
          <a:p>
            <a:pPr algn="r"/>
            <a:endParaRPr lang="uk-UA" dirty="0"/>
          </a:p>
          <a:p>
            <a:pPr algn="r"/>
            <a:r>
              <a:rPr lang="uk-UA" dirty="0"/>
              <a:t>Керівник:</a:t>
            </a:r>
          </a:p>
          <a:p>
            <a:pPr algn="r"/>
            <a:r>
              <a:rPr lang="uk-UA" dirty="0" err="1"/>
              <a:t>ст.викл</a:t>
            </a:r>
            <a:r>
              <a:rPr lang="uk-UA" dirty="0"/>
              <a:t>. кафедри ПІ </a:t>
            </a:r>
          </a:p>
          <a:p>
            <a:pPr algn="r"/>
            <a:r>
              <a:rPr lang="uk-UA" dirty="0"/>
              <a:t>Марія Сергіївна </a:t>
            </a:r>
            <a:r>
              <a:rPr lang="uk-UA" dirty="0" err="1"/>
              <a:t>Широкопетлєва</a:t>
            </a:r>
            <a:endParaRPr lang="ru-UA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>
            <a:spLocks noGrp="1"/>
          </p:cNvSpPr>
          <p:nvPr>
            <p:ph type="title"/>
          </p:nvPr>
        </p:nvSpPr>
        <p:spPr>
          <a:xfrm>
            <a:off x="268925" y="-14362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Інтерфейс користувача </a:t>
            </a:r>
            <a:endParaRPr sz="3200" dirty="0"/>
          </a:p>
        </p:txBody>
      </p:sp>
      <p:pic>
        <p:nvPicPr>
          <p:cNvPr id="129" name="Google Shape;12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28D948D-369C-B702-98D8-76BFF8794D17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10</a:t>
            </a:fld>
            <a:endParaRPr lang="uk-UA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A9F1A19-E868-8BAF-0FDC-6501564F6C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925" y="1250156"/>
            <a:ext cx="4169033" cy="1978843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CDAD787-965C-0659-2D0E-3DD309BB65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14328" y="720767"/>
            <a:ext cx="3198703" cy="343268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AD48D39-9CF9-D368-E55A-9C97C8A7EBBA}"/>
              </a:ext>
            </a:extLst>
          </p:cNvPr>
          <p:cNvSpPr txBox="1"/>
          <p:nvPr/>
        </p:nvSpPr>
        <p:spPr>
          <a:xfrm>
            <a:off x="861525" y="3424917"/>
            <a:ext cx="2983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dirty="0"/>
              <a:t>Головна сторінка</a:t>
            </a:r>
            <a:endParaRPr lang="ru-UA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C7315F-5E7B-5A76-D8EC-67EB02E77CC0}"/>
              </a:ext>
            </a:extLst>
          </p:cNvPr>
          <p:cNvSpPr txBox="1"/>
          <p:nvPr/>
        </p:nvSpPr>
        <p:spPr>
          <a:xfrm>
            <a:off x="4921763" y="4281043"/>
            <a:ext cx="2983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dirty="0"/>
              <a:t>Сторінка магазину</a:t>
            </a:r>
            <a:endParaRPr lang="ru-UA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>
          <a:extLst>
            <a:ext uri="{FF2B5EF4-FFF2-40B4-BE49-F238E27FC236}">
              <a16:creationId xmlns:a16="http://schemas.microsoft.com/office/drawing/2014/main" id="{B1099943-2C29-4750-1E31-496BBF4DDC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>
            <a:extLst>
              <a:ext uri="{FF2B5EF4-FFF2-40B4-BE49-F238E27FC236}">
                <a16:creationId xmlns:a16="http://schemas.microsoft.com/office/drawing/2014/main" id="{257E3B66-44AD-2B9C-2B37-3311CECD63D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8925" y="-14362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Інтерфейс користувача </a:t>
            </a:r>
            <a:endParaRPr sz="3200" dirty="0"/>
          </a:p>
        </p:txBody>
      </p:sp>
      <p:pic>
        <p:nvPicPr>
          <p:cNvPr id="129" name="Google Shape;129;p22">
            <a:extLst>
              <a:ext uri="{FF2B5EF4-FFF2-40B4-BE49-F238E27FC236}">
                <a16:creationId xmlns:a16="http://schemas.microsoft.com/office/drawing/2014/main" id="{70B32C3F-5A68-5604-431A-99EC1FDA7D38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41D706C-BCF3-AC66-E013-E82ACD1424DF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11</a:t>
            </a:fld>
            <a:endParaRPr lang="uk-UA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7BF7A92-AE04-2F36-A9C5-7AEFCA9760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673" y="984753"/>
            <a:ext cx="4303075" cy="2042965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764C561-1267-2BB6-F3BA-3B84B20EC6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8254" y="1773288"/>
            <a:ext cx="3753853" cy="174745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14E19AB-9E25-68DD-85A8-48850D0DF0CC}"/>
              </a:ext>
            </a:extLst>
          </p:cNvPr>
          <p:cNvSpPr txBox="1"/>
          <p:nvPr/>
        </p:nvSpPr>
        <p:spPr>
          <a:xfrm>
            <a:off x="832294" y="3424895"/>
            <a:ext cx="29838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dirty="0"/>
              <a:t>Сторінка-каса для роботи працівника</a:t>
            </a:r>
            <a:endParaRPr lang="ru-UA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4605B1-9DA5-BE9A-ADA3-8E0B52284182}"/>
              </a:ext>
            </a:extLst>
          </p:cNvPr>
          <p:cNvSpPr txBox="1"/>
          <p:nvPr/>
        </p:nvSpPr>
        <p:spPr>
          <a:xfrm>
            <a:off x="5053264" y="3686505"/>
            <a:ext cx="29838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dirty="0"/>
              <a:t>Сторінка зі статистиками по магазину</a:t>
            </a:r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39132410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>
            <a:spLocks noGrp="1"/>
          </p:cNvSpPr>
          <p:nvPr>
            <p:ph type="title"/>
          </p:nvPr>
        </p:nvSpPr>
        <p:spPr>
          <a:xfrm>
            <a:off x="268925" y="-14362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Тестування</a:t>
            </a:r>
            <a:endParaRPr sz="3200" dirty="0"/>
          </a:p>
        </p:txBody>
      </p:sp>
      <p:sp>
        <p:nvSpPr>
          <p:cNvPr id="128" name="Google Shape;128;p22"/>
          <p:cNvSpPr txBox="1">
            <a:spLocks noGrp="1"/>
          </p:cNvSpPr>
          <p:nvPr>
            <p:ph type="body" idx="1"/>
          </p:nvPr>
        </p:nvSpPr>
        <p:spPr>
          <a:xfrm>
            <a:off x="311700" y="846590"/>
            <a:ext cx="3767005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>
              <a:spcBef>
                <a:spcPts val="1500"/>
              </a:spcBef>
              <a:buNone/>
            </a:pPr>
            <a:r>
              <a:rPr lang="ru-RU" dirty="0">
                <a:highlight>
                  <a:srgbClr val="FFFFFF"/>
                </a:highlight>
              </a:rPr>
              <a:t>Для </a:t>
            </a:r>
            <a:r>
              <a:rPr lang="ru-RU" dirty="0" err="1">
                <a:highlight>
                  <a:srgbClr val="FFFFFF"/>
                </a:highlight>
              </a:rPr>
              <a:t>перевірки</a:t>
            </a:r>
            <a:r>
              <a:rPr lang="ru-RU" dirty="0">
                <a:highlight>
                  <a:srgbClr val="FFFFFF"/>
                </a:highlight>
              </a:rPr>
              <a:t> </a:t>
            </a:r>
            <a:r>
              <a:rPr lang="ru-RU" dirty="0" err="1">
                <a:highlight>
                  <a:srgbClr val="FFFFFF"/>
                </a:highlight>
              </a:rPr>
              <a:t>коректності</a:t>
            </a:r>
            <a:r>
              <a:rPr lang="ru-RU" dirty="0">
                <a:highlight>
                  <a:srgbClr val="FFFFFF"/>
                </a:highlight>
              </a:rPr>
              <a:t> </a:t>
            </a:r>
            <a:r>
              <a:rPr lang="ru-RU" dirty="0" err="1">
                <a:highlight>
                  <a:srgbClr val="FFFFFF"/>
                </a:highlight>
              </a:rPr>
              <a:t>роботи</a:t>
            </a:r>
            <a:r>
              <a:rPr lang="ru-RU" dirty="0">
                <a:highlight>
                  <a:srgbClr val="FFFFFF"/>
                </a:highlight>
              </a:rPr>
              <a:t> основного </a:t>
            </a:r>
            <a:r>
              <a:rPr lang="ru-RU" dirty="0" err="1">
                <a:highlight>
                  <a:srgbClr val="FFFFFF"/>
                </a:highlight>
              </a:rPr>
              <a:t>функціоналу</a:t>
            </a:r>
            <a:r>
              <a:rPr lang="ru-RU" dirty="0">
                <a:highlight>
                  <a:srgbClr val="FFFFFF"/>
                </a:highlight>
              </a:rPr>
              <a:t> </a:t>
            </a:r>
            <a:r>
              <a:rPr lang="ru-RU" dirty="0" err="1">
                <a:highlight>
                  <a:srgbClr val="FFFFFF"/>
                </a:highlight>
              </a:rPr>
              <a:t>було</a:t>
            </a:r>
            <a:r>
              <a:rPr lang="ru-RU" dirty="0">
                <a:highlight>
                  <a:srgbClr val="FFFFFF"/>
                </a:highlight>
              </a:rPr>
              <a:t> проведено </a:t>
            </a:r>
            <a:r>
              <a:rPr lang="ru-RU" dirty="0" err="1">
                <a:highlight>
                  <a:srgbClr val="FFFFFF"/>
                </a:highlight>
              </a:rPr>
              <a:t>модульне</a:t>
            </a:r>
            <a:r>
              <a:rPr lang="ru-RU" dirty="0">
                <a:highlight>
                  <a:srgbClr val="FFFFFF"/>
                </a:highlight>
              </a:rPr>
              <a:t>, </a:t>
            </a:r>
            <a:r>
              <a:rPr lang="ru-RU" dirty="0" err="1">
                <a:highlight>
                  <a:srgbClr val="FFFFFF"/>
                </a:highlight>
              </a:rPr>
              <a:t>інтеграційне</a:t>
            </a:r>
            <a:r>
              <a:rPr lang="ru-RU" dirty="0">
                <a:highlight>
                  <a:srgbClr val="FFFFFF"/>
                </a:highlight>
              </a:rPr>
              <a:t> та </a:t>
            </a:r>
            <a:r>
              <a:rPr lang="ru-RU" dirty="0" err="1">
                <a:highlight>
                  <a:srgbClr val="FFFFFF"/>
                </a:highlight>
              </a:rPr>
              <a:t>ручне</a:t>
            </a:r>
            <a:r>
              <a:rPr lang="ru-RU" dirty="0">
                <a:highlight>
                  <a:srgbClr val="FFFFFF"/>
                </a:highlight>
              </a:rPr>
              <a:t> </a:t>
            </a:r>
            <a:r>
              <a:rPr lang="ru-RU" dirty="0" err="1">
                <a:highlight>
                  <a:srgbClr val="FFFFFF"/>
                </a:highlight>
              </a:rPr>
              <a:t>тестування</a:t>
            </a:r>
            <a:r>
              <a:rPr lang="ru-RU" dirty="0">
                <a:highlight>
                  <a:srgbClr val="FFFFFF"/>
                </a:highlight>
              </a:rPr>
              <a:t> </a:t>
            </a:r>
            <a:r>
              <a:rPr lang="ru-RU" dirty="0" err="1">
                <a:highlight>
                  <a:srgbClr val="FFFFFF"/>
                </a:highlight>
              </a:rPr>
              <a:t>інтерфейсу</a:t>
            </a:r>
            <a:r>
              <a:rPr lang="ru-RU" dirty="0">
                <a:highlight>
                  <a:srgbClr val="FFFFFF"/>
                </a:highlight>
              </a:rPr>
              <a:t>. </a:t>
            </a:r>
            <a:r>
              <a:rPr lang="ru-RU" dirty="0" err="1">
                <a:highlight>
                  <a:srgbClr val="FFFFFF"/>
                </a:highlight>
              </a:rPr>
              <a:t>Нижче</a:t>
            </a:r>
            <a:r>
              <a:rPr lang="ru-RU" dirty="0">
                <a:highlight>
                  <a:srgbClr val="FFFFFF"/>
                </a:highlight>
              </a:rPr>
              <a:t> наведено фрагмент тест-плану:</a:t>
            </a:r>
            <a:endParaRPr dirty="0"/>
          </a:p>
        </p:txBody>
      </p:sp>
      <p:pic>
        <p:nvPicPr>
          <p:cNvPr id="129" name="Google Shape;12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28D948D-369C-B702-98D8-76BFF8794D17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12</a:t>
            </a:fld>
            <a:endParaRPr lang="uk-UA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16FC642-A2E8-9D23-27C7-142540A58C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1476" y="846590"/>
            <a:ext cx="4738790" cy="2967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21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>
            <a:spLocks noGrp="1"/>
          </p:cNvSpPr>
          <p:nvPr>
            <p:ph type="title"/>
          </p:nvPr>
        </p:nvSpPr>
        <p:spPr>
          <a:xfrm>
            <a:off x="311700" y="-35287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Підсумки </a:t>
            </a:r>
            <a:endParaRPr sz="3200" dirty="0"/>
          </a:p>
        </p:txBody>
      </p:sp>
      <p:sp>
        <p:nvSpPr>
          <p:cNvPr id="142" name="Google Shape;142;p24"/>
          <p:cNvSpPr txBox="1">
            <a:spLocks noGrp="1"/>
          </p:cNvSpPr>
          <p:nvPr>
            <p:ph type="body" idx="1"/>
          </p:nvPr>
        </p:nvSpPr>
        <p:spPr>
          <a:xfrm>
            <a:off x="311700" y="1024181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/>
              <a:t>Р</a:t>
            </a:r>
            <a:r>
              <a:rPr lang="uk" b="1" dirty="0"/>
              <a:t>еалістичність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err="1"/>
              <a:t>Розроблене</a:t>
            </a:r>
            <a:r>
              <a:rPr lang="ru-RU" dirty="0"/>
              <a:t> веб‑</a:t>
            </a:r>
            <a:r>
              <a:rPr lang="ru-RU" dirty="0" err="1"/>
              <a:t>програмне</a:t>
            </a:r>
            <a:r>
              <a:rPr lang="ru-RU" dirty="0"/>
              <a:t> </a:t>
            </a:r>
            <a:r>
              <a:rPr lang="ru-RU" dirty="0" err="1"/>
              <a:t>забезпечення</a:t>
            </a:r>
            <a:r>
              <a:rPr lang="ru-RU" dirty="0"/>
              <a:t> для </a:t>
            </a:r>
            <a:r>
              <a:rPr lang="ru-RU" dirty="0" err="1"/>
              <a:t>управління</a:t>
            </a:r>
            <a:r>
              <a:rPr lang="ru-RU" dirty="0"/>
              <a:t> зоомагазином </a:t>
            </a:r>
            <a:r>
              <a:rPr lang="ru-RU" dirty="0" err="1"/>
              <a:t>продемонструвало</a:t>
            </a:r>
            <a:r>
              <a:rPr lang="ru-RU" dirty="0"/>
              <a:t> </a:t>
            </a:r>
            <a:r>
              <a:rPr lang="ru-RU" dirty="0" err="1"/>
              <a:t>реалістичність</a:t>
            </a:r>
            <a:r>
              <a:rPr lang="ru-RU" dirty="0"/>
              <a:t> </a:t>
            </a:r>
            <a:r>
              <a:rPr lang="ru-RU" dirty="0" err="1"/>
              <a:t>реалізації</a:t>
            </a:r>
            <a:r>
              <a:rPr lang="ru-RU" dirty="0"/>
              <a:t> </a:t>
            </a:r>
            <a:r>
              <a:rPr lang="ru-RU" dirty="0" err="1"/>
              <a:t>поставлених</a:t>
            </a:r>
            <a:r>
              <a:rPr lang="ru-RU" dirty="0"/>
              <a:t> задач і </a:t>
            </a:r>
            <a:r>
              <a:rPr lang="ru-RU" dirty="0" err="1"/>
              <a:t>підтвердило</a:t>
            </a:r>
            <a:r>
              <a:rPr lang="ru-RU" dirty="0"/>
              <a:t> свою </a:t>
            </a:r>
            <a:r>
              <a:rPr lang="ru-RU" dirty="0" err="1"/>
              <a:t>практичну</a:t>
            </a:r>
            <a:r>
              <a:rPr lang="ru-RU" dirty="0"/>
              <a:t> </a:t>
            </a:r>
            <a:r>
              <a:rPr lang="ru-RU" dirty="0" err="1"/>
              <a:t>доцільність</a:t>
            </a:r>
            <a:r>
              <a:rPr lang="ru-RU" dirty="0"/>
              <a:t> у межах </a:t>
            </a:r>
            <a:r>
              <a:rPr lang="ru-RU" dirty="0" err="1"/>
              <a:t>малих</a:t>
            </a:r>
            <a:r>
              <a:rPr lang="ru-RU" dirty="0"/>
              <a:t> </a:t>
            </a:r>
            <a:r>
              <a:rPr lang="ru-RU" dirty="0" err="1"/>
              <a:t>торговельних</a:t>
            </a:r>
            <a:r>
              <a:rPr lang="ru-RU" dirty="0"/>
              <a:t> </a:t>
            </a:r>
            <a:r>
              <a:rPr lang="ru-RU" dirty="0" err="1"/>
              <a:t>бізнесів</a:t>
            </a:r>
            <a:endParaRPr lang="ru-RU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Створена система </a:t>
            </a:r>
            <a:r>
              <a:rPr lang="ru-RU" dirty="0" err="1"/>
              <a:t>охоплює</a:t>
            </a:r>
            <a:r>
              <a:rPr lang="ru-RU" dirty="0"/>
              <a:t> </a:t>
            </a:r>
            <a:r>
              <a:rPr lang="ru-RU" dirty="0" err="1"/>
              <a:t>основні</a:t>
            </a:r>
            <a:r>
              <a:rPr lang="ru-RU" dirty="0"/>
              <a:t> потреби магазину — </a:t>
            </a:r>
            <a:r>
              <a:rPr lang="ru-RU" dirty="0" err="1"/>
              <a:t>облік</a:t>
            </a:r>
            <a:r>
              <a:rPr lang="ru-RU" dirty="0"/>
              <a:t> тварин, </a:t>
            </a:r>
            <a:r>
              <a:rPr lang="ru-RU" dirty="0" err="1"/>
              <a:t>товарів</a:t>
            </a:r>
            <a:r>
              <a:rPr lang="ru-RU" dirty="0"/>
              <a:t>, </a:t>
            </a:r>
            <a:r>
              <a:rPr lang="ru-RU" dirty="0" err="1"/>
              <a:t>продажів</a:t>
            </a:r>
            <a:r>
              <a:rPr lang="ru-RU" dirty="0"/>
              <a:t> та персоналу — і </a:t>
            </a:r>
            <a:r>
              <a:rPr lang="ru-RU" dirty="0" err="1"/>
              <a:t>може</a:t>
            </a:r>
            <a:r>
              <a:rPr lang="ru-RU" dirty="0"/>
              <a:t> бути </a:t>
            </a:r>
            <a:r>
              <a:rPr lang="ru-RU" dirty="0" err="1"/>
              <a:t>впроваджена</a:t>
            </a:r>
            <a:r>
              <a:rPr lang="ru-RU" dirty="0"/>
              <a:t> у </a:t>
            </a:r>
            <a:r>
              <a:rPr lang="ru-RU" dirty="0" err="1"/>
              <a:t>реальних</a:t>
            </a:r>
            <a:r>
              <a:rPr lang="ru-RU" dirty="0"/>
              <a:t> </a:t>
            </a:r>
            <a:r>
              <a:rPr lang="ru-RU" dirty="0" err="1"/>
              <a:t>умовах</a:t>
            </a:r>
            <a:r>
              <a:rPr lang="ru-RU" dirty="0"/>
              <a:t> без </a:t>
            </a:r>
            <a:r>
              <a:rPr lang="ru-RU" dirty="0" err="1"/>
              <a:t>суттєвих</a:t>
            </a:r>
            <a:r>
              <a:rPr lang="ru-RU" dirty="0"/>
              <a:t> </a:t>
            </a:r>
            <a:r>
              <a:rPr lang="ru-RU" dirty="0" err="1"/>
              <a:t>змін</a:t>
            </a:r>
            <a:r>
              <a:rPr lang="ru-RU" dirty="0"/>
              <a:t>.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/>
              <a:t>М</a:t>
            </a:r>
            <a:r>
              <a:rPr lang="uk" b="1" dirty="0"/>
              <a:t>ожливості використання</a:t>
            </a:r>
          </a:p>
          <a:p>
            <a:pPr marL="0" lvl="0" indent="0">
              <a:lnSpc>
                <a:spcPct val="150000"/>
              </a:lnSpc>
              <a:buNone/>
            </a:pPr>
            <a:r>
              <a:rPr lang="ru-RU" dirty="0" err="1"/>
              <a:t>Отримані</a:t>
            </a:r>
            <a:r>
              <a:rPr lang="ru-RU" dirty="0"/>
              <a:t> </a:t>
            </a:r>
            <a:r>
              <a:rPr lang="ru-RU" dirty="0" err="1"/>
              <a:t>результати</a:t>
            </a:r>
            <a:r>
              <a:rPr lang="ru-RU" dirty="0"/>
              <a:t> </a:t>
            </a:r>
            <a:r>
              <a:rPr lang="ru-RU" dirty="0" err="1"/>
              <a:t>можна</a:t>
            </a:r>
            <a:r>
              <a:rPr lang="ru-RU" dirty="0"/>
              <a:t> </a:t>
            </a:r>
            <a:r>
              <a:rPr lang="ru-RU" dirty="0" err="1"/>
              <a:t>використовувати</a:t>
            </a:r>
            <a:r>
              <a:rPr lang="ru-RU" dirty="0"/>
              <a:t> для </a:t>
            </a:r>
            <a:r>
              <a:rPr lang="ru-RU" dirty="0" err="1"/>
              <a:t>автоматизації</a:t>
            </a:r>
            <a:r>
              <a:rPr lang="ru-RU" dirty="0"/>
              <a:t> </a:t>
            </a:r>
            <a:r>
              <a:rPr lang="ru-RU" dirty="0" err="1"/>
              <a:t>внутрішніх</a:t>
            </a:r>
            <a:r>
              <a:rPr lang="ru-RU" dirty="0"/>
              <a:t> </a:t>
            </a:r>
            <a:r>
              <a:rPr lang="ru-RU" dirty="0" err="1"/>
              <a:t>процесів</a:t>
            </a:r>
            <a:r>
              <a:rPr lang="ru-RU" dirty="0"/>
              <a:t> зоомагазину, </a:t>
            </a:r>
            <a:r>
              <a:rPr lang="ru-RU" dirty="0" err="1"/>
              <a:t>підвищення</a:t>
            </a:r>
            <a:r>
              <a:rPr lang="ru-RU" dirty="0"/>
              <a:t> </a:t>
            </a:r>
            <a:r>
              <a:rPr lang="ru-RU" dirty="0" err="1"/>
              <a:t>прозорості</a:t>
            </a:r>
            <a:r>
              <a:rPr lang="ru-RU" dirty="0"/>
              <a:t> та </a:t>
            </a:r>
            <a:r>
              <a:rPr lang="ru-RU" dirty="0" err="1"/>
              <a:t>зручності</a:t>
            </a:r>
            <a:r>
              <a:rPr lang="ru-RU" dirty="0"/>
              <a:t> </a:t>
            </a:r>
            <a:r>
              <a:rPr lang="ru-RU" dirty="0" err="1"/>
              <a:t>обліку</a:t>
            </a:r>
            <a:r>
              <a:rPr lang="ru-RU" dirty="0"/>
              <a:t>, а також </a:t>
            </a:r>
            <a:r>
              <a:rPr lang="ru-RU" dirty="0" err="1"/>
              <a:t>забезпечення</a:t>
            </a:r>
            <a:r>
              <a:rPr lang="ru-RU" dirty="0"/>
              <a:t> онлайн-</a:t>
            </a:r>
            <a:r>
              <a:rPr lang="ru-RU" dirty="0" err="1"/>
              <a:t>сервісу</a:t>
            </a:r>
            <a:r>
              <a:rPr lang="ru-RU" dirty="0"/>
              <a:t> для </a:t>
            </a:r>
            <a:r>
              <a:rPr lang="ru-RU" dirty="0" err="1"/>
              <a:t>клієнтів</a:t>
            </a:r>
            <a:endParaRPr lang="uk" b="1" dirty="0"/>
          </a:p>
        </p:txBody>
      </p:sp>
      <p:pic>
        <p:nvPicPr>
          <p:cNvPr id="143" name="Google Shape;14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B5B94D8-63F6-7EAC-6461-2DB4B135596F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13</a:t>
            </a:fld>
            <a:endParaRPr lang="uk-UA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>
          <a:extLst>
            <a:ext uri="{FF2B5EF4-FFF2-40B4-BE49-F238E27FC236}">
              <a16:creationId xmlns:a16="http://schemas.microsoft.com/office/drawing/2014/main" id="{23168194-D4C0-C83C-E1DA-E6AD207D70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>
            <a:extLst>
              <a:ext uri="{FF2B5EF4-FFF2-40B4-BE49-F238E27FC236}">
                <a16:creationId xmlns:a16="http://schemas.microsoft.com/office/drawing/2014/main" id="{04365E3E-8C5B-C6E3-66D7-CDB66CC7D06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-35287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Підсумки </a:t>
            </a:r>
            <a:endParaRPr sz="3200" dirty="0"/>
          </a:p>
        </p:txBody>
      </p:sp>
      <p:sp>
        <p:nvSpPr>
          <p:cNvPr id="142" name="Google Shape;142;p24">
            <a:extLst>
              <a:ext uri="{FF2B5EF4-FFF2-40B4-BE49-F238E27FC236}">
                <a16:creationId xmlns:a16="http://schemas.microsoft.com/office/drawing/2014/main" id="{D68C866F-18BD-7E39-AD5D-F818164BC96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024181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 err="1"/>
              <a:t>Майбутній</a:t>
            </a:r>
            <a:r>
              <a:rPr lang="ru-RU" b="1" dirty="0"/>
              <a:t> </a:t>
            </a:r>
            <a:r>
              <a:rPr lang="ru-RU" b="1" dirty="0" err="1"/>
              <a:t>розвиток</a:t>
            </a:r>
            <a:endParaRPr lang="ru-RU" b="1" dirty="0"/>
          </a:p>
          <a:p>
            <a:pPr marL="0" lvl="0" indent="0">
              <a:lnSpc>
                <a:spcPct val="150000"/>
              </a:lnSpc>
              <a:buNone/>
            </a:pPr>
            <a:r>
              <a:rPr lang="ru-RU" dirty="0"/>
              <a:t>У </a:t>
            </a:r>
            <a:r>
              <a:rPr lang="ru-RU" dirty="0" err="1"/>
              <a:t>перспективі</a:t>
            </a:r>
            <a:r>
              <a:rPr lang="ru-RU" dirty="0"/>
              <a:t> </a:t>
            </a:r>
            <a:r>
              <a:rPr lang="ru-RU" dirty="0" err="1"/>
              <a:t>передбачено</a:t>
            </a:r>
            <a:r>
              <a:rPr lang="ru-RU" dirty="0"/>
              <a:t> </a:t>
            </a:r>
            <a:r>
              <a:rPr lang="ru-RU" dirty="0" err="1"/>
              <a:t>розвиток</a:t>
            </a:r>
            <a:r>
              <a:rPr lang="ru-RU" dirty="0"/>
              <a:t> </a:t>
            </a:r>
            <a:r>
              <a:rPr lang="ru-RU" dirty="0" err="1"/>
              <a:t>платформи</a:t>
            </a:r>
            <a:r>
              <a:rPr lang="ru-RU" dirty="0"/>
              <a:t>: </a:t>
            </a:r>
            <a:r>
              <a:rPr lang="ru-RU" dirty="0" err="1"/>
              <a:t>реалізація</a:t>
            </a:r>
            <a:r>
              <a:rPr lang="ru-RU" dirty="0"/>
              <a:t> </a:t>
            </a:r>
            <a:r>
              <a:rPr lang="ru-RU" dirty="0" err="1"/>
              <a:t>гнучких</a:t>
            </a:r>
            <a:r>
              <a:rPr lang="ru-RU" dirty="0"/>
              <a:t> </a:t>
            </a:r>
            <a:r>
              <a:rPr lang="ru-RU" dirty="0" err="1"/>
              <a:t>фінансових</a:t>
            </a:r>
            <a:r>
              <a:rPr lang="ru-RU" dirty="0"/>
              <a:t> </a:t>
            </a:r>
            <a:r>
              <a:rPr lang="ru-RU" dirty="0" err="1"/>
              <a:t>звітів</a:t>
            </a:r>
            <a:r>
              <a:rPr lang="ru-RU" dirty="0"/>
              <a:t>, </a:t>
            </a:r>
            <a:r>
              <a:rPr lang="ru-RU" dirty="0" err="1"/>
              <a:t>мобільного</a:t>
            </a:r>
            <a:r>
              <a:rPr lang="ru-RU" dirty="0"/>
              <a:t> </a:t>
            </a:r>
            <a:r>
              <a:rPr lang="ru-RU" dirty="0" err="1"/>
              <a:t>застосунку</a:t>
            </a:r>
            <a:r>
              <a:rPr lang="ru-RU" dirty="0"/>
              <a:t>, API для </a:t>
            </a:r>
            <a:r>
              <a:rPr lang="ru-RU" dirty="0" err="1"/>
              <a:t>сторонніх</a:t>
            </a:r>
            <a:r>
              <a:rPr lang="ru-RU" dirty="0"/>
              <a:t> CRM, а також </a:t>
            </a:r>
            <a:r>
              <a:rPr lang="ru-RU" dirty="0" err="1"/>
              <a:t>прогнозування</a:t>
            </a:r>
            <a:r>
              <a:rPr lang="ru-RU" dirty="0"/>
              <a:t> </a:t>
            </a:r>
            <a:r>
              <a:rPr lang="ru-RU" dirty="0" err="1"/>
              <a:t>попиту</a:t>
            </a:r>
            <a:r>
              <a:rPr lang="ru-RU" dirty="0"/>
              <a:t> на </a:t>
            </a:r>
            <a:r>
              <a:rPr lang="ru-RU" dirty="0" err="1"/>
              <a:t>основі</a:t>
            </a:r>
            <a:r>
              <a:rPr lang="ru-RU" dirty="0"/>
              <a:t> </a:t>
            </a:r>
            <a:r>
              <a:rPr lang="ru-RU" dirty="0" err="1"/>
              <a:t>історичних</a:t>
            </a:r>
            <a:r>
              <a:rPr lang="ru-RU" dirty="0"/>
              <a:t> </a:t>
            </a:r>
            <a:r>
              <a:rPr lang="ru-RU" dirty="0" err="1"/>
              <a:t>даних</a:t>
            </a:r>
            <a:r>
              <a:rPr lang="ru-RU" dirty="0"/>
              <a:t>.</a:t>
            </a:r>
            <a:endParaRPr lang="uk" b="1" dirty="0"/>
          </a:p>
        </p:txBody>
      </p:sp>
      <p:pic>
        <p:nvPicPr>
          <p:cNvPr id="143" name="Google Shape;143;p24">
            <a:extLst>
              <a:ext uri="{FF2B5EF4-FFF2-40B4-BE49-F238E27FC236}">
                <a16:creationId xmlns:a16="http://schemas.microsoft.com/office/drawing/2014/main" id="{54BE748D-6EA5-252E-677D-1ADB9757723E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A57654E-B066-E4F0-B220-1883D0621B13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14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491251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Мета роботи</a:t>
            </a:r>
            <a:endParaRPr sz="3200" dirty="0"/>
          </a:p>
        </p:txBody>
      </p:sp>
      <p:sp>
        <p:nvSpPr>
          <p:cNvPr id="72" name="Google Shape;72;p14"/>
          <p:cNvSpPr txBox="1">
            <a:spLocks noGrp="1"/>
          </p:cNvSpPr>
          <p:nvPr>
            <p:ph type="body" idx="1"/>
          </p:nvPr>
        </p:nvSpPr>
        <p:spPr>
          <a:xfrm>
            <a:off x="311700" y="831300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>
              <a:spcBef>
                <a:spcPts val="1200"/>
              </a:spcBef>
              <a:buNone/>
            </a:pPr>
            <a:r>
              <a:rPr lang="ru-RU" dirty="0" err="1"/>
              <a:t>Розробити</a:t>
            </a:r>
            <a:r>
              <a:rPr lang="ru-RU" dirty="0"/>
              <a:t> </a:t>
            </a:r>
            <a:r>
              <a:rPr lang="ru-RU" dirty="0" err="1"/>
              <a:t>мінімально</a:t>
            </a:r>
            <a:r>
              <a:rPr lang="ru-RU" dirty="0"/>
              <a:t> </a:t>
            </a:r>
            <a:r>
              <a:rPr lang="ru-RU" dirty="0" err="1"/>
              <a:t>життєздатний</a:t>
            </a:r>
            <a:r>
              <a:rPr lang="ru-RU" dirty="0"/>
              <a:t> прототип веб-</a:t>
            </a:r>
            <a:r>
              <a:rPr lang="ru-RU" dirty="0" err="1"/>
              <a:t>платформи</a:t>
            </a:r>
            <a:r>
              <a:rPr lang="ru-RU" dirty="0"/>
              <a:t> для зоомагазину,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автоматизує</a:t>
            </a:r>
            <a:r>
              <a:rPr lang="ru-RU" dirty="0"/>
              <a:t> </a:t>
            </a:r>
            <a:r>
              <a:rPr lang="ru-RU" dirty="0" err="1"/>
              <a:t>облік</a:t>
            </a:r>
            <a:r>
              <a:rPr lang="ru-RU" dirty="0"/>
              <a:t> </a:t>
            </a:r>
            <a:r>
              <a:rPr lang="ru-RU" dirty="0" err="1"/>
              <a:t>товарів</a:t>
            </a:r>
            <a:r>
              <a:rPr lang="ru-RU" dirty="0"/>
              <a:t>, тварин та </a:t>
            </a:r>
            <a:r>
              <a:rPr lang="ru-RU" dirty="0" err="1"/>
              <a:t>продажів</a:t>
            </a:r>
            <a:r>
              <a:rPr lang="ru-RU" dirty="0"/>
              <a:t>, а також </a:t>
            </a:r>
            <a:r>
              <a:rPr lang="ru-RU" dirty="0" err="1"/>
              <a:t>формує</a:t>
            </a:r>
            <a:r>
              <a:rPr lang="ru-RU" dirty="0"/>
              <a:t> </a:t>
            </a:r>
            <a:r>
              <a:rPr lang="ru-RU" dirty="0" err="1"/>
              <a:t>фінансову</a:t>
            </a:r>
            <a:r>
              <a:rPr lang="ru-RU" dirty="0"/>
              <a:t> </a:t>
            </a:r>
            <a:r>
              <a:rPr lang="ru-RU" dirty="0" err="1"/>
              <a:t>аналітику</a:t>
            </a:r>
            <a:r>
              <a:rPr lang="ru-RU" dirty="0"/>
              <a:t> для </a:t>
            </a:r>
            <a:r>
              <a:rPr lang="ru-RU" dirty="0" err="1"/>
              <a:t>власника</a:t>
            </a:r>
            <a:r>
              <a:rPr lang="ru-RU" dirty="0"/>
              <a:t>.</a:t>
            </a:r>
            <a:br>
              <a:rPr lang="ru-RU" dirty="0"/>
            </a:br>
            <a:br>
              <a:rPr lang="ru-RU" dirty="0"/>
            </a:br>
            <a:r>
              <a:rPr lang="ru-RU" dirty="0" err="1"/>
              <a:t>Ринок</a:t>
            </a:r>
            <a:r>
              <a:rPr lang="ru-RU" dirty="0"/>
              <a:t> </a:t>
            </a:r>
            <a:r>
              <a:rPr lang="en-US" dirty="0"/>
              <a:t>pet-retail </a:t>
            </a:r>
            <a:r>
              <a:rPr lang="ru-RU" dirty="0" err="1"/>
              <a:t>швидко</a:t>
            </a:r>
            <a:r>
              <a:rPr lang="ru-RU" dirty="0"/>
              <a:t> </a:t>
            </a:r>
            <a:r>
              <a:rPr lang="ru-RU" dirty="0" err="1"/>
              <a:t>зростає</a:t>
            </a:r>
            <a:r>
              <a:rPr lang="ru-RU" dirty="0"/>
              <a:t>, а </a:t>
            </a:r>
            <a:r>
              <a:rPr lang="ru-RU" dirty="0" err="1"/>
              <a:t>більшість</a:t>
            </a:r>
            <a:r>
              <a:rPr lang="ru-RU" dirty="0"/>
              <a:t> невеликих </a:t>
            </a:r>
            <a:r>
              <a:rPr lang="ru-RU" dirty="0" err="1"/>
              <a:t>магазинів</a:t>
            </a:r>
            <a:r>
              <a:rPr lang="ru-RU" dirty="0"/>
              <a:t> веде </a:t>
            </a:r>
            <a:r>
              <a:rPr lang="ru-RU" dirty="0" err="1"/>
              <a:t>облік</a:t>
            </a:r>
            <a:r>
              <a:rPr lang="ru-RU" dirty="0"/>
              <a:t> у </a:t>
            </a:r>
            <a:r>
              <a:rPr lang="ru-RU" dirty="0" err="1"/>
              <a:t>таблицях</a:t>
            </a:r>
            <a:r>
              <a:rPr lang="ru-RU" dirty="0"/>
              <a:t> </a:t>
            </a:r>
            <a:r>
              <a:rPr lang="ru-RU" dirty="0" err="1"/>
              <a:t>або</a:t>
            </a:r>
            <a:r>
              <a:rPr lang="ru-RU" dirty="0"/>
              <a:t> </a:t>
            </a:r>
            <a:r>
              <a:rPr lang="ru-RU" dirty="0" err="1"/>
              <a:t>паперових</a:t>
            </a:r>
            <a:r>
              <a:rPr lang="ru-RU" dirty="0"/>
              <a:t> журналах.</a:t>
            </a:r>
            <a:br>
              <a:rPr lang="ru-RU" dirty="0"/>
            </a:br>
            <a:r>
              <a:rPr lang="ru-RU" dirty="0" err="1"/>
              <a:t>Втрата</a:t>
            </a:r>
            <a:r>
              <a:rPr lang="ru-RU" dirty="0"/>
              <a:t> </a:t>
            </a:r>
            <a:r>
              <a:rPr lang="ru-RU" dirty="0" err="1"/>
              <a:t>даних</a:t>
            </a:r>
            <a:r>
              <a:rPr lang="ru-RU" dirty="0"/>
              <a:t>, </a:t>
            </a:r>
            <a:r>
              <a:rPr lang="ru-RU" dirty="0" err="1"/>
              <a:t>подвійний</a:t>
            </a:r>
            <a:r>
              <a:rPr lang="ru-RU" dirty="0"/>
              <a:t> </a:t>
            </a:r>
            <a:r>
              <a:rPr lang="ru-RU" dirty="0" err="1"/>
              <a:t>облік</a:t>
            </a:r>
            <a:r>
              <a:rPr lang="ru-RU" dirty="0"/>
              <a:t> і «</a:t>
            </a:r>
            <a:r>
              <a:rPr lang="ru-RU" dirty="0" err="1"/>
              <a:t>мертві</a:t>
            </a:r>
            <a:r>
              <a:rPr lang="ru-RU" dirty="0"/>
              <a:t>» </a:t>
            </a:r>
            <a:r>
              <a:rPr lang="ru-RU" dirty="0" err="1"/>
              <a:t>залишки</a:t>
            </a:r>
            <a:r>
              <a:rPr lang="ru-RU" dirty="0"/>
              <a:t> </a:t>
            </a:r>
            <a:r>
              <a:rPr lang="ru-RU" dirty="0" err="1"/>
              <a:t>знижують</a:t>
            </a:r>
            <a:r>
              <a:rPr lang="ru-RU" dirty="0"/>
              <a:t> </a:t>
            </a:r>
            <a:r>
              <a:rPr lang="ru-RU" dirty="0" err="1"/>
              <a:t>рентабельність</a:t>
            </a:r>
            <a:r>
              <a:rPr lang="ru-RU" dirty="0"/>
              <a:t> </a:t>
            </a:r>
            <a:r>
              <a:rPr lang="ru-RU" dirty="0" err="1"/>
              <a:t>бізнесу</a:t>
            </a:r>
            <a:r>
              <a:rPr lang="ru-RU" dirty="0"/>
              <a:t> на 10-15 %.</a:t>
            </a:r>
            <a:br>
              <a:rPr lang="ru-RU" dirty="0"/>
            </a:br>
            <a:r>
              <a:rPr lang="ru-RU" dirty="0" err="1"/>
              <a:t>Хмарна</a:t>
            </a:r>
            <a:r>
              <a:rPr lang="ru-RU" dirty="0"/>
              <a:t> система з </a:t>
            </a:r>
            <a:r>
              <a:rPr lang="ru-RU" dirty="0" err="1"/>
              <a:t>людським</a:t>
            </a:r>
            <a:r>
              <a:rPr lang="ru-RU" dirty="0"/>
              <a:t> </a:t>
            </a:r>
            <a:r>
              <a:rPr lang="en-US" dirty="0"/>
              <a:t>UI, </a:t>
            </a:r>
            <a:r>
              <a:rPr lang="ru-RU" dirty="0" err="1"/>
              <a:t>оновленням</a:t>
            </a:r>
            <a:r>
              <a:rPr lang="ru-RU" dirty="0"/>
              <a:t> складу в реальному </a:t>
            </a:r>
            <a:r>
              <a:rPr lang="ru-RU" dirty="0" err="1"/>
              <a:t>часі</a:t>
            </a:r>
            <a:r>
              <a:rPr lang="ru-RU" dirty="0"/>
              <a:t> та </a:t>
            </a:r>
            <a:r>
              <a:rPr lang="en-US" dirty="0"/>
              <a:t>KPI-</a:t>
            </a:r>
            <a:r>
              <a:rPr lang="ru-RU" dirty="0" err="1"/>
              <a:t>аналітикою</a:t>
            </a:r>
            <a:r>
              <a:rPr lang="ru-RU" dirty="0"/>
              <a:t> </a:t>
            </a:r>
            <a:r>
              <a:rPr lang="ru-RU" dirty="0" err="1"/>
              <a:t>дає</a:t>
            </a:r>
            <a:r>
              <a:rPr lang="ru-RU" dirty="0"/>
              <a:t> </a:t>
            </a:r>
            <a:r>
              <a:rPr lang="ru-RU" dirty="0" err="1"/>
              <a:t>конкурентну</a:t>
            </a:r>
            <a:r>
              <a:rPr lang="ru-RU" dirty="0"/>
              <a:t> </a:t>
            </a:r>
            <a:r>
              <a:rPr lang="ru-RU" dirty="0" err="1"/>
              <a:t>перевагу</a:t>
            </a:r>
            <a:r>
              <a:rPr lang="ru-RU" dirty="0"/>
              <a:t> й платформу для </a:t>
            </a:r>
            <a:r>
              <a:rPr lang="ru-RU" dirty="0" err="1"/>
              <a:t>подальшого</a:t>
            </a:r>
            <a:r>
              <a:rPr lang="ru-RU" dirty="0"/>
              <a:t> </a:t>
            </a:r>
            <a:r>
              <a:rPr lang="ru-RU" dirty="0" err="1"/>
              <a:t>масштабування</a:t>
            </a:r>
            <a:r>
              <a:rPr lang="ru-RU" dirty="0"/>
              <a:t> </a:t>
            </a:r>
            <a:r>
              <a:rPr lang="ru-RU" dirty="0" err="1"/>
              <a:t>мережі</a:t>
            </a:r>
            <a:r>
              <a:rPr lang="ru-RU" dirty="0"/>
              <a:t>.</a:t>
            </a:r>
            <a:endParaRPr dirty="0">
              <a:latin typeface="Economica" panose="020B0604020202020204" charset="0"/>
            </a:endParaRPr>
          </a:p>
        </p:txBody>
      </p:sp>
      <p:pic>
        <p:nvPicPr>
          <p:cNvPr id="73" name="Google Shape;7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93E68CA-DEF7-D32D-BFB6-7B402335F4C7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2</a:t>
            </a:fld>
            <a:endParaRPr lang="uk-UA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311700" y="-124863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Аналіз проблеми (аналіз існуючих рішень) </a:t>
            </a:r>
            <a:endParaRPr sz="3200" dirty="0"/>
          </a:p>
        </p:txBody>
      </p:sp>
      <p:sp>
        <p:nvSpPr>
          <p:cNvPr id="79" name="Google Shape;79;p15"/>
          <p:cNvSpPr txBox="1">
            <a:spLocks noGrp="1"/>
          </p:cNvSpPr>
          <p:nvPr>
            <p:ph type="body" idx="1"/>
          </p:nvPr>
        </p:nvSpPr>
        <p:spPr>
          <a:xfrm>
            <a:off x="177736" y="894749"/>
            <a:ext cx="5824405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0" lvl="0" indent="0">
              <a:spcBef>
                <a:spcPts val="1500"/>
              </a:spcBef>
              <a:buNone/>
            </a:pPr>
            <a:r>
              <a:rPr lang="uk-UA" dirty="0">
                <a:highlight>
                  <a:srgbClr val="FFFFFF"/>
                </a:highlight>
              </a:rPr>
              <a:t>Конкуренти:</a:t>
            </a:r>
            <a:br>
              <a:rPr lang="uk-UA" dirty="0">
                <a:highlight>
                  <a:srgbClr val="FFFFFF"/>
                </a:highlight>
              </a:rPr>
            </a:br>
            <a:r>
              <a:rPr lang="en-US" dirty="0" err="1">
                <a:highlight>
                  <a:srgbClr val="FFFFFF"/>
                </a:highlight>
              </a:rPr>
              <a:t>PetPoS</a:t>
            </a:r>
            <a:r>
              <a:rPr lang="en-US" dirty="0">
                <a:highlight>
                  <a:srgbClr val="FFFFFF"/>
                </a:highlight>
              </a:rPr>
              <a:t> Cloud – SaaS-</a:t>
            </a:r>
            <a:r>
              <a:rPr lang="ru-RU" dirty="0">
                <a:highlight>
                  <a:srgbClr val="FFFFFF"/>
                </a:highlight>
              </a:rPr>
              <a:t>каса й </a:t>
            </a:r>
            <a:r>
              <a:rPr lang="ru-RU" dirty="0" err="1">
                <a:highlight>
                  <a:srgbClr val="FFFFFF"/>
                </a:highlight>
              </a:rPr>
              <a:t>інвентаризація</a:t>
            </a:r>
            <a:r>
              <a:rPr lang="ru-RU" dirty="0">
                <a:highlight>
                  <a:srgbClr val="FFFFFF"/>
                </a:highlight>
              </a:rPr>
              <a:t> для </a:t>
            </a:r>
            <a:r>
              <a:rPr lang="ru-RU" dirty="0" err="1">
                <a:highlight>
                  <a:srgbClr val="FFFFFF"/>
                </a:highlight>
              </a:rPr>
              <a:t>зоомагазинів</a:t>
            </a:r>
            <a:br>
              <a:rPr lang="ru-RU" dirty="0">
                <a:highlight>
                  <a:srgbClr val="FFFFFF"/>
                </a:highlight>
              </a:rPr>
            </a:br>
            <a:r>
              <a:rPr lang="en-US" dirty="0" err="1">
                <a:highlight>
                  <a:srgbClr val="FFFFFF"/>
                </a:highlight>
              </a:rPr>
              <a:t>Shopventory</a:t>
            </a:r>
            <a:r>
              <a:rPr lang="en-US" dirty="0">
                <a:highlight>
                  <a:srgbClr val="FFFFFF"/>
                </a:highlight>
              </a:rPr>
              <a:t> – </a:t>
            </a:r>
            <a:r>
              <a:rPr lang="ru-RU" dirty="0" err="1">
                <a:highlight>
                  <a:srgbClr val="FFFFFF"/>
                </a:highlight>
              </a:rPr>
              <a:t>універсальна</a:t>
            </a:r>
            <a:r>
              <a:rPr lang="ru-RU" dirty="0">
                <a:highlight>
                  <a:srgbClr val="FFFFFF"/>
                </a:highlight>
              </a:rPr>
              <a:t> </a:t>
            </a:r>
            <a:r>
              <a:rPr lang="ru-RU" dirty="0" err="1">
                <a:highlight>
                  <a:srgbClr val="FFFFFF"/>
                </a:highlight>
              </a:rPr>
              <a:t>складська</a:t>
            </a:r>
            <a:r>
              <a:rPr lang="ru-RU" dirty="0">
                <a:highlight>
                  <a:srgbClr val="FFFFFF"/>
                </a:highlight>
              </a:rPr>
              <a:t> система з </a:t>
            </a:r>
            <a:r>
              <a:rPr lang="en-US" dirty="0">
                <a:highlight>
                  <a:srgbClr val="FFFFFF"/>
                </a:highlight>
              </a:rPr>
              <a:t>pet-</a:t>
            </a:r>
            <a:r>
              <a:rPr lang="ru-RU" dirty="0">
                <a:highlight>
                  <a:srgbClr val="FFFFFF"/>
                </a:highlight>
              </a:rPr>
              <a:t>модулем</a:t>
            </a:r>
          </a:p>
          <a:p>
            <a:pPr marL="0" lvl="0" indent="0">
              <a:spcBef>
                <a:spcPts val="1500"/>
              </a:spcBef>
              <a:buNone/>
            </a:pPr>
            <a:r>
              <a:rPr lang="ru-RU" dirty="0" err="1">
                <a:highlight>
                  <a:srgbClr val="FFFFFF"/>
                </a:highlight>
              </a:rPr>
              <a:t>Недоліки</a:t>
            </a:r>
            <a:r>
              <a:rPr lang="ru-RU" dirty="0">
                <a:highlight>
                  <a:srgbClr val="FFFFFF"/>
                </a:highlight>
              </a:rPr>
              <a:t> </a:t>
            </a:r>
            <a:r>
              <a:rPr lang="ru-RU" dirty="0" err="1">
                <a:highlight>
                  <a:srgbClr val="FFFFFF"/>
                </a:highlight>
              </a:rPr>
              <a:t>конкурентів</a:t>
            </a:r>
            <a:r>
              <a:rPr lang="ru-RU" dirty="0">
                <a:highlight>
                  <a:srgbClr val="FFFFFF"/>
                </a:highlight>
              </a:rPr>
              <a:t>:</a:t>
            </a:r>
          </a:p>
          <a:p>
            <a:pPr marL="0" lvl="0" indent="0">
              <a:spcBef>
                <a:spcPts val="1500"/>
              </a:spcBef>
              <a:buNone/>
            </a:pPr>
            <a:r>
              <a:rPr lang="ru-RU" dirty="0"/>
              <a:t>• </a:t>
            </a:r>
            <a:r>
              <a:rPr lang="ru-RU" dirty="0" err="1"/>
              <a:t>Відсутність</a:t>
            </a:r>
            <a:r>
              <a:rPr lang="ru-RU" dirty="0"/>
              <a:t> </a:t>
            </a:r>
            <a:r>
              <a:rPr lang="ru-RU" dirty="0" err="1"/>
              <a:t>єдиної</a:t>
            </a:r>
            <a:r>
              <a:rPr lang="ru-RU" dirty="0"/>
              <a:t> </a:t>
            </a:r>
            <a:r>
              <a:rPr lang="ru-RU" dirty="0" err="1"/>
              <a:t>карти</a:t>
            </a:r>
            <a:r>
              <a:rPr lang="ru-RU" dirty="0"/>
              <a:t> товар + тварин — </a:t>
            </a:r>
            <a:r>
              <a:rPr lang="ru-RU" dirty="0" err="1"/>
              <a:t>дані</a:t>
            </a:r>
            <a:r>
              <a:rPr lang="ru-RU" dirty="0"/>
              <a:t> </a:t>
            </a:r>
            <a:r>
              <a:rPr lang="ru-RU" dirty="0" err="1"/>
              <a:t>зберігаються</a:t>
            </a:r>
            <a:r>
              <a:rPr lang="ru-RU" dirty="0"/>
              <a:t> в </a:t>
            </a:r>
            <a:r>
              <a:rPr lang="ru-RU" dirty="0" err="1"/>
              <a:t>різних</a:t>
            </a:r>
            <a:r>
              <a:rPr lang="ru-RU" dirty="0"/>
              <a:t> модулях </a:t>
            </a:r>
            <a:r>
              <a:rPr lang="ru-RU" dirty="0" err="1"/>
              <a:t>або</a:t>
            </a:r>
            <a:r>
              <a:rPr lang="ru-RU" dirty="0"/>
              <a:t> </a:t>
            </a:r>
            <a:r>
              <a:rPr lang="ru-RU" dirty="0" err="1"/>
              <a:t>зовсім</a:t>
            </a:r>
            <a:r>
              <a:rPr lang="ru-RU" dirty="0"/>
              <a:t> не </a:t>
            </a:r>
            <a:r>
              <a:rPr lang="ru-RU" dirty="0" err="1"/>
              <a:t>інтегруються</a:t>
            </a:r>
            <a:r>
              <a:rPr lang="ru-RU" dirty="0"/>
              <a:t>.</a:t>
            </a:r>
            <a:br>
              <a:rPr lang="ru-RU" dirty="0"/>
            </a:br>
            <a:r>
              <a:rPr lang="ru-RU" dirty="0"/>
              <a:t>• </a:t>
            </a:r>
            <a:r>
              <a:rPr lang="ru-RU" dirty="0" err="1"/>
              <a:t>Немає</a:t>
            </a:r>
            <a:r>
              <a:rPr lang="ru-RU" dirty="0"/>
              <a:t> </a:t>
            </a:r>
            <a:r>
              <a:rPr lang="ru-RU" dirty="0" err="1"/>
              <a:t>гнучкої</a:t>
            </a:r>
            <a:r>
              <a:rPr lang="ru-RU" dirty="0"/>
              <a:t> </a:t>
            </a:r>
            <a:r>
              <a:rPr lang="ru-RU" dirty="0" err="1"/>
              <a:t>системи</a:t>
            </a:r>
            <a:r>
              <a:rPr lang="ru-RU" dirty="0"/>
              <a:t> ролей: персонал </a:t>
            </a:r>
            <a:r>
              <a:rPr lang="ru-RU" dirty="0" err="1"/>
              <a:t>бачить</a:t>
            </a:r>
            <a:r>
              <a:rPr lang="ru-RU" dirty="0"/>
              <a:t> «</a:t>
            </a:r>
            <a:r>
              <a:rPr lang="ru-RU" dirty="0" err="1"/>
              <a:t>зайві</a:t>
            </a:r>
            <a:r>
              <a:rPr lang="ru-RU" dirty="0"/>
              <a:t>» </a:t>
            </a:r>
            <a:r>
              <a:rPr lang="ru-RU" dirty="0" err="1"/>
              <a:t>фіндані</a:t>
            </a:r>
            <a:r>
              <a:rPr lang="ru-RU" dirty="0"/>
              <a:t>, а </a:t>
            </a:r>
            <a:r>
              <a:rPr lang="ru-RU" dirty="0" err="1"/>
              <a:t>власник</a:t>
            </a:r>
            <a:r>
              <a:rPr lang="ru-RU" dirty="0"/>
              <a:t> не </a:t>
            </a:r>
            <a:r>
              <a:rPr lang="ru-RU" dirty="0" err="1"/>
              <a:t>отримує</a:t>
            </a:r>
            <a:r>
              <a:rPr lang="ru-RU" dirty="0"/>
              <a:t> </a:t>
            </a:r>
            <a:r>
              <a:rPr lang="en-US" dirty="0"/>
              <a:t>KPI </a:t>
            </a:r>
            <a:r>
              <a:rPr lang="ru-RU" dirty="0"/>
              <a:t>у реальному </a:t>
            </a:r>
            <a:r>
              <a:rPr lang="ru-RU" dirty="0" err="1"/>
              <a:t>часі</a:t>
            </a:r>
            <a:r>
              <a:rPr lang="ru-RU" dirty="0"/>
              <a:t>.</a:t>
            </a:r>
            <a:br>
              <a:rPr lang="ru-RU" dirty="0"/>
            </a:br>
            <a:r>
              <a:rPr lang="ru-RU" dirty="0"/>
              <a:t>• Складна </a:t>
            </a:r>
            <a:r>
              <a:rPr lang="ru-RU" dirty="0" err="1"/>
              <a:t>первинна</a:t>
            </a:r>
            <a:r>
              <a:rPr lang="ru-RU" dirty="0"/>
              <a:t> </a:t>
            </a:r>
            <a:r>
              <a:rPr lang="ru-RU" dirty="0" err="1"/>
              <a:t>інтеграція</a:t>
            </a:r>
            <a:r>
              <a:rPr lang="ru-RU" dirty="0"/>
              <a:t>: 1-3 </a:t>
            </a:r>
            <a:r>
              <a:rPr lang="ru-RU" dirty="0" err="1"/>
              <a:t>дні</a:t>
            </a:r>
            <a:r>
              <a:rPr lang="ru-RU" dirty="0"/>
              <a:t> </a:t>
            </a:r>
            <a:r>
              <a:rPr lang="ru-RU" dirty="0" err="1"/>
              <a:t>впровадження</a:t>
            </a:r>
            <a:r>
              <a:rPr lang="ru-RU" dirty="0"/>
              <a:t>, </a:t>
            </a:r>
            <a:r>
              <a:rPr lang="ru-RU" dirty="0" err="1"/>
              <a:t>імпорт</a:t>
            </a:r>
            <a:r>
              <a:rPr lang="ru-RU" dirty="0"/>
              <a:t> </a:t>
            </a:r>
            <a:r>
              <a:rPr lang="ru-RU" dirty="0" err="1"/>
              <a:t>залишків</a:t>
            </a:r>
            <a:r>
              <a:rPr lang="ru-RU" dirty="0"/>
              <a:t> </a:t>
            </a:r>
            <a:r>
              <a:rPr lang="ru-RU" dirty="0" err="1"/>
              <a:t>тільки</a:t>
            </a:r>
            <a:r>
              <a:rPr lang="ru-RU" dirty="0"/>
              <a:t> через </a:t>
            </a:r>
            <a:r>
              <a:rPr lang="en-US" dirty="0"/>
              <a:t>CSV.</a:t>
            </a:r>
            <a:br>
              <a:rPr lang="en-US" dirty="0"/>
            </a:br>
            <a:r>
              <a:rPr lang="en-US" dirty="0"/>
              <a:t>• </a:t>
            </a:r>
            <a:r>
              <a:rPr lang="ru-RU" dirty="0" err="1"/>
              <a:t>Відсутній</a:t>
            </a:r>
            <a:r>
              <a:rPr lang="ru-RU" dirty="0"/>
              <a:t> онлайн-</a:t>
            </a:r>
            <a:r>
              <a:rPr lang="ru-RU" dirty="0" err="1"/>
              <a:t>бронювання</a:t>
            </a:r>
            <a:r>
              <a:rPr lang="ru-RU" dirty="0"/>
              <a:t> тварин для </a:t>
            </a:r>
            <a:r>
              <a:rPr lang="ru-RU" dirty="0" err="1"/>
              <a:t>клієнтів</a:t>
            </a:r>
            <a:r>
              <a:rPr lang="ru-RU" dirty="0"/>
              <a:t>.</a:t>
            </a:r>
            <a:endParaRPr dirty="0"/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B62475D-5E0B-A5AC-3922-2970FC56A64D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3</a:t>
            </a:fld>
            <a:endParaRPr lang="uk-UA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20F798F-F45F-CEC9-7AEC-CDFEA1361B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2141" y="1565609"/>
            <a:ext cx="3060151" cy="201228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311700" y="-186276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lvl="0"/>
            <a:r>
              <a:rPr lang="uk" sz="3200" dirty="0"/>
              <a:t>Постановка задачі та опис системи</a:t>
            </a:r>
            <a:endParaRPr sz="3200" dirty="0"/>
          </a:p>
        </p:txBody>
      </p:sp>
      <p:sp>
        <p:nvSpPr>
          <p:cNvPr id="86" name="Google Shape;86;p16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114300" indent="0">
              <a:buNone/>
            </a:pPr>
            <a:r>
              <a:rPr lang="ru-RU" dirty="0"/>
              <a:t>У </a:t>
            </a:r>
            <a:r>
              <a:rPr lang="ru-RU" dirty="0" err="1"/>
              <a:t>більшості</a:t>
            </a:r>
            <a:r>
              <a:rPr lang="ru-RU" dirty="0"/>
              <a:t> </a:t>
            </a:r>
            <a:r>
              <a:rPr lang="ru-RU" dirty="0" err="1"/>
              <a:t>малих</a:t>
            </a:r>
            <a:r>
              <a:rPr lang="ru-RU" dirty="0"/>
              <a:t> </a:t>
            </a:r>
            <a:r>
              <a:rPr lang="ru-RU" dirty="0" err="1"/>
              <a:t>зоомагазинів</a:t>
            </a:r>
            <a:r>
              <a:rPr lang="ru-RU" dirty="0"/>
              <a:t> </a:t>
            </a:r>
            <a:r>
              <a:rPr lang="ru-RU" dirty="0" err="1"/>
              <a:t>облік</a:t>
            </a:r>
            <a:r>
              <a:rPr lang="ru-RU" dirty="0"/>
              <a:t> </a:t>
            </a:r>
            <a:r>
              <a:rPr lang="ru-RU" dirty="0" err="1"/>
              <a:t>ведеться</a:t>
            </a:r>
            <a:r>
              <a:rPr lang="ru-RU" dirty="0"/>
              <a:t> </a:t>
            </a:r>
            <a:r>
              <a:rPr lang="ru-RU" dirty="0" err="1"/>
              <a:t>вручну</a:t>
            </a:r>
            <a:r>
              <a:rPr lang="ru-RU" dirty="0"/>
              <a:t> </a:t>
            </a:r>
            <a:r>
              <a:rPr lang="ru-RU" dirty="0" err="1"/>
              <a:t>або</a:t>
            </a:r>
            <a:r>
              <a:rPr lang="ru-RU" dirty="0"/>
              <a:t> через </a:t>
            </a:r>
            <a:r>
              <a:rPr lang="ru-RU" dirty="0" err="1"/>
              <a:t>розрізнені</a:t>
            </a:r>
            <a:r>
              <a:rPr lang="ru-RU" dirty="0"/>
              <a:t> </a:t>
            </a:r>
            <a:r>
              <a:rPr lang="ru-RU" dirty="0" err="1"/>
              <a:t>засоби</a:t>
            </a:r>
            <a:r>
              <a:rPr lang="ru-RU" dirty="0"/>
              <a:t> — </a:t>
            </a:r>
            <a:r>
              <a:rPr lang="en-US" dirty="0"/>
              <a:t>Excel, </a:t>
            </a:r>
            <a:r>
              <a:rPr lang="ru-RU" dirty="0" err="1"/>
              <a:t>месенджери</a:t>
            </a:r>
            <a:r>
              <a:rPr lang="ru-RU" dirty="0"/>
              <a:t>, </a:t>
            </a:r>
            <a:r>
              <a:rPr lang="ru-RU" dirty="0" err="1"/>
              <a:t>паперові</a:t>
            </a:r>
            <a:r>
              <a:rPr lang="ru-RU" dirty="0"/>
              <a:t> </a:t>
            </a:r>
            <a:r>
              <a:rPr lang="ru-RU" dirty="0" err="1"/>
              <a:t>журнали</a:t>
            </a:r>
            <a:r>
              <a:rPr lang="ru-RU" dirty="0"/>
              <a:t>. Особливо складно </a:t>
            </a:r>
            <a:r>
              <a:rPr lang="ru-RU" dirty="0" err="1"/>
              <a:t>враховувати</a:t>
            </a:r>
            <a:r>
              <a:rPr lang="ru-RU" dirty="0"/>
              <a:t> «</a:t>
            </a:r>
            <a:r>
              <a:rPr lang="ru-RU" dirty="0" err="1"/>
              <a:t>живий</a:t>
            </a:r>
            <a:r>
              <a:rPr lang="ru-RU" dirty="0"/>
              <a:t>» товар: </a:t>
            </a:r>
            <a:r>
              <a:rPr lang="ru-RU" dirty="0" err="1"/>
              <a:t>тварини</a:t>
            </a:r>
            <a:r>
              <a:rPr lang="ru-RU" dirty="0"/>
              <a:t>, корм і </a:t>
            </a:r>
            <a:r>
              <a:rPr lang="ru-RU" dirty="0" err="1"/>
              <a:t>вакцини</a:t>
            </a:r>
            <a:r>
              <a:rPr lang="ru-RU" dirty="0"/>
              <a:t> </a:t>
            </a:r>
            <a:r>
              <a:rPr lang="ru-RU" dirty="0" err="1"/>
              <a:t>обліковуються</a:t>
            </a:r>
            <a:r>
              <a:rPr lang="ru-RU" dirty="0"/>
              <a:t> </a:t>
            </a:r>
            <a:r>
              <a:rPr lang="ru-RU" dirty="0" err="1"/>
              <a:t>окремо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призводить</a:t>
            </a:r>
            <a:r>
              <a:rPr lang="ru-RU" dirty="0"/>
              <a:t> до </a:t>
            </a:r>
            <a:r>
              <a:rPr lang="ru-RU" dirty="0" err="1"/>
              <a:t>плутанини</a:t>
            </a:r>
            <a:r>
              <a:rPr lang="ru-RU" dirty="0"/>
              <a:t>, </a:t>
            </a:r>
            <a:r>
              <a:rPr lang="ru-RU" dirty="0" err="1"/>
              <a:t>дублювань</a:t>
            </a:r>
            <a:r>
              <a:rPr lang="ru-RU" dirty="0"/>
              <a:t> та </a:t>
            </a:r>
            <a:r>
              <a:rPr lang="ru-RU" dirty="0" err="1"/>
              <a:t>втрат</a:t>
            </a:r>
            <a:r>
              <a:rPr lang="ru-RU" dirty="0"/>
              <a:t> </a:t>
            </a:r>
            <a:r>
              <a:rPr lang="ru-RU" dirty="0" err="1"/>
              <a:t>даних</a:t>
            </a:r>
            <a:r>
              <a:rPr lang="ru-RU" dirty="0"/>
              <a:t>.</a:t>
            </a:r>
          </a:p>
          <a:p>
            <a:pPr marL="114300" indent="0">
              <a:buNone/>
            </a:pPr>
            <a:r>
              <a:rPr lang="ru-RU" dirty="0" err="1"/>
              <a:t>Власники</a:t>
            </a:r>
            <a:r>
              <a:rPr lang="ru-RU" dirty="0"/>
              <a:t> не </a:t>
            </a:r>
            <a:r>
              <a:rPr lang="ru-RU" dirty="0" err="1"/>
              <a:t>мають</a:t>
            </a:r>
            <a:r>
              <a:rPr lang="ru-RU" dirty="0"/>
              <a:t> </a:t>
            </a:r>
            <a:r>
              <a:rPr lang="ru-RU" dirty="0" err="1"/>
              <a:t>централізованої</a:t>
            </a:r>
            <a:r>
              <a:rPr lang="ru-RU" dirty="0"/>
              <a:t> </a:t>
            </a:r>
            <a:r>
              <a:rPr lang="ru-RU" dirty="0" err="1"/>
              <a:t>аналітики</a:t>
            </a:r>
            <a:r>
              <a:rPr lang="ru-RU" dirty="0"/>
              <a:t> </a:t>
            </a:r>
            <a:r>
              <a:rPr lang="ru-RU" dirty="0" err="1"/>
              <a:t>щодо</a:t>
            </a:r>
            <a:r>
              <a:rPr lang="ru-RU" dirty="0"/>
              <a:t> </a:t>
            </a:r>
            <a:r>
              <a:rPr lang="ru-RU" dirty="0" err="1"/>
              <a:t>продажів</a:t>
            </a:r>
            <a:r>
              <a:rPr lang="ru-RU" dirty="0"/>
              <a:t>, персоналу та </a:t>
            </a:r>
            <a:r>
              <a:rPr lang="ru-RU" dirty="0" err="1"/>
              <a:t>прибутку</a:t>
            </a:r>
            <a:r>
              <a:rPr lang="ru-RU" dirty="0"/>
              <a:t>. </a:t>
            </a:r>
            <a:r>
              <a:rPr lang="ru-RU" dirty="0" err="1"/>
              <a:t>Покупці</a:t>
            </a:r>
            <a:r>
              <a:rPr lang="ru-RU" dirty="0"/>
              <a:t> не </a:t>
            </a:r>
            <a:r>
              <a:rPr lang="ru-RU" dirty="0" err="1"/>
              <a:t>можуть</a:t>
            </a:r>
            <a:r>
              <a:rPr lang="ru-RU" dirty="0"/>
              <a:t> </a:t>
            </a:r>
            <a:r>
              <a:rPr lang="ru-RU" dirty="0" err="1"/>
              <a:t>переглянути</a:t>
            </a:r>
            <a:r>
              <a:rPr lang="ru-RU" dirty="0"/>
              <a:t> </a:t>
            </a:r>
            <a:r>
              <a:rPr lang="ru-RU" dirty="0" err="1"/>
              <a:t>наявність</a:t>
            </a:r>
            <a:r>
              <a:rPr lang="ru-RU" dirty="0"/>
              <a:t> тварин </a:t>
            </a:r>
            <a:r>
              <a:rPr lang="ru-RU" dirty="0" err="1"/>
              <a:t>чи</a:t>
            </a:r>
            <a:r>
              <a:rPr lang="ru-RU" dirty="0"/>
              <a:t> </a:t>
            </a:r>
            <a:r>
              <a:rPr lang="ru-RU" dirty="0" err="1"/>
              <a:t>забронювати</a:t>
            </a:r>
            <a:r>
              <a:rPr lang="ru-RU" dirty="0"/>
              <a:t> </a:t>
            </a:r>
            <a:r>
              <a:rPr lang="ru-RU" dirty="0" err="1"/>
              <a:t>їх</a:t>
            </a:r>
            <a:r>
              <a:rPr lang="ru-RU" dirty="0"/>
              <a:t> онлайн — </a:t>
            </a:r>
            <a:r>
              <a:rPr lang="ru-RU" dirty="0" err="1"/>
              <a:t>більшість</a:t>
            </a:r>
            <a:r>
              <a:rPr lang="ru-RU" dirty="0"/>
              <a:t> </a:t>
            </a:r>
            <a:r>
              <a:rPr lang="ru-RU" dirty="0" err="1"/>
              <a:t>конкурентів</a:t>
            </a:r>
            <a:r>
              <a:rPr lang="ru-RU" dirty="0"/>
              <a:t> не </a:t>
            </a:r>
            <a:r>
              <a:rPr lang="ru-RU" dirty="0" err="1"/>
              <a:t>підтримує</a:t>
            </a:r>
            <a:r>
              <a:rPr lang="ru-RU" dirty="0"/>
              <a:t> </a:t>
            </a:r>
            <a:r>
              <a:rPr lang="ru-RU" dirty="0" err="1"/>
              <a:t>такий</a:t>
            </a:r>
            <a:r>
              <a:rPr lang="ru-RU" dirty="0"/>
              <a:t> </a:t>
            </a:r>
            <a:r>
              <a:rPr lang="ru-RU" dirty="0" err="1"/>
              <a:t>функціонал</a:t>
            </a:r>
            <a:r>
              <a:rPr lang="ru-RU" dirty="0"/>
              <a:t>.</a:t>
            </a:r>
          </a:p>
          <a:p>
            <a:pPr marL="114300" indent="0">
              <a:buNone/>
            </a:pPr>
            <a:endParaRPr lang="ru-RU" dirty="0"/>
          </a:p>
          <a:p>
            <a:pPr marL="114300" indent="0">
              <a:buNone/>
            </a:pPr>
            <a:r>
              <a:rPr lang="ru-RU" dirty="0" err="1"/>
              <a:t>Очікуваний</a:t>
            </a:r>
            <a:r>
              <a:rPr lang="ru-RU" dirty="0"/>
              <a:t> результат — </a:t>
            </a:r>
            <a:r>
              <a:rPr lang="ru-RU" dirty="0" err="1"/>
              <a:t>вебсистема</a:t>
            </a:r>
            <a:r>
              <a:rPr lang="ru-RU" dirty="0"/>
              <a:t> з </a:t>
            </a:r>
            <a:r>
              <a:rPr lang="ru-RU" dirty="0" err="1"/>
              <a:t>розмежованими</a:t>
            </a:r>
            <a:r>
              <a:rPr lang="ru-RU" dirty="0"/>
              <a:t> ролями (</a:t>
            </a:r>
            <a:r>
              <a:rPr lang="ru-RU" dirty="0" err="1"/>
              <a:t>адміністратор</a:t>
            </a:r>
            <a:r>
              <a:rPr lang="ru-RU" dirty="0"/>
              <a:t>, </a:t>
            </a:r>
            <a:r>
              <a:rPr lang="ru-RU" dirty="0" err="1"/>
              <a:t>працівник</a:t>
            </a:r>
            <a:r>
              <a:rPr lang="ru-RU" dirty="0"/>
              <a:t>, </a:t>
            </a:r>
            <a:r>
              <a:rPr lang="ru-RU" dirty="0" err="1"/>
              <a:t>користувач</a:t>
            </a:r>
            <a:r>
              <a:rPr lang="ru-RU" dirty="0"/>
              <a:t>), модулями </a:t>
            </a:r>
            <a:r>
              <a:rPr lang="ru-RU" dirty="0" err="1"/>
              <a:t>обліку</a:t>
            </a:r>
            <a:r>
              <a:rPr lang="ru-RU" dirty="0"/>
              <a:t> </a:t>
            </a:r>
            <a:r>
              <a:rPr lang="ru-RU" dirty="0" err="1"/>
              <a:t>товарів</a:t>
            </a:r>
            <a:r>
              <a:rPr lang="ru-RU" dirty="0"/>
              <a:t> і тварин, </a:t>
            </a:r>
            <a:r>
              <a:rPr lang="en-US" dirty="0"/>
              <a:t>POS-</a:t>
            </a:r>
            <a:r>
              <a:rPr lang="ru-RU" dirty="0" err="1"/>
              <a:t>інтерфейсом</a:t>
            </a:r>
            <a:r>
              <a:rPr lang="ru-RU" dirty="0"/>
              <a:t> для </a:t>
            </a:r>
            <a:r>
              <a:rPr lang="ru-RU" dirty="0" err="1"/>
              <a:t>продажів</a:t>
            </a:r>
            <a:r>
              <a:rPr lang="ru-RU" dirty="0"/>
              <a:t> та автоматичною </a:t>
            </a:r>
            <a:r>
              <a:rPr lang="ru-RU" dirty="0" err="1"/>
              <a:t>генерацією</a:t>
            </a:r>
            <a:r>
              <a:rPr lang="ru-RU" dirty="0"/>
              <a:t> </a:t>
            </a:r>
            <a:r>
              <a:rPr lang="ru-RU" dirty="0" err="1"/>
              <a:t>звітів</a:t>
            </a:r>
            <a:r>
              <a:rPr lang="ru-RU" dirty="0"/>
              <a:t>. </a:t>
            </a:r>
            <a:r>
              <a:rPr lang="ru-RU" dirty="0" err="1"/>
              <a:t>Клієнти</a:t>
            </a:r>
            <a:r>
              <a:rPr lang="ru-RU" dirty="0"/>
              <a:t> </a:t>
            </a:r>
            <a:r>
              <a:rPr lang="ru-RU" dirty="0" err="1"/>
              <a:t>зможуть</a:t>
            </a:r>
            <a:r>
              <a:rPr lang="ru-RU" dirty="0"/>
              <a:t> </a:t>
            </a:r>
            <a:r>
              <a:rPr lang="ru-RU" dirty="0" err="1"/>
              <a:t>переглядати</a:t>
            </a:r>
            <a:r>
              <a:rPr lang="ru-RU" dirty="0"/>
              <a:t> тварин і </a:t>
            </a:r>
            <a:r>
              <a:rPr lang="ru-RU" dirty="0" err="1"/>
              <a:t>бронювати</a:t>
            </a:r>
            <a:r>
              <a:rPr lang="ru-RU" dirty="0"/>
              <a:t> </a:t>
            </a:r>
            <a:r>
              <a:rPr lang="ru-RU" dirty="0" err="1"/>
              <a:t>їх</a:t>
            </a:r>
            <a:r>
              <a:rPr lang="ru-RU" dirty="0"/>
              <a:t> онлайн у </a:t>
            </a:r>
            <a:r>
              <a:rPr lang="ru-RU" dirty="0" err="1"/>
              <a:t>зручний</a:t>
            </a:r>
            <a:r>
              <a:rPr lang="ru-RU" dirty="0"/>
              <a:t> для себе час.</a:t>
            </a:r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23D9805-068E-FE7E-BC9A-0C410D68B73B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4</a:t>
            </a:fld>
            <a:endParaRPr lang="uk-UA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>
            <a:spLocks noGrp="1"/>
          </p:cNvSpPr>
          <p:nvPr>
            <p:ph type="title"/>
          </p:nvPr>
        </p:nvSpPr>
        <p:spPr>
          <a:xfrm>
            <a:off x="311700" y="-148309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Вибір технологій розробки </a:t>
            </a:r>
            <a:endParaRPr sz="3200" dirty="0"/>
          </a:p>
        </p:txBody>
      </p:sp>
      <p:sp>
        <p:nvSpPr>
          <p:cNvPr id="93" name="Google Shape;93;p17"/>
          <p:cNvSpPr txBox="1">
            <a:spLocks noGrp="1"/>
          </p:cNvSpPr>
          <p:nvPr>
            <p:ph type="body" idx="1"/>
          </p:nvPr>
        </p:nvSpPr>
        <p:spPr>
          <a:xfrm>
            <a:off x="311700" y="84424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indent="0">
              <a:buNone/>
            </a:pPr>
            <a:r>
              <a:rPr lang="ru-RU" dirty="0">
                <a:highlight>
                  <a:srgbClr val="FFFFFF"/>
                </a:highlight>
              </a:rPr>
              <a:t>Для </a:t>
            </a:r>
            <a:r>
              <a:rPr lang="ru-RU" dirty="0" err="1">
                <a:highlight>
                  <a:srgbClr val="FFFFFF"/>
                </a:highlight>
              </a:rPr>
              <a:t>реалізації</a:t>
            </a:r>
            <a:r>
              <a:rPr lang="ru-RU" dirty="0">
                <a:highlight>
                  <a:srgbClr val="FFFFFF"/>
                </a:highlight>
              </a:rPr>
              <a:t> </a:t>
            </a:r>
            <a:r>
              <a:rPr lang="ru-RU" dirty="0" err="1">
                <a:highlight>
                  <a:srgbClr val="FFFFFF"/>
                </a:highlight>
              </a:rPr>
              <a:t>вебсистеми</a:t>
            </a:r>
            <a:r>
              <a:rPr lang="ru-RU" dirty="0">
                <a:highlight>
                  <a:srgbClr val="FFFFFF"/>
                </a:highlight>
              </a:rPr>
              <a:t> </a:t>
            </a:r>
            <a:r>
              <a:rPr lang="ru-RU" dirty="0" err="1">
                <a:highlight>
                  <a:srgbClr val="FFFFFF"/>
                </a:highlight>
              </a:rPr>
              <a:t>було</a:t>
            </a:r>
            <a:r>
              <a:rPr lang="ru-RU" dirty="0">
                <a:highlight>
                  <a:srgbClr val="FFFFFF"/>
                </a:highlight>
              </a:rPr>
              <a:t> </a:t>
            </a:r>
            <a:r>
              <a:rPr lang="ru-RU" dirty="0" err="1">
                <a:highlight>
                  <a:srgbClr val="FFFFFF"/>
                </a:highlight>
              </a:rPr>
              <a:t>обрано</a:t>
            </a:r>
            <a:r>
              <a:rPr lang="ru-RU" dirty="0">
                <a:highlight>
                  <a:srgbClr val="FFFFFF"/>
                </a:highlight>
              </a:rPr>
              <a:t> </a:t>
            </a:r>
            <a:r>
              <a:rPr lang="ru-RU" dirty="0" err="1">
                <a:highlight>
                  <a:srgbClr val="FFFFFF"/>
                </a:highlight>
              </a:rPr>
              <a:t>сучасний</a:t>
            </a:r>
            <a:r>
              <a:rPr lang="ru-RU" dirty="0">
                <a:highlight>
                  <a:srgbClr val="FFFFFF"/>
                </a:highlight>
              </a:rPr>
              <a:t> </a:t>
            </a:r>
            <a:r>
              <a:rPr lang="ru-RU" dirty="0" err="1">
                <a:highlight>
                  <a:srgbClr val="FFFFFF"/>
                </a:highlight>
              </a:rPr>
              <a:t>технологічний</a:t>
            </a:r>
            <a:r>
              <a:rPr lang="ru-RU" dirty="0">
                <a:highlight>
                  <a:srgbClr val="FFFFFF"/>
                </a:highlight>
              </a:rPr>
              <a:t> стек, </a:t>
            </a:r>
            <a:r>
              <a:rPr lang="ru-RU" dirty="0" err="1">
                <a:highlight>
                  <a:srgbClr val="FFFFFF"/>
                </a:highlight>
              </a:rPr>
              <a:t>що</a:t>
            </a:r>
            <a:r>
              <a:rPr lang="ru-RU" dirty="0">
                <a:highlight>
                  <a:srgbClr val="FFFFFF"/>
                </a:highlight>
              </a:rPr>
              <a:t> </a:t>
            </a:r>
            <a:r>
              <a:rPr lang="ru-RU" dirty="0" err="1">
                <a:highlight>
                  <a:srgbClr val="FFFFFF"/>
                </a:highlight>
              </a:rPr>
              <a:t>забезпечує</a:t>
            </a:r>
            <a:r>
              <a:rPr lang="ru-RU" dirty="0">
                <a:highlight>
                  <a:srgbClr val="FFFFFF"/>
                </a:highlight>
              </a:rPr>
              <a:t> </a:t>
            </a:r>
            <a:r>
              <a:rPr lang="ru-RU" dirty="0" err="1">
                <a:highlight>
                  <a:srgbClr val="FFFFFF"/>
                </a:highlight>
              </a:rPr>
              <a:t>швидкодію</a:t>
            </a:r>
            <a:r>
              <a:rPr lang="ru-RU" dirty="0">
                <a:highlight>
                  <a:srgbClr val="FFFFFF"/>
                </a:highlight>
              </a:rPr>
              <a:t>, </a:t>
            </a:r>
            <a:r>
              <a:rPr lang="ru-RU" dirty="0" err="1">
                <a:highlight>
                  <a:srgbClr val="FFFFFF"/>
                </a:highlight>
              </a:rPr>
              <a:t>масштабованість</a:t>
            </a:r>
            <a:r>
              <a:rPr lang="ru-RU" dirty="0">
                <a:highlight>
                  <a:srgbClr val="FFFFFF"/>
                </a:highlight>
              </a:rPr>
              <a:t> і </a:t>
            </a:r>
            <a:r>
              <a:rPr lang="ru-RU" dirty="0" err="1">
                <a:highlight>
                  <a:srgbClr val="FFFFFF"/>
                </a:highlight>
              </a:rPr>
              <a:t>зручність</a:t>
            </a:r>
            <a:r>
              <a:rPr lang="ru-RU" dirty="0">
                <a:highlight>
                  <a:srgbClr val="FFFFFF"/>
                </a:highlight>
              </a:rPr>
              <a:t> </a:t>
            </a:r>
            <a:r>
              <a:rPr lang="ru-RU" dirty="0" err="1">
                <a:highlight>
                  <a:srgbClr val="FFFFFF"/>
                </a:highlight>
              </a:rPr>
              <a:t>підтримки</a:t>
            </a:r>
            <a:r>
              <a:rPr lang="ru-RU" dirty="0">
                <a:highlight>
                  <a:srgbClr val="FFFFFF"/>
                </a:highlight>
              </a:rPr>
              <a:t>.</a:t>
            </a:r>
          </a:p>
          <a:p>
            <a:pPr marL="114300" indent="0">
              <a:buNone/>
            </a:pPr>
            <a:r>
              <a:rPr lang="en-US" b="1" dirty="0">
                <a:highlight>
                  <a:srgbClr val="FFFFFF"/>
                </a:highlight>
              </a:rPr>
              <a:t>Backend</a:t>
            </a:r>
            <a:r>
              <a:rPr lang="uk-UA" b="1" dirty="0">
                <a:highlight>
                  <a:srgbClr val="FFFFFF"/>
                </a:highlight>
              </a:rPr>
              <a:t> (</a:t>
            </a:r>
            <a:r>
              <a:rPr lang="en-US" b="1" dirty="0">
                <a:highlight>
                  <a:srgbClr val="FFFFFF"/>
                </a:highlight>
              </a:rPr>
              <a:t>Python</a:t>
            </a:r>
            <a:r>
              <a:rPr lang="uk-UA" b="1" dirty="0">
                <a:highlight>
                  <a:srgbClr val="FFFFFF"/>
                </a:highlight>
              </a:rPr>
              <a:t>)</a:t>
            </a:r>
            <a:br>
              <a:rPr lang="en-US" dirty="0">
                <a:highlight>
                  <a:srgbClr val="FFFFFF"/>
                </a:highlight>
              </a:rPr>
            </a:br>
            <a:r>
              <a:rPr lang="en-US" dirty="0">
                <a:highlight>
                  <a:srgbClr val="FFFFFF"/>
                </a:highlight>
              </a:rPr>
              <a:t>• </a:t>
            </a:r>
            <a:r>
              <a:rPr lang="en-US" dirty="0" err="1">
                <a:highlight>
                  <a:srgbClr val="FFFFFF"/>
                </a:highlight>
              </a:rPr>
              <a:t>FastAPI</a:t>
            </a:r>
            <a:r>
              <a:rPr lang="en-US" dirty="0">
                <a:highlight>
                  <a:srgbClr val="FFFFFF"/>
                </a:highlight>
              </a:rPr>
              <a:t> — </a:t>
            </a:r>
            <a:r>
              <a:rPr lang="ru-RU" dirty="0" err="1">
                <a:highlight>
                  <a:srgbClr val="FFFFFF"/>
                </a:highlight>
              </a:rPr>
              <a:t>асинхронний</a:t>
            </a:r>
            <a:r>
              <a:rPr lang="ru-RU" dirty="0">
                <a:highlight>
                  <a:srgbClr val="FFFFFF"/>
                </a:highlight>
              </a:rPr>
              <a:t> фреймворк для </a:t>
            </a:r>
            <a:r>
              <a:rPr lang="ru-RU" dirty="0" err="1">
                <a:highlight>
                  <a:srgbClr val="FFFFFF"/>
                </a:highlight>
              </a:rPr>
              <a:t>побудови</a:t>
            </a:r>
            <a:r>
              <a:rPr lang="ru-RU" dirty="0">
                <a:highlight>
                  <a:srgbClr val="FFFFFF"/>
                </a:highlight>
              </a:rPr>
              <a:t> </a:t>
            </a:r>
            <a:r>
              <a:rPr lang="en-US" dirty="0">
                <a:highlight>
                  <a:srgbClr val="FFFFFF"/>
                </a:highlight>
              </a:rPr>
              <a:t>REST API</a:t>
            </a:r>
            <a:br>
              <a:rPr lang="en-US" dirty="0">
                <a:highlight>
                  <a:srgbClr val="FFFFFF"/>
                </a:highlight>
              </a:rPr>
            </a:br>
            <a:r>
              <a:rPr lang="en-US" dirty="0">
                <a:highlight>
                  <a:srgbClr val="FFFFFF"/>
                </a:highlight>
              </a:rPr>
              <a:t>• </a:t>
            </a:r>
            <a:r>
              <a:rPr lang="en-US" dirty="0" err="1">
                <a:highlight>
                  <a:srgbClr val="FFFFFF"/>
                </a:highlight>
              </a:rPr>
              <a:t>SQLAlchemy</a:t>
            </a:r>
            <a:r>
              <a:rPr lang="en-US" dirty="0">
                <a:highlight>
                  <a:srgbClr val="FFFFFF"/>
                </a:highlight>
              </a:rPr>
              <a:t> 2.0 — ORM </a:t>
            </a:r>
            <a:r>
              <a:rPr lang="ru-RU" dirty="0">
                <a:highlight>
                  <a:srgbClr val="FFFFFF"/>
                </a:highlight>
              </a:rPr>
              <a:t>для </a:t>
            </a:r>
            <a:r>
              <a:rPr lang="ru-RU" dirty="0" err="1">
                <a:highlight>
                  <a:srgbClr val="FFFFFF"/>
                </a:highlight>
              </a:rPr>
              <a:t>роботи</a:t>
            </a:r>
            <a:r>
              <a:rPr lang="ru-RU" dirty="0">
                <a:highlight>
                  <a:srgbClr val="FFFFFF"/>
                </a:highlight>
              </a:rPr>
              <a:t> з </a:t>
            </a:r>
            <a:r>
              <a:rPr lang="en-US" dirty="0">
                <a:highlight>
                  <a:srgbClr val="FFFFFF"/>
                </a:highlight>
              </a:rPr>
              <a:t>PostgreSQL</a:t>
            </a:r>
            <a:br>
              <a:rPr lang="en-US" dirty="0">
                <a:highlight>
                  <a:srgbClr val="FFFFFF"/>
                </a:highlight>
              </a:rPr>
            </a:br>
            <a:r>
              <a:rPr lang="en-US" dirty="0">
                <a:highlight>
                  <a:srgbClr val="FFFFFF"/>
                </a:highlight>
              </a:rPr>
              <a:t>• </a:t>
            </a:r>
            <a:r>
              <a:rPr lang="en-US" dirty="0" err="1">
                <a:highlight>
                  <a:srgbClr val="FFFFFF"/>
                </a:highlight>
              </a:rPr>
              <a:t>Pydantic</a:t>
            </a:r>
            <a:r>
              <a:rPr lang="en-US" dirty="0">
                <a:highlight>
                  <a:srgbClr val="FFFFFF"/>
                </a:highlight>
              </a:rPr>
              <a:t> — </a:t>
            </a:r>
            <a:r>
              <a:rPr lang="ru-RU" dirty="0" err="1">
                <a:highlight>
                  <a:srgbClr val="FFFFFF"/>
                </a:highlight>
              </a:rPr>
              <a:t>валідація</a:t>
            </a:r>
            <a:r>
              <a:rPr lang="ru-RU" dirty="0">
                <a:highlight>
                  <a:srgbClr val="FFFFFF"/>
                </a:highlight>
              </a:rPr>
              <a:t> </a:t>
            </a:r>
            <a:r>
              <a:rPr lang="ru-RU" dirty="0" err="1">
                <a:highlight>
                  <a:srgbClr val="FFFFFF"/>
                </a:highlight>
              </a:rPr>
              <a:t>вхідних</a:t>
            </a:r>
            <a:r>
              <a:rPr lang="ru-RU" dirty="0">
                <a:highlight>
                  <a:srgbClr val="FFFFFF"/>
                </a:highlight>
              </a:rPr>
              <a:t>/</a:t>
            </a:r>
            <a:r>
              <a:rPr lang="ru-RU" dirty="0" err="1">
                <a:highlight>
                  <a:srgbClr val="FFFFFF"/>
                </a:highlight>
              </a:rPr>
              <a:t>вихідних</a:t>
            </a:r>
            <a:r>
              <a:rPr lang="ru-RU" dirty="0">
                <a:highlight>
                  <a:srgbClr val="FFFFFF"/>
                </a:highlight>
              </a:rPr>
              <a:t> моделей</a:t>
            </a:r>
            <a:endParaRPr lang="en-US" dirty="0">
              <a:highlight>
                <a:srgbClr val="FFFFFF"/>
              </a:highlight>
            </a:endParaRPr>
          </a:p>
          <a:p>
            <a:pPr marL="114300" indent="0">
              <a:buNone/>
            </a:pPr>
            <a:r>
              <a:rPr lang="en-US" b="1" dirty="0">
                <a:highlight>
                  <a:srgbClr val="FFFFFF"/>
                </a:highlight>
              </a:rPr>
              <a:t>Frontend (JavaScript/TypeScript)</a:t>
            </a:r>
            <a:br>
              <a:rPr lang="en-US" dirty="0">
                <a:highlight>
                  <a:srgbClr val="FFFFFF"/>
                </a:highlight>
              </a:rPr>
            </a:br>
            <a:r>
              <a:rPr lang="en-US" dirty="0">
                <a:highlight>
                  <a:srgbClr val="FFFFFF"/>
                </a:highlight>
              </a:rPr>
              <a:t>• Vue 3 — SPA-</a:t>
            </a:r>
            <a:r>
              <a:rPr lang="ru-RU" dirty="0">
                <a:highlight>
                  <a:srgbClr val="FFFFFF"/>
                </a:highlight>
              </a:rPr>
              <a:t>фреймворк для </a:t>
            </a:r>
            <a:r>
              <a:rPr lang="ru-RU" dirty="0" err="1">
                <a:highlight>
                  <a:srgbClr val="FFFFFF"/>
                </a:highlight>
              </a:rPr>
              <a:t>створення</a:t>
            </a:r>
            <a:r>
              <a:rPr lang="ru-RU" dirty="0">
                <a:highlight>
                  <a:srgbClr val="FFFFFF"/>
                </a:highlight>
              </a:rPr>
              <a:t> </a:t>
            </a:r>
            <a:r>
              <a:rPr lang="ru-RU" dirty="0" err="1">
                <a:highlight>
                  <a:srgbClr val="FFFFFF"/>
                </a:highlight>
              </a:rPr>
              <a:t>динамічного</a:t>
            </a:r>
            <a:r>
              <a:rPr lang="ru-RU" dirty="0">
                <a:highlight>
                  <a:srgbClr val="FFFFFF"/>
                </a:highlight>
              </a:rPr>
              <a:t> </a:t>
            </a:r>
            <a:r>
              <a:rPr lang="ru-RU" dirty="0" err="1">
                <a:highlight>
                  <a:srgbClr val="FFFFFF"/>
                </a:highlight>
              </a:rPr>
              <a:t>інтерфейсу</a:t>
            </a:r>
            <a:br>
              <a:rPr lang="ru-RU" dirty="0">
                <a:highlight>
                  <a:srgbClr val="FFFFFF"/>
                </a:highlight>
              </a:rPr>
            </a:br>
            <a:r>
              <a:rPr lang="en-US" b="1" dirty="0">
                <a:highlight>
                  <a:srgbClr val="FFFFFF"/>
                </a:highlight>
              </a:rPr>
              <a:t>DevOps / </a:t>
            </a:r>
            <a:r>
              <a:rPr lang="ru-RU" b="1" dirty="0" err="1">
                <a:highlight>
                  <a:srgbClr val="FFFFFF"/>
                </a:highlight>
              </a:rPr>
              <a:t>Інфраструктура</a:t>
            </a:r>
            <a:br>
              <a:rPr lang="ru-RU" dirty="0">
                <a:highlight>
                  <a:srgbClr val="FFFFFF"/>
                </a:highlight>
              </a:rPr>
            </a:br>
            <a:r>
              <a:rPr lang="ru-RU" dirty="0">
                <a:highlight>
                  <a:srgbClr val="FFFFFF"/>
                </a:highlight>
              </a:rPr>
              <a:t>• </a:t>
            </a:r>
            <a:r>
              <a:rPr lang="en-US" dirty="0">
                <a:highlight>
                  <a:srgbClr val="FFFFFF"/>
                </a:highlight>
              </a:rPr>
              <a:t>Docker + Docker Compose — </a:t>
            </a:r>
            <a:r>
              <a:rPr lang="ru-RU" dirty="0" err="1">
                <a:highlight>
                  <a:srgbClr val="FFFFFF"/>
                </a:highlight>
              </a:rPr>
              <a:t>ізольоване</a:t>
            </a:r>
            <a:r>
              <a:rPr lang="ru-RU" dirty="0">
                <a:highlight>
                  <a:srgbClr val="FFFFFF"/>
                </a:highlight>
              </a:rPr>
              <a:t> </a:t>
            </a:r>
            <a:r>
              <a:rPr lang="ru-RU" dirty="0" err="1">
                <a:highlight>
                  <a:srgbClr val="FFFFFF"/>
                </a:highlight>
              </a:rPr>
              <a:t>середовище</a:t>
            </a:r>
            <a:r>
              <a:rPr lang="ru-RU" dirty="0">
                <a:highlight>
                  <a:srgbClr val="FFFFFF"/>
                </a:highlight>
              </a:rPr>
              <a:t> </a:t>
            </a:r>
            <a:r>
              <a:rPr lang="ru-RU" dirty="0" err="1">
                <a:highlight>
                  <a:srgbClr val="FFFFFF"/>
                </a:highlight>
              </a:rPr>
              <a:t>розгортання</a:t>
            </a:r>
            <a:endParaRPr lang="ru-RU" dirty="0">
              <a:highlight>
                <a:srgbClr val="FFFFFF"/>
              </a:highlight>
            </a:endParaRPr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343E912-C721-1128-5F72-D9BB9BCF5CCA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5</a:t>
            </a:fld>
            <a:endParaRPr lang="uk-UA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>
            <a:spLocks noGrp="1"/>
          </p:cNvSpPr>
          <p:nvPr>
            <p:ph type="title"/>
          </p:nvPr>
        </p:nvSpPr>
        <p:spPr>
          <a:xfrm>
            <a:off x="268925" y="349659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Архітектура створенного програмного забезпечення</a:t>
            </a:r>
            <a:endParaRPr sz="3200" dirty="0"/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2A55726-B906-08A2-C43F-1B00FCF5F354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6</a:t>
            </a:fld>
            <a:endParaRPr lang="uk-UA" dirty="0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F26726EC-C02E-8847-61AD-EBC5E32CAC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924" y="1000516"/>
            <a:ext cx="8834221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UA" altLang="ru-UA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Розроблена</a:t>
            </a:r>
            <a:r>
              <a:rPr kumimoji="0" lang="ru-UA" altLang="ru-UA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система </a:t>
            </a:r>
            <a:r>
              <a:rPr kumimoji="0" lang="ru-UA" altLang="ru-UA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побудована</a:t>
            </a:r>
            <a:r>
              <a:rPr kumimoji="0" lang="ru-UA" altLang="ru-UA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за принципами </a:t>
            </a:r>
            <a:r>
              <a:rPr kumimoji="0" lang="ru-UA" altLang="ru-UA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гексагональної</a:t>
            </a:r>
            <a:r>
              <a:rPr kumimoji="0" lang="ru-UA" altLang="ru-UA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UA" altLang="ru-UA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архітектури</a:t>
            </a:r>
            <a:r>
              <a:rPr kumimoji="0" lang="ru-UA" altLang="ru-UA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ru-UA" altLang="ru-UA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Hexagonal</a:t>
            </a:r>
            <a:r>
              <a:rPr kumimoji="0" lang="ru-UA" altLang="ru-UA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Architecture)</a:t>
            </a:r>
            <a:r>
              <a:rPr kumimoji="0" lang="ru-UA" altLang="ru-UA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ru-UA" altLang="ru-UA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що</a:t>
            </a:r>
            <a:r>
              <a:rPr kumimoji="0" lang="ru-UA" altLang="ru-UA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UA" altLang="ru-UA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дозволяє</a:t>
            </a:r>
            <a:r>
              <a:rPr kumimoji="0" lang="ru-UA" altLang="ru-UA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UA" altLang="ru-UA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відокремити</a:t>
            </a:r>
            <a:r>
              <a:rPr kumimoji="0" lang="ru-UA" altLang="ru-UA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UA" altLang="ru-UA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бізнес-логіку</a:t>
            </a:r>
            <a:r>
              <a:rPr kumimoji="0" lang="ru-UA" altLang="ru-UA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UA" altLang="ru-UA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від</a:t>
            </a:r>
            <a:r>
              <a:rPr kumimoji="0" lang="ru-UA" altLang="ru-UA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UA" altLang="ru-UA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інфраструктури</a:t>
            </a:r>
            <a:r>
              <a:rPr kumimoji="0" lang="ru-UA" altLang="ru-UA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та </a:t>
            </a:r>
            <a:r>
              <a:rPr kumimoji="0" lang="ru-UA" altLang="ru-UA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адаптерів</a:t>
            </a:r>
            <a:r>
              <a:rPr kumimoji="0" lang="ru-UA" altLang="ru-UA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UA" altLang="ru-UA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Основні</a:t>
            </a:r>
            <a:r>
              <a:rPr kumimoji="0" lang="ru-UA" altLang="ru-UA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UA" altLang="ru-UA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компоненти</a:t>
            </a:r>
            <a:r>
              <a:rPr kumimoji="0" lang="ru-UA" altLang="ru-UA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endParaRPr kumimoji="0" lang="uk-UA" altLang="ru-UA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uk-UA" altLang="ru-UA" sz="1600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UA" altLang="ru-UA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Сервіси</a:t>
            </a:r>
            <a:r>
              <a:rPr kumimoji="0" lang="ru-UA" altLang="ru-UA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</a:t>
            </a:r>
            <a:r>
              <a:rPr lang="ru-UA" altLang="ru-UA" sz="1600" dirty="0" err="1">
                <a:solidFill>
                  <a:schemeClr val="tx1"/>
                </a:solidFill>
                <a:latin typeface="Arial" panose="020B0604020202020204" pitchFamily="34" charset="0"/>
              </a:rPr>
              <a:t>логіка</a:t>
            </a:r>
            <a:r>
              <a:rPr lang="ru-UA" altLang="ru-UA" sz="16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ru-UA" altLang="ru-UA" sz="1600" dirty="0" err="1">
                <a:solidFill>
                  <a:schemeClr val="tx1"/>
                </a:solidFill>
                <a:latin typeface="Arial" panose="020B0604020202020204" pitchFamily="34" charset="0"/>
              </a:rPr>
              <a:t>обліку</a:t>
            </a:r>
            <a:r>
              <a:rPr lang="ru-UA" altLang="ru-UA" sz="1600" dirty="0">
                <a:solidFill>
                  <a:schemeClr val="tx1"/>
                </a:solidFill>
                <a:latin typeface="Arial" panose="020B0604020202020204" pitchFamily="34" charset="0"/>
              </a:rPr>
              <a:t> тварин, </a:t>
            </a:r>
            <a:r>
              <a:rPr lang="ru-UA" altLang="ru-UA" sz="1600" dirty="0" err="1">
                <a:solidFill>
                  <a:schemeClr val="tx1"/>
                </a:solidFill>
                <a:latin typeface="Arial" panose="020B0604020202020204" pitchFamily="34" charset="0"/>
              </a:rPr>
              <a:t>товарів</a:t>
            </a:r>
            <a:r>
              <a:rPr lang="ru-UA" altLang="ru-UA" sz="1600" dirty="0">
                <a:solidFill>
                  <a:schemeClr val="tx1"/>
                </a:solidFill>
                <a:latin typeface="Arial" panose="020B0604020202020204" pitchFamily="34" charset="0"/>
              </a:rPr>
              <a:t>, </a:t>
            </a:r>
            <a:r>
              <a:rPr lang="ru-UA" altLang="ru-UA" sz="1600" dirty="0" err="1">
                <a:solidFill>
                  <a:schemeClr val="tx1"/>
                </a:solidFill>
                <a:latin typeface="Arial" panose="020B0604020202020204" pitchFamily="34" charset="0"/>
              </a:rPr>
              <a:t>продажів</a:t>
            </a:r>
            <a:r>
              <a:rPr lang="ru-UA" altLang="ru-UA" sz="1600" dirty="0">
                <a:solidFill>
                  <a:schemeClr val="tx1"/>
                </a:solidFill>
                <a:latin typeface="Arial" panose="020B0604020202020204" pitchFamily="34" charset="0"/>
              </a:rPr>
              <a:t>, </a:t>
            </a:r>
            <a:r>
              <a:rPr lang="ru-UA" altLang="ru-UA" sz="1600" dirty="0" err="1">
                <a:solidFill>
                  <a:schemeClr val="tx1"/>
                </a:solidFill>
                <a:latin typeface="Arial" panose="020B0604020202020204" pitchFamily="34" charset="0"/>
              </a:rPr>
              <a:t>працівників</a:t>
            </a:r>
            <a:r>
              <a:rPr lang="ru-UA" altLang="ru-UA" sz="1600" dirty="0">
                <a:solidFill>
                  <a:schemeClr val="tx1"/>
                </a:solidFill>
                <a:latin typeface="Arial" panose="020B0604020202020204" pitchFamily="34" charset="0"/>
              </a:rPr>
              <a:t>, </a:t>
            </a:r>
            <a:r>
              <a:rPr lang="ru-UA" altLang="ru-UA" sz="1600" dirty="0" err="1">
                <a:solidFill>
                  <a:schemeClr val="tx1"/>
                </a:solidFill>
                <a:latin typeface="Arial" panose="020B0604020202020204" pitchFamily="34" charset="0"/>
              </a:rPr>
              <a:t>бронювань</a:t>
            </a:r>
            <a:r>
              <a:rPr lang="uk-UA" altLang="ru-UA" sz="1600" dirty="0">
                <a:solidFill>
                  <a:schemeClr val="tx1"/>
                </a:solidFill>
                <a:latin typeface="Arial" panose="020B0604020202020204" pitchFamily="34" charset="0"/>
              </a:rPr>
              <a:t>, </a:t>
            </a:r>
            <a:r>
              <a:rPr kumimoji="0" lang="ru-UA" altLang="ru-UA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реалізація</a:t>
            </a:r>
            <a:r>
              <a:rPr kumimoji="0" lang="ru-UA" altLang="ru-UA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UA" altLang="ru-UA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use-case</a:t>
            </a:r>
            <a:r>
              <a:rPr kumimoji="0" lang="ru-UA" altLang="ru-UA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ru-UA" altLang="ru-UA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обробка</a:t>
            </a:r>
            <a:r>
              <a:rPr kumimoji="0" lang="ru-UA" altLang="ru-UA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UA" altLang="ru-UA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продажів</a:t>
            </a:r>
            <a:r>
              <a:rPr kumimoji="0" lang="ru-UA" altLang="ru-UA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ru-UA" altLang="ru-UA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нарахування</a:t>
            </a:r>
            <a:r>
              <a:rPr kumimoji="0" lang="ru-UA" altLang="ru-UA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зарплат, </a:t>
            </a:r>
            <a:r>
              <a:rPr kumimoji="0" lang="ru-UA" altLang="ru-UA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формування</a:t>
            </a:r>
            <a:r>
              <a:rPr kumimoji="0" lang="ru-UA" altLang="ru-UA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UA" altLang="ru-UA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звітів</a:t>
            </a:r>
            <a:r>
              <a:rPr kumimoji="0" lang="ru-UA" altLang="ru-UA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UA" altLang="ru-UA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Репозиторі</a:t>
            </a:r>
            <a:r>
              <a:rPr lang="uk-UA" altLang="ru-UA" sz="1600" b="1" dirty="0">
                <a:solidFill>
                  <a:schemeClr val="tx1"/>
                </a:solidFill>
                <a:latin typeface="Arial" panose="020B0604020202020204" pitchFamily="34" charset="0"/>
              </a:rPr>
              <a:t>ї</a:t>
            </a:r>
            <a:r>
              <a:rPr kumimoji="0" lang="ru-UA" altLang="ru-UA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доступ до </a:t>
            </a:r>
            <a:r>
              <a:rPr kumimoji="0" lang="ru-UA" altLang="ru-UA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бази</a:t>
            </a:r>
            <a:r>
              <a:rPr kumimoji="0" lang="ru-UA" altLang="ru-UA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UA" altLang="ru-UA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даних</a:t>
            </a:r>
            <a:r>
              <a:rPr kumimoji="0" lang="ru-UA" altLang="ru-UA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через ORM </a:t>
            </a:r>
            <a:r>
              <a:rPr kumimoji="0" lang="ru-UA" altLang="ru-UA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SQLAlchemy</a:t>
            </a:r>
            <a:r>
              <a:rPr kumimoji="0" lang="ru-UA" altLang="ru-UA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ru-UA" altLang="ru-UA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інкапсуляція</a:t>
            </a:r>
            <a:r>
              <a:rPr kumimoji="0" lang="ru-UA" altLang="ru-UA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CRUD-</a:t>
            </a:r>
            <a:r>
              <a:rPr kumimoji="0" lang="ru-UA" altLang="ru-UA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операцій</a:t>
            </a:r>
            <a:r>
              <a:rPr kumimoji="0" lang="ru-UA" altLang="ru-UA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UA" altLang="ru-UA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API </a:t>
            </a:r>
            <a:r>
              <a:rPr kumimoji="0" lang="ru-UA" altLang="ru-UA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UA" altLang="ru-UA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FastAPI-роутери</a:t>
            </a:r>
            <a:r>
              <a:rPr kumimoji="0" lang="ru-UA" altLang="ru-UA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ru-UA" altLang="ru-UA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що</a:t>
            </a:r>
            <a:r>
              <a:rPr kumimoji="0" lang="ru-UA" altLang="ru-UA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UA" altLang="ru-UA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приймають</a:t>
            </a:r>
            <a:r>
              <a:rPr kumimoji="0" lang="ru-UA" altLang="ru-UA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HTTP-</a:t>
            </a:r>
            <a:r>
              <a:rPr kumimoji="0" lang="ru-UA" altLang="ru-UA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запити</a:t>
            </a:r>
            <a:r>
              <a:rPr kumimoji="0" lang="ru-UA" altLang="ru-UA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й </a:t>
            </a:r>
            <a:r>
              <a:rPr kumimoji="0" lang="ru-UA" altLang="ru-UA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викликають</a:t>
            </a:r>
            <a:r>
              <a:rPr kumimoji="0" lang="ru-UA" altLang="ru-UA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UA" altLang="ru-UA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сервіси</a:t>
            </a:r>
            <a:r>
              <a:rPr kumimoji="0" lang="ru-UA" altLang="ru-UA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UA" altLang="ru-UA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Frontend</a:t>
            </a:r>
            <a:r>
              <a:rPr kumimoji="0" lang="ru-UA" altLang="ru-UA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ru-UA" altLang="ru-UA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Vue</a:t>
            </a:r>
            <a:r>
              <a:rPr kumimoji="0" lang="ru-UA" altLang="ru-UA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3)</a:t>
            </a:r>
            <a:r>
              <a:rPr kumimoji="0" lang="ru-UA" altLang="ru-UA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</a:t>
            </a:r>
            <a:r>
              <a:rPr kumimoji="0" lang="ru-UA" altLang="ru-UA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клієнтський</a:t>
            </a:r>
            <a:r>
              <a:rPr kumimoji="0" lang="ru-UA" altLang="ru-UA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UA" altLang="ru-UA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інтерфейс</a:t>
            </a:r>
            <a:r>
              <a:rPr kumimoji="0" lang="ru-UA" altLang="ru-UA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з </a:t>
            </a:r>
            <a:r>
              <a:rPr kumimoji="0" lang="ru-UA" altLang="ru-UA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розподілом</a:t>
            </a:r>
            <a:r>
              <a:rPr kumimoji="0" lang="ru-UA" altLang="ru-UA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за ролями (</a:t>
            </a:r>
            <a:r>
              <a:rPr kumimoji="0" lang="ru-UA" altLang="ru-UA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адмін</a:t>
            </a:r>
            <a:r>
              <a:rPr kumimoji="0" lang="ru-UA" altLang="ru-UA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ru-UA" altLang="ru-UA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працівник</a:t>
            </a:r>
            <a:r>
              <a:rPr kumimoji="0" lang="ru-UA" altLang="ru-UA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ru-UA" altLang="ru-UA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користувач</a:t>
            </a:r>
            <a:r>
              <a:rPr kumimoji="0" lang="ru-UA" altLang="ru-UA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UA" altLang="ru-UA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База </a:t>
            </a:r>
            <a:r>
              <a:rPr kumimoji="0" lang="ru-UA" altLang="ru-UA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даних</a:t>
            </a:r>
            <a:r>
              <a:rPr kumimoji="0" lang="ru-UA" altLang="ru-UA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</a:t>
            </a:r>
            <a:r>
              <a:rPr kumimoji="0" lang="ru-UA" altLang="ru-UA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PostgreSQL</a:t>
            </a:r>
            <a:r>
              <a:rPr kumimoji="0" lang="ru-UA" altLang="ru-UA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ru-UA" altLang="ru-UA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міграції</a:t>
            </a:r>
            <a:r>
              <a:rPr kumimoji="0" lang="ru-UA" altLang="ru-UA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через </a:t>
            </a:r>
            <a:r>
              <a:rPr kumimoji="0" lang="ru-UA" altLang="ru-UA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Alembic</a:t>
            </a:r>
            <a:r>
              <a:rPr kumimoji="0" lang="ru-UA" altLang="ru-UA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UA" altLang="ru-UA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Контейнери</a:t>
            </a:r>
            <a:r>
              <a:rPr kumimoji="0" lang="ru-UA" altLang="ru-UA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</a:t>
            </a:r>
            <a:r>
              <a:rPr kumimoji="0" lang="ru-UA" altLang="ru-UA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dockerized-сервіси</a:t>
            </a:r>
            <a:r>
              <a:rPr kumimoji="0" lang="ru-UA" altLang="ru-UA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UA" altLang="ru-UA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оркеструються</a:t>
            </a:r>
            <a:r>
              <a:rPr kumimoji="0" lang="ru-UA" altLang="ru-UA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через </a:t>
            </a:r>
            <a:r>
              <a:rPr kumimoji="0" lang="ru-UA" altLang="ru-UA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Docker</a:t>
            </a:r>
            <a:r>
              <a:rPr kumimoji="0" lang="ru-UA" altLang="ru-UA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UA" altLang="ru-UA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Compose</a:t>
            </a:r>
            <a:r>
              <a:rPr kumimoji="0" lang="ru-UA" altLang="ru-UA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UA" altLang="ru-UA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>
            <a:spLocks noGrp="1"/>
          </p:cNvSpPr>
          <p:nvPr>
            <p:ph type="title"/>
          </p:nvPr>
        </p:nvSpPr>
        <p:spPr>
          <a:xfrm>
            <a:off x="311700" y="31240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Опис програмного забезпечення, що було використано у дослідженні</a:t>
            </a:r>
            <a:endParaRPr sz="3200" dirty="0"/>
          </a:p>
        </p:txBody>
      </p:sp>
      <p:sp>
        <p:nvSpPr>
          <p:cNvPr id="107" name="Google Shape;107;p19"/>
          <p:cNvSpPr txBox="1">
            <a:spLocks noGrp="1"/>
          </p:cNvSpPr>
          <p:nvPr>
            <p:ph type="body" idx="1"/>
          </p:nvPr>
        </p:nvSpPr>
        <p:spPr>
          <a:xfrm>
            <a:off x="257640" y="1406237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ru-RU" dirty="0" err="1">
                <a:highlight>
                  <a:srgbClr val="FFFFFF"/>
                </a:highlight>
              </a:rPr>
              <a:t>Проєкт</a:t>
            </a:r>
            <a:r>
              <a:rPr lang="ru-RU" dirty="0">
                <a:highlight>
                  <a:srgbClr val="FFFFFF"/>
                </a:highlight>
              </a:rPr>
              <a:t> </a:t>
            </a:r>
            <a:r>
              <a:rPr lang="ru-RU" dirty="0" err="1">
                <a:highlight>
                  <a:srgbClr val="FFFFFF"/>
                </a:highlight>
              </a:rPr>
              <a:t>реалізовано</a:t>
            </a:r>
            <a:r>
              <a:rPr lang="ru-RU" dirty="0">
                <a:highlight>
                  <a:srgbClr val="FFFFFF"/>
                </a:highlight>
              </a:rPr>
              <a:t> мовою </a:t>
            </a:r>
            <a:r>
              <a:rPr lang="en-US" dirty="0">
                <a:highlight>
                  <a:srgbClr val="FFFFFF"/>
                </a:highlight>
              </a:rPr>
              <a:t>Python 3.11 </a:t>
            </a:r>
            <a:r>
              <a:rPr lang="ru-RU" dirty="0">
                <a:highlight>
                  <a:srgbClr val="FFFFFF"/>
                </a:highlight>
              </a:rPr>
              <a:t>на </a:t>
            </a:r>
            <a:r>
              <a:rPr lang="ru-RU" dirty="0" err="1">
                <a:highlight>
                  <a:srgbClr val="FFFFFF"/>
                </a:highlight>
              </a:rPr>
              <a:t>базі</a:t>
            </a:r>
            <a:r>
              <a:rPr lang="ru-RU" dirty="0">
                <a:highlight>
                  <a:srgbClr val="FFFFFF"/>
                </a:highlight>
              </a:rPr>
              <a:t> фреймворку </a:t>
            </a:r>
            <a:r>
              <a:rPr lang="en-US" dirty="0" err="1">
                <a:highlight>
                  <a:srgbClr val="FFFFFF"/>
                </a:highlight>
              </a:rPr>
              <a:t>FastAPI</a:t>
            </a:r>
            <a:r>
              <a:rPr lang="en-US" dirty="0">
                <a:highlight>
                  <a:srgbClr val="FFFFFF"/>
                </a:highlight>
              </a:rPr>
              <a:t>, </a:t>
            </a:r>
            <a:r>
              <a:rPr lang="ru-RU" dirty="0" err="1">
                <a:highlight>
                  <a:srgbClr val="FFFFFF"/>
                </a:highlight>
              </a:rPr>
              <a:t>який</a:t>
            </a:r>
            <a:r>
              <a:rPr lang="ru-RU" dirty="0">
                <a:highlight>
                  <a:srgbClr val="FFFFFF"/>
                </a:highlight>
              </a:rPr>
              <a:t> </a:t>
            </a:r>
            <a:r>
              <a:rPr lang="ru-RU" dirty="0" err="1">
                <a:highlight>
                  <a:srgbClr val="FFFFFF"/>
                </a:highlight>
              </a:rPr>
              <a:t>забезпечує</a:t>
            </a:r>
            <a:r>
              <a:rPr lang="ru-RU" dirty="0">
                <a:highlight>
                  <a:srgbClr val="FFFFFF"/>
                </a:highlight>
              </a:rPr>
              <a:t> </a:t>
            </a:r>
            <a:r>
              <a:rPr lang="ru-RU" dirty="0" err="1">
                <a:highlight>
                  <a:srgbClr val="FFFFFF"/>
                </a:highlight>
              </a:rPr>
              <a:t>побудову</a:t>
            </a:r>
            <a:r>
              <a:rPr lang="ru-RU" dirty="0">
                <a:highlight>
                  <a:srgbClr val="FFFFFF"/>
                </a:highlight>
              </a:rPr>
              <a:t> </a:t>
            </a:r>
            <a:r>
              <a:rPr lang="ru-RU" dirty="0" err="1">
                <a:highlight>
                  <a:srgbClr val="FFFFFF"/>
                </a:highlight>
              </a:rPr>
              <a:t>швидкого</a:t>
            </a:r>
            <a:r>
              <a:rPr lang="ru-RU" dirty="0">
                <a:highlight>
                  <a:srgbClr val="FFFFFF"/>
                </a:highlight>
              </a:rPr>
              <a:t> та асинхронного </a:t>
            </a:r>
            <a:r>
              <a:rPr lang="en-US" dirty="0">
                <a:highlight>
                  <a:srgbClr val="FFFFFF"/>
                </a:highlight>
              </a:rPr>
              <a:t>REST API. </a:t>
            </a:r>
            <a:r>
              <a:rPr lang="ru-RU" dirty="0" err="1">
                <a:highlight>
                  <a:srgbClr val="FFFFFF"/>
                </a:highlight>
              </a:rPr>
              <a:t>Усі</a:t>
            </a:r>
            <a:r>
              <a:rPr lang="ru-RU" dirty="0">
                <a:highlight>
                  <a:srgbClr val="FFFFFF"/>
                </a:highlight>
              </a:rPr>
              <a:t> </a:t>
            </a:r>
            <a:r>
              <a:rPr lang="ru-RU" dirty="0" err="1">
                <a:highlight>
                  <a:srgbClr val="FFFFFF"/>
                </a:highlight>
              </a:rPr>
              <a:t>запити</a:t>
            </a:r>
            <a:r>
              <a:rPr lang="ru-RU" dirty="0">
                <a:highlight>
                  <a:srgbClr val="FFFFFF"/>
                </a:highlight>
              </a:rPr>
              <a:t> </a:t>
            </a:r>
            <a:r>
              <a:rPr lang="ru-RU" dirty="0" err="1">
                <a:highlight>
                  <a:srgbClr val="FFFFFF"/>
                </a:highlight>
              </a:rPr>
              <a:t>валідуються</a:t>
            </a:r>
            <a:r>
              <a:rPr lang="ru-RU" dirty="0">
                <a:highlight>
                  <a:srgbClr val="FFFFFF"/>
                </a:highlight>
              </a:rPr>
              <a:t> за </a:t>
            </a:r>
            <a:r>
              <a:rPr lang="ru-RU" dirty="0" err="1">
                <a:highlight>
                  <a:srgbClr val="FFFFFF"/>
                </a:highlight>
              </a:rPr>
              <a:t>допомогою</a:t>
            </a:r>
            <a:r>
              <a:rPr lang="ru-RU" dirty="0">
                <a:highlight>
                  <a:srgbClr val="FFFFFF"/>
                </a:highlight>
              </a:rPr>
              <a:t> </a:t>
            </a:r>
            <a:r>
              <a:rPr lang="en-US" dirty="0" err="1">
                <a:highlight>
                  <a:srgbClr val="FFFFFF"/>
                </a:highlight>
              </a:rPr>
              <a:t>Pydantic</a:t>
            </a:r>
            <a:r>
              <a:rPr lang="en-US" dirty="0">
                <a:highlight>
                  <a:srgbClr val="FFFFFF"/>
                </a:highlight>
              </a:rPr>
              <a:t>, </a:t>
            </a:r>
            <a:r>
              <a:rPr lang="ru-RU" dirty="0">
                <a:highlight>
                  <a:srgbClr val="FFFFFF"/>
                </a:highlight>
              </a:rPr>
              <a:t>а доступ до </a:t>
            </a:r>
            <a:r>
              <a:rPr lang="ru-RU" dirty="0" err="1">
                <a:highlight>
                  <a:srgbClr val="FFFFFF"/>
                </a:highlight>
              </a:rPr>
              <a:t>реляційної</a:t>
            </a:r>
            <a:r>
              <a:rPr lang="ru-RU" dirty="0">
                <a:highlight>
                  <a:srgbClr val="FFFFFF"/>
                </a:highlight>
              </a:rPr>
              <a:t> </a:t>
            </a:r>
            <a:r>
              <a:rPr lang="ru-RU" dirty="0" err="1">
                <a:highlight>
                  <a:srgbClr val="FFFFFF"/>
                </a:highlight>
              </a:rPr>
              <a:t>бази</a:t>
            </a:r>
            <a:r>
              <a:rPr lang="ru-RU" dirty="0">
                <a:highlight>
                  <a:srgbClr val="FFFFFF"/>
                </a:highlight>
              </a:rPr>
              <a:t> </a:t>
            </a:r>
            <a:r>
              <a:rPr lang="ru-RU" dirty="0" err="1">
                <a:highlight>
                  <a:srgbClr val="FFFFFF"/>
                </a:highlight>
              </a:rPr>
              <a:t>даних</a:t>
            </a:r>
            <a:r>
              <a:rPr lang="ru-RU" dirty="0">
                <a:highlight>
                  <a:srgbClr val="FFFFFF"/>
                </a:highlight>
              </a:rPr>
              <a:t> </a:t>
            </a:r>
            <a:r>
              <a:rPr lang="en-US" dirty="0">
                <a:highlight>
                  <a:srgbClr val="FFFFFF"/>
                </a:highlight>
              </a:rPr>
              <a:t>PostgreSQL </a:t>
            </a:r>
            <a:r>
              <a:rPr lang="ru-RU" dirty="0" err="1">
                <a:highlight>
                  <a:srgbClr val="FFFFFF"/>
                </a:highlight>
              </a:rPr>
              <a:t>організовано</a:t>
            </a:r>
            <a:r>
              <a:rPr lang="ru-RU" dirty="0">
                <a:highlight>
                  <a:srgbClr val="FFFFFF"/>
                </a:highlight>
              </a:rPr>
              <a:t> через </a:t>
            </a:r>
            <a:r>
              <a:rPr lang="en-US" dirty="0">
                <a:highlight>
                  <a:srgbClr val="FFFFFF"/>
                </a:highlight>
              </a:rPr>
              <a:t>ORM </a:t>
            </a:r>
            <a:r>
              <a:rPr lang="en-US" dirty="0" err="1">
                <a:highlight>
                  <a:srgbClr val="FFFFFF"/>
                </a:highlight>
              </a:rPr>
              <a:t>SQLAlchemy</a:t>
            </a:r>
            <a:r>
              <a:rPr lang="en-US" dirty="0">
                <a:highlight>
                  <a:srgbClr val="FFFFFF"/>
                </a:highlight>
              </a:rPr>
              <a:t> 2.0.</a:t>
            </a:r>
            <a:endParaRPr lang="uk-UA" dirty="0">
              <a:highlight>
                <a:srgbClr val="FFFFFF"/>
              </a:highlight>
            </a:endParaRPr>
          </a:p>
          <a:p>
            <a:r>
              <a:rPr lang="ru-RU" dirty="0" err="1">
                <a:highlight>
                  <a:srgbClr val="FFFFFF"/>
                </a:highlight>
              </a:rPr>
              <a:t>Клієнтська</a:t>
            </a:r>
            <a:r>
              <a:rPr lang="ru-RU" dirty="0">
                <a:highlight>
                  <a:srgbClr val="FFFFFF"/>
                </a:highlight>
              </a:rPr>
              <a:t> </a:t>
            </a:r>
            <a:r>
              <a:rPr lang="ru-RU" dirty="0" err="1">
                <a:highlight>
                  <a:srgbClr val="FFFFFF"/>
                </a:highlight>
              </a:rPr>
              <a:t>частина</a:t>
            </a:r>
            <a:r>
              <a:rPr lang="ru-RU" dirty="0">
                <a:highlight>
                  <a:srgbClr val="FFFFFF"/>
                </a:highlight>
              </a:rPr>
              <a:t> створена з </a:t>
            </a:r>
            <a:r>
              <a:rPr lang="ru-RU" dirty="0" err="1">
                <a:highlight>
                  <a:srgbClr val="FFFFFF"/>
                </a:highlight>
              </a:rPr>
              <a:t>використанням</a:t>
            </a:r>
            <a:r>
              <a:rPr lang="ru-RU" dirty="0">
                <a:highlight>
                  <a:srgbClr val="FFFFFF"/>
                </a:highlight>
              </a:rPr>
              <a:t> </a:t>
            </a:r>
            <a:r>
              <a:rPr lang="en-US" dirty="0">
                <a:highlight>
                  <a:srgbClr val="FFFFFF"/>
                </a:highlight>
              </a:rPr>
              <a:t>Vue.js 3 — </a:t>
            </a:r>
            <a:r>
              <a:rPr lang="ru-RU" dirty="0">
                <a:highlight>
                  <a:srgbClr val="FFFFFF"/>
                </a:highlight>
              </a:rPr>
              <a:t>фреймворку для </a:t>
            </a:r>
            <a:r>
              <a:rPr lang="ru-RU" dirty="0" err="1">
                <a:highlight>
                  <a:srgbClr val="FFFFFF"/>
                </a:highlight>
              </a:rPr>
              <a:t>розробки</a:t>
            </a:r>
            <a:r>
              <a:rPr lang="ru-RU" dirty="0">
                <a:highlight>
                  <a:srgbClr val="FFFFFF"/>
                </a:highlight>
              </a:rPr>
              <a:t> </a:t>
            </a:r>
            <a:r>
              <a:rPr lang="en-US" dirty="0">
                <a:highlight>
                  <a:srgbClr val="FFFFFF"/>
                </a:highlight>
              </a:rPr>
              <a:t>SPA-</a:t>
            </a:r>
            <a:r>
              <a:rPr lang="ru-RU" dirty="0" err="1">
                <a:highlight>
                  <a:srgbClr val="FFFFFF"/>
                </a:highlight>
              </a:rPr>
              <a:t>додатків</a:t>
            </a:r>
            <a:r>
              <a:rPr lang="ru-RU" dirty="0">
                <a:highlight>
                  <a:srgbClr val="FFFFFF"/>
                </a:highlight>
              </a:rPr>
              <a:t>.</a:t>
            </a:r>
          </a:p>
          <a:p>
            <a:r>
              <a:rPr lang="ru-RU" dirty="0" err="1">
                <a:highlight>
                  <a:srgbClr val="FFFFFF"/>
                </a:highlight>
              </a:rPr>
              <a:t>Проєкт</a:t>
            </a:r>
            <a:r>
              <a:rPr lang="ru-RU" dirty="0">
                <a:highlight>
                  <a:srgbClr val="FFFFFF"/>
                </a:highlight>
              </a:rPr>
              <a:t> </a:t>
            </a:r>
            <a:r>
              <a:rPr lang="ru-RU" dirty="0" err="1">
                <a:highlight>
                  <a:srgbClr val="FFFFFF"/>
                </a:highlight>
              </a:rPr>
              <a:t>зібрано</a:t>
            </a:r>
            <a:r>
              <a:rPr lang="ru-RU" dirty="0">
                <a:highlight>
                  <a:srgbClr val="FFFFFF"/>
                </a:highlight>
              </a:rPr>
              <a:t> у </a:t>
            </a:r>
            <a:r>
              <a:rPr lang="ru-RU" dirty="0" err="1">
                <a:highlight>
                  <a:srgbClr val="FFFFFF"/>
                </a:highlight>
              </a:rPr>
              <a:t>вигляді</a:t>
            </a:r>
            <a:r>
              <a:rPr lang="ru-RU" dirty="0">
                <a:highlight>
                  <a:srgbClr val="FFFFFF"/>
                </a:highlight>
              </a:rPr>
              <a:t> </a:t>
            </a:r>
            <a:r>
              <a:rPr lang="ru-RU" dirty="0" err="1">
                <a:highlight>
                  <a:srgbClr val="FFFFFF"/>
                </a:highlight>
              </a:rPr>
              <a:t>сервісів</a:t>
            </a:r>
            <a:r>
              <a:rPr lang="ru-RU" dirty="0">
                <a:highlight>
                  <a:srgbClr val="FFFFFF"/>
                </a:highlight>
              </a:rPr>
              <a:t> у </a:t>
            </a:r>
            <a:r>
              <a:rPr lang="ru-RU" dirty="0" err="1">
                <a:highlight>
                  <a:srgbClr val="FFFFFF"/>
                </a:highlight>
              </a:rPr>
              <a:t>Docker</a:t>
            </a:r>
            <a:r>
              <a:rPr lang="ru-RU" dirty="0">
                <a:highlight>
                  <a:srgbClr val="FFFFFF"/>
                </a:highlight>
              </a:rPr>
              <a:t>‑контейнерах</a:t>
            </a:r>
            <a:endParaRPr dirty="0">
              <a:latin typeface="Economica" panose="020B0604020202020204" charset="0"/>
            </a:endParaRPr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226AFC1-F793-030A-440F-FC50C3AEF715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7</a:t>
            </a:fld>
            <a:endParaRPr lang="uk-UA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>
            <a:spLocks noGrp="1"/>
          </p:cNvSpPr>
          <p:nvPr>
            <p:ph type="title"/>
          </p:nvPr>
        </p:nvSpPr>
        <p:spPr>
          <a:xfrm>
            <a:off x="311700" y="-92038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Дизайн системи</a:t>
            </a:r>
            <a:endParaRPr sz="3200" dirty="0"/>
          </a:p>
        </p:txBody>
      </p:sp>
      <p:sp>
        <p:nvSpPr>
          <p:cNvPr id="114" name="Google Shape;114;p20"/>
          <p:cNvSpPr txBox="1">
            <a:spLocks noGrp="1"/>
          </p:cNvSpPr>
          <p:nvPr>
            <p:ph type="body" idx="1"/>
          </p:nvPr>
        </p:nvSpPr>
        <p:spPr>
          <a:xfrm>
            <a:off x="311700" y="99580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>
              <a:buNone/>
            </a:pPr>
            <a:r>
              <a:rPr lang="ru-RU" dirty="0" err="1"/>
              <a:t>Проєктування</a:t>
            </a:r>
            <a:r>
              <a:rPr lang="ru-RU" dirty="0"/>
              <a:t> </a:t>
            </a:r>
            <a:r>
              <a:rPr lang="ru-RU" dirty="0" err="1"/>
              <a:t>інтерфейсів</a:t>
            </a:r>
            <a:r>
              <a:rPr lang="ru-RU" dirty="0"/>
              <a:t> </a:t>
            </a:r>
            <a:r>
              <a:rPr lang="ru-RU" dirty="0" err="1"/>
              <a:t>здійснювалось</a:t>
            </a:r>
            <a:r>
              <a:rPr lang="ru-RU" dirty="0"/>
              <a:t> за принципами </a:t>
            </a:r>
            <a:r>
              <a:rPr lang="en-US" dirty="0"/>
              <a:t>user-centered design </a:t>
            </a:r>
            <a:r>
              <a:rPr lang="ru-RU" dirty="0"/>
              <a:t>з фокусом на </a:t>
            </a:r>
            <a:r>
              <a:rPr lang="ru-RU" dirty="0" err="1"/>
              <a:t>зручність</a:t>
            </a:r>
            <a:r>
              <a:rPr lang="ru-RU" dirty="0"/>
              <a:t> </a:t>
            </a:r>
            <a:r>
              <a:rPr lang="ru-RU" dirty="0" err="1"/>
              <a:t>користувача</a:t>
            </a:r>
            <a:r>
              <a:rPr lang="ru-RU" dirty="0"/>
              <a:t>. </a:t>
            </a:r>
            <a:r>
              <a:rPr lang="ru-RU" dirty="0" err="1"/>
              <a:t>Особливу</a:t>
            </a:r>
            <a:r>
              <a:rPr lang="ru-RU" dirty="0"/>
              <a:t> </a:t>
            </a:r>
            <a:r>
              <a:rPr lang="ru-RU" dirty="0" err="1"/>
              <a:t>увагу</a:t>
            </a:r>
            <a:r>
              <a:rPr lang="ru-RU" dirty="0"/>
              <a:t> </a:t>
            </a:r>
            <a:r>
              <a:rPr lang="ru-RU" dirty="0" err="1"/>
              <a:t>приділено</a:t>
            </a:r>
            <a:r>
              <a:rPr lang="ru-RU" dirty="0"/>
              <a:t> ролям: </a:t>
            </a:r>
            <a:r>
              <a:rPr lang="ru-RU" dirty="0" err="1"/>
              <a:t>адміністратор</a:t>
            </a:r>
            <a:r>
              <a:rPr lang="ru-RU" dirty="0"/>
              <a:t> </a:t>
            </a:r>
            <a:r>
              <a:rPr lang="ru-RU" dirty="0" err="1"/>
              <a:t>бачить</a:t>
            </a:r>
            <a:r>
              <a:rPr lang="ru-RU" dirty="0"/>
              <a:t> </a:t>
            </a:r>
            <a:r>
              <a:rPr lang="ru-RU" dirty="0" err="1"/>
              <a:t>лише</a:t>
            </a:r>
            <a:r>
              <a:rPr lang="ru-RU" dirty="0"/>
              <a:t> </a:t>
            </a:r>
            <a:r>
              <a:rPr lang="ru-RU" dirty="0" err="1"/>
              <a:t>керівні</a:t>
            </a:r>
            <a:r>
              <a:rPr lang="ru-RU" dirty="0"/>
              <a:t> </a:t>
            </a:r>
            <a:r>
              <a:rPr lang="ru-RU" dirty="0" err="1"/>
              <a:t>функції</a:t>
            </a:r>
            <a:r>
              <a:rPr lang="ru-RU" dirty="0"/>
              <a:t>, </a:t>
            </a:r>
            <a:r>
              <a:rPr lang="ru-RU" dirty="0" err="1"/>
              <a:t>працівник</a:t>
            </a:r>
            <a:r>
              <a:rPr lang="ru-RU" dirty="0"/>
              <a:t> — </a:t>
            </a:r>
            <a:r>
              <a:rPr lang="ru-RU" dirty="0" err="1"/>
              <a:t>лише</a:t>
            </a:r>
            <a:r>
              <a:rPr lang="ru-RU" dirty="0"/>
              <a:t> </a:t>
            </a:r>
            <a:r>
              <a:rPr lang="en-US" dirty="0"/>
              <a:t>POS </a:t>
            </a:r>
            <a:r>
              <a:rPr lang="ru-RU" dirty="0"/>
              <a:t>та </a:t>
            </a:r>
            <a:r>
              <a:rPr lang="ru-RU" dirty="0" err="1"/>
              <a:t>зміну</a:t>
            </a:r>
            <a:r>
              <a:rPr lang="ru-RU" dirty="0"/>
              <a:t>.</a:t>
            </a:r>
          </a:p>
          <a:p>
            <a:pPr marL="0" lvl="0" indent="0">
              <a:buNone/>
            </a:pPr>
            <a:endParaRPr lang="ru-RU" dirty="0"/>
          </a:p>
          <a:p>
            <a:pPr marL="0" lvl="0" indent="0">
              <a:buNone/>
            </a:pPr>
            <a:r>
              <a:rPr lang="ru-RU" dirty="0"/>
              <a:t>  </a:t>
            </a:r>
            <a:r>
              <a:rPr lang="ru-RU" dirty="0" err="1"/>
              <a:t>Послідовність</a:t>
            </a:r>
            <a:r>
              <a:rPr lang="ru-RU" dirty="0"/>
              <a:t> </a:t>
            </a:r>
            <a:r>
              <a:rPr lang="ru-RU" dirty="0" err="1"/>
              <a:t>розробки</a:t>
            </a:r>
            <a:r>
              <a:rPr lang="ru-RU" dirty="0"/>
              <a:t>:</a:t>
            </a:r>
          </a:p>
          <a:p>
            <a:r>
              <a:rPr lang="ru-RU" dirty="0" err="1"/>
              <a:t>Побудова</a:t>
            </a:r>
            <a:r>
              <a:rPr lang="ru-RU" dirty="0"/>
              <a:t> </a:t>
            </a:r>
            <a:r>
              <a:rPr lang="en-US" dirty="0"/>
              <a:t>low-fidelity </a:t>
            </a:r>
            <a:r>
              <a:rPr lang="ru-RU" dirty="0" err="1"/>
              <a:t>макетів</a:t>
            </a:r>
            <a:r>
              <a:rPr lang="ru-RU" dirty="0"/>
              <a:t> </a:t>
            </a:r>
          </a:p>
          <a:p>
            <a:r>
              <a:rPr lang="ru-RU" dirty="0" err="1"/>
              <a:t>Розробка</a:t>
            </a:r>
            <a:r>
              <a:rPr lang="ru-RU" dirty="0"/>
              <a:t> </a:t>
            </a:r>
            <a:r>
              <a:rPr lang="en-US" dirty="0"/>
              <a:t>Figma-</a:t>
            </a:r>
            <a:r>
              <a:rPr lang="ru-RU" dirty="0"/>
              <a:t>прототипу</a:t>
            </a:r>
          </a:p>
          <a:p>
            <a:r>
              <a:rPr lang="ru-RU" dirty="0" err="1"/>
              <a:t>Реалізація</a:t>
            </a:r>
            <a:r>
              <a:rPr lang="ru-RU" dirty="0"/>
              <a:t> в </a:t>
            </a:r>
            <a:r>
              <a:rPr lang="en-US" dirty="0"/>
              <a:t>Vue 3</a:t>
            </a:r>
            <a:endParaRPr lang="uk-UA" dirty="0"/>
          </a:p>
          <a:p>
            <a:r>
              <a:rPr lang="en-US" dirty="0"/>
              <a:t>UX-</a:t>
            </a:r>
            <a:r>
              <a:rPr lang="ru-RU" dirty="0" err="1"/>
              <a:t>тестування</a:t>
            </a:r>
            <a:endParaRPr lang="ru-RU" dirty="0"/>
          </a:p>
          <a:p>
            <a:pPr marL="114300" indent="0">
              <a:buNone/>
            </a:pPr>
            <a:endParaRPr lang="ru-RU" dirty="0"/>
          </a:p>
          <a:p>
            <a:pPr marL="114300" indent="0">
              <a:buNone/>
            </a:pPr>
            <a:r>
              <a:rPr lang="ru-RU" dirty="0" err="1"/>
              <a:t>Технології</a:t>
            </a:r>
            <a:r>
              <a:rPr lang="ru-RU" dirty="0"/>
              <a:t>:</a:t>
            </a:r>
          </a:p>
          <a:p>
            <a:r>
              <a:rPr lang="en-US" dirty="0"/>
              <a:t>Figma — </a:t>
            </a:r>
            <a:r>
              <a:rPr lang="ru-RU" dirty="0" err="1"/>
              <a:t>прототипування</a:t>
            </a:r>
            <a:r>
              <a:rPr lang="ru-RU" dirty="0"/>
              <a:t>, </a:t>
            </a:r>
            <a:r>
              <a:rPr lang="en-US" dirty="0"/>
              <a:t>UI-</a:t>
            </a:r>
            <a:r>
              <a:rPr lang="ru-RU" dirty="0" err="1"/>
              <a:t>композиції</a:t>
            </a:r>
            <a:endParaRPr lang="ru-RU" dirty="0"/>
          </a:p>
          <a:p>
            <a:r>
              <a:rPr lang="en-US" dirty="0"/>
              <a:t>Vue.js 3 — </a:t>
            </a:r>
            <a:r>
              <a:rPr lang="ru-RU" dirty="0" err="1"/>
              <a:t>реалізація</a:t>
            </a:r>
            <a:r>
              <a:rPr lang="ru-RU" dirty="0"/>
              <a:t> </a:t>
            </a:r>
            <a:r>
              <a:rPr lang="en-US" dirty="0"/>
              <a:t>SPA-</a:t>
            </a:r>
            <a:r>
              <a:rPr lang="ru-RU" dirty="0" err="1"/>
              <a:t>інтерфейсу</a:t>
            </a:r>
            <a:endParaRPr lang="ru-RU" dirty="0"/>
          </a:p>
          <a:p>
            <a:r>
              <a:rPr lang="en-US" dirty="0"/>
              <a:t>CSS— </a:t>
            </a:r>
            <a:r>
              <a:rPr lang="ru-RU" dirty="0"/>
              <a:t>адаптивна </a:t>
            </a:r>
            <a:r>
              <a:rPr lang="ru-RU" dirty="0" err="1"/>
              <a:t>стилізація</a:t>
            </a:r>
            <a:endParaRPr lang="ru-RU" dirty="0"/>
          </a:p>
          <a:p>
            <a:pPr marL="114300" indent="0">
              <a:buNone/>
            </a:pPr>
            <a:endParaRPr lang="ru-RU" dirty="0"/>
          </a:p>
          <a:p>
            <a:pPr marL="0" lvl="0" indent="0">
              <a:buNone/>
            </a:pPr>
            <a:endParaRPr dirty="0"/>
          </a:p>
        </p:txBody>
      </p:sp>
      <p:pic>
        <p:nvPicPr>
          <p:cNvPr id="115" name="Google Shape;1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8624834-013E-7249-F488-C816A0DA9355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8</a:t>
            </a:fld>
            <a:endParaRPr lang="uk-UA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>
            <a:spLocks noGrp="1"/>
          </p:cNvSpPr>
          <p:nvPr>
            <p:ph type="title"/>
          </p:nvPr>
        </p:nvSpPr>
        <p:spPr>
          <a:xfrm>
            <a:off x="268925" y="-152998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Приклад реалізації</a:t>
            </a:r>
            <a:endParaRPr sz="3200" dirty="0"/>
          </a:p>
        </p:txBody>
      </p:sp>
      <p:pic>
        <p:nvPicPr>
          <p:cNvPr id="122" name="Google Shape;12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8800C66-AABB-EFA8-12F4-0C56A1243712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9</a:t>
            </a:fld>
            <a:endParaRPr lang="uk-UA" dirty="0"/>
          </a:p>
        </p:txBody>
      </p:sp>
      <p:pic>
        <p:nvPicPr>
          <p:cNvPr id="3" name="Рисунок 2" descr="Загруженное изображение">
            <a:extLst>
              <a:ext uri="{FF2B5EF4-FFF2-40B4-BE49-F238E27FC236}">
                <a16:creationId xmlns:a16="http://schemas.microsoft.com/office/drawing/2014/main" id="{3B403844-8FB4-46E6-FD3B-D89BCD33C7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475" y="678301"/>
            <a:ext cx="4349872" cy="3475619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C4CE8FB-CB23-A23B-A222-4351A298DF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7373" y="678302"/>
            <a:ext cx="3174432" cy="376628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5D37D1E-79F8-8071-D7ED-FE625A385A80}"/>
              </a:ext>
            </a:extLst>
          </p:cNvPr>
          <p:cNvSpPr txBox="1"/>
          <p:nvPr/>
        </p:nvSpPr>
        <p:spPr>
          <a:xfrm>
            <a:off x="5122673" y="4433172"/>
            <a:ext cx="29838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dirty="0"/>
              <a:t>Код </a:t>
            </a:r>
            <a:r>
              <a:rPr lang="ru-RU" dirty="0"/>
              <a:t>для </a:t>
            </a:r>
            <a:r>
              <a:rPr lang="ru-RU" dirty="0" err="1"/>
              <a:t>розрахунку</a:t>
            </a:r>
            <a:r>
              <a:rPr lang="ru-RU" dirty="0"/>
              <a:t> </a:t>
            </a:r>
            <a:r>
              <a:rPr lang="ru-RU" dirty="0" err="1"/>
              <a:t>заробітної</a:t>
            </a:r>
            <a:r>
              <a:rPr lang="ru-RU" dirty="0"/>
              <a:t> плати </a:t>
            </a:r>
            <a:r>
              <a:rPr lang="ru-RU" dirty="0" err="1"/>
              <a:t>працівника</a:t>
            </a:r>
            <a:r>
              <a:rPr lang="ru-RU" dirty="0"/>
              <a:t> </a:t>
            </a:r>
            <a:endParaRPr lang="ru-UA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773281-73F8-562F-9DB7-DC0FF04470F5}"/>
              </a:ext>
            </a:extLst>
          </p:cNvPr>
          <p:cNvSpPr txBox="1"/>
          <p:nvPr/>
        </p:nvSpPr>
        <p:spPr>
          <a:xfrm>
            <a:off x="1037495" y="4205911"/>
            <a:ext cx="298383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dirty="0"/>
              <a:t>Код </a:t>
            </a:r>
            <a:r>
              <a:rPr lang="ru-RU" dirty="0"/>
              <a:t>для </a:t>
            </a:r>
            <a:r>
              <a:rPr lang="ru-UA" dirty="0"/>
              <a:t>на </a:t>
            </a:r>
            <a:r>
              <a:rPr lang="ru-UA" dirty="0" err="1"/>
              <a:t>отримання</a:t>
            </a:r>
            <a:r>
              <a:rPr lang="ru-UA" dirty="0"/>
              <a:t> </a:t>
            </a:r>
            <a:r>
              <a:rPr lang="ru-UA" dirty="0" err="1"/>
              <a:t>товарів</a:t>
            </a:r>
            <a:r>
              <a:rPr lang="ru-UA" dirty="0"/>
              <a:t> по </a:t>
            </a:r>
            <a:r>
              <a:rPr lang="ru-UA" dirty="0" err="1"/>
              <a:t>категоріях</a:t>
            </a:r>
            <a:r>
              <a:rPr lang="ru-UA" dirty="0"/>
              <a:t> з </a:t>
            </a:r>
            <a:r>
              <a:rPr lang="ru-UA" dirty="0" err="1"/>
              <a:t>залишками</a:t>
            </a:r>
            <a:r>
              <a:rPr lang="ru-UA" dirty="0"/>
              <a:t> по магазину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Шаблон презентації кваліфікаційної роботи магістрів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Шаблон презентації кваліфікаційної роботи магістрів" id="{72E840FA-3155-46C9-BB37-701E4C9B1C67}" vid="{DC416FE5-D050-4603-AD75-8F49A0CCCB6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Шаблон_презентації_до_ККП_бакалавра_2025</Template>
  <TotalTime>1576</TotalTime>
  <Words>850</Words>
  <Application>Microsoft Office PowerPoint</Application>
  <PresentationFormat>Экран (16:9)</PresentationFormat>
  <Paragraphs>86</Paragraphs>
  <Slides>14</Slides>
  <Notes>14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8" baseType="lpstr">
      <vt:lpstr>Arial</vt:lpstr>
      <vt:lpstr>Open Sans</vt:lpstr>
      <vt:lpstr>Economica</vt:lpstr>
      <vt:lpstr>Шаблон презентації кваліфікаційної роботи магістрів</vt:lpstr>
      <vt:lpstr>Вебсистема для контролю роботи зоомагазину</vt:lpstr>
      <vt:lpstr>Мета роботи</vt:lpstr>
      <vt:lpstr>Аналіз проблеми (аналіз існуючих рішень) </vt:lpstr>
      <vt:lpstr>Постановка задачі та опис системи</vt:lpstr>
      <vt:lpstr>Вибір технологій розробки </vt:lpstr>
      <vt:lpstr>Архітектура створенного програмного забезпечення</vt:lpstr>
      <vt:lpstr>Опис програмного забезпечення, що було використано у дослідженні</vt:lpstr>
      <vt:lpstr>Дизайн системи</vt:lpstr>
      <vt:lpstr>Приклад реалізації</vt:lpstr>
      <vt:lpstr>Інтерфейс користувача </vt:lpstr>
      <vt:lpstr>Інтерфейс користувача </vt:lpstr>
      <vt:lpstr>Тестування</vt:lpstr>
      <vt:lpstr>Підсумки </vt:lpstr>
      <vt:lpstr>Підсумки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DanyaPC</dc:creator>
  <cp:lastModifiedBy>DanyaPC</cp:lastModifiedBy>
  <cp:revision>4</cp:revision>
  <dcterms:created xsi:type="dcterms:W3CDTF">2025-06-06T13:02:57Z</dcterms:created>
  <dcterms:modified xsi:type="dcterms:W3CDTF">2025-06-07T15:33:38Z</dcterms:modified>
</cp:coreProperties>
</file>