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6" r:id="rId9"/>
    <p:sldId id="263" r:id="rId10"/>
    <p:sldId id="271" r:id="rId11"/>
    <p:sldId id="265" r:id="rId12"/>
    <p:sldId id="274" r:id="rId13"/>
    <p:sldId id="272" r:id="rId14"/>
    <p:sldId id="264" r:id="rId15"/>
    <p:sldId id="273" r:id="rId16"/>
    <p:sldId id="275" r:id="rId17"/>
    <p:sldId id="268" r:id="rId18"/>
    <p:sldId id="267" r:id="rId19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837" autoAdjust="0"/>
  </p:normalViewPr>
  <p:slideViewPr>
    <p:cSldViewPr snapToGrid="0">
      <p:cViewPr varScale="1">
        <p:scale>
          <a:sx n="121" d="100"/>
          <a:sy n="121" d="100"/>
        </p:scale>
        <p:origin x="331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02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332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1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48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071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9B1706FD-762F-8F67-E6E6-03DB820DA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3B15A13-58B8-2EC1-9F85-8C404321C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E1FB7329-5137-14A7-8C62-E4DDCEC8C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496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76624" y="1132595"/>
            <a:ext cx="3574625" cy="1199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>
                <a:latin typeface="Century" panose="02040604050505020304" pitchFamily="18" charset="0"/>
              </a:rPr>
              <a:t>Програмна</a:t>
            </a:r>
            <a:r>
              <a:rPr lang="ru-RU" sz="2400" dirty="0">
                <a:latin typeface="Century" panose="02040604050505020304" pitchFamily="18" charset="0"/>
              </a:rPr>
              <a:t> система для менеджменту контенту в </a:t>
            </a:r>
            <a:r>
              <a:rPr lang="ru-RU" sz="2400" dirty="0" err="1">
                <a:latin typeface="Century" panose="02040604050505020304" pitchFamily="18" charset="0"/>
              </a:rPr>
              <a:t>Telegram</a:t>
            </a:r>
            <a:r>
              <a:rPr lang="ru-RU" sz="2400" dirty="0">
                <a:latin typeface="Century" panose="02040604050505020304" pitchFamily="18" charset="0"/>
              </a:rPr>
              <a:t> каналах </a:t>
            </a:r>
            <a:endParaRPr sz="2400" dirty="0">
              <a:latin typeface="Century" panose="020406040505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78350" y="3001141"/>
            <a:ext cx="52573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Більський Владислав Андрійович ПЗПІ-21-7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Керівник:                </a:t>
            </a:r>
            <a:r>
              <a:rPr lang="uk-UA" sz="1800" dirty="0"/>
              <a:t>доц. </a:t>
            </a:r>
            <a:r>
              <a:rPr lang="uk-UA" sz="1800" dirty="0" err="1"/>
              <a:t>Ворочек</a:t>
            </a:r>
            <a:r>
              <a:rPr lang="uk-UA" sz="1800" dirty="0"/>
              <a:t> О.</a:t>
            </a:r>
            <a:r>
              <a:rPr lang="ru-RU" sz="1800" dirty="0"/>
              <a:t>Г</a:t>
            </a:r>
            <a:r>
              <a:rPr lang="uk-UA" sz="1800" dirty="0"/>
              <a:t>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23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Схеми бази даних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646536"/>
            <a:ext cx="30999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/>
              <a:t>Схема </a:t>
            </a:r>
            <a:r>
              <a:rPr lang="ru-RU" sz="1400" dirty="0" err="1"/>
              <a:t>складається</a:t>
            </a:r>
            <a:r>
              <a:rPr lang="ru-RU" sz="1400" dirty="0"/>
              <a:t> з 8 </a:t>
            </a:r>
            <a:r>
              <a:rPr lang="ru-RU" sz="1400" dirty="0" err="1"/>
              <a:t>таблиць</a:t>
            </a:r>
            <a:r>
              <a:rPr lang="ru-RU" sz="1400" dirty="0"/>
              <a:t>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відповідають</a:t>
            </a:r>
            <a:r>
              <a:rPr lang="ru-RU" sz="1400" dirty="0"/>
              <a:t> за </a:t>
            </a:r>
            <a:r>
              <a:rPr lang="ru-RU" sz="1400" dirty="0" err="1"/>
              <a:t>управління</a:t>
            </a:r>
            <a:r>
              <a:rPr lang="ru-RU" sz="1400" dirty="0"/>
              <a:t> </a:t>
            </a:r>
            <a:r>
              <a:rPr lang="ru-RU" sz="1400" dirty="0" err="1"/>
              <a:t>користувачами</a:t>
            </a:r>
            <a:r>
              <a:rPr lang="ru-RU" sz="1400" dirty="0"/>
              <a:t>, ролями </a:t>
            </a:r>
            <a:r>
              <a:rPr lang="ru-RU" sz="1400" dirty="0" err="1"/>
              <a:t>адміністраторів</a:t>
            </a:r>
            <a:r>
              <a:rPr lang="ru-RU" sz="1400" dirty="0"/>
              <a:t> і </a:t>
            </a:r>
            <a:r>
              <a:rPr lang="ru-RU" sz="1400" dirty="0" err="1"/>
              <a:t>редакторів</a:t>
            </a:r>
            <a:r>
              <a:rPr lang="ru-RU" sz="1400" dirty="0"/>
              <a:t> </a:t>
            </a:r>
            <a:r>
              <a:rPr lang="ru-RU" sz="1400" dirty="0" err="1"/>
              <a:t>каналів</a:t>
            </a:r>
            <a:r>
              <a:rPr lang="ru-RU" sz="1400" dirty="0"/>
              <a:t>, </a:t>
            </a:r>
            <a:r>
              <a:rPr lang="ru-RU" sz="1400" dirty="0" err="1"/>
              <a:t>планування</a:t>
            </a:r>
            <a:r>
              <a:rPr lang="ru-RU" sz="1400" dirty="0"/>
              <a:t> </a:t>
            </a:r>
            <a:r>
              <a:rPr lang="ru-RU" sz="1400" dirty="0" err="1"/>
              <a:t>публікацій</a:t>
            </a:r>
            <a:r>
              <a:rPr lang="ru-RU" sz="1400" dirty="0"/>
              <a:t>, </a:t>
            </a:r>
            <a:r>
              <a:rPr lang="ru-RU" sz="1400" dirty="0" err="1"/>
              <a:t>зберігання</a:t>
            </a:r>
            <a:r>
              <a:rPr lang="ru-RU" sz="1400" dirty="0"/>
              <a:t> </a:t>
            </a:r>
            <a:r>
              <a:rPr lang="ru-RU" sz="1400" dirty="0" err="1"/>
              <a:t>опублікованих</a:t>
            </a:r>
            <a:r>
              <a:rPr lang="ru-RU" sz="1400" dirty="0"/>
              <a:t> </a:t>
            </a:r>
            <a:r>
              <a:rPr lang="ru-RU" sz="1400" dirty="0" err="1"/>
              <a:t>повідомлень</a:t>
            </a:r>
            <a:r>
              <a:rPr lang="ru-RU" sz="1400" dirty="0"/>
              <a:t>, </a:t>
            </a:r>
            <a:r>
              <a:rPr lang="ru-RU" sz="1400" dirty="0" err="1"/>
              <a:t>підписів</a:t>
            </a:r>
            <a:r>
              <a:rPr lang="ru-RU" sz="1400" dirty="0"/>
              <a:t>, а також </a:t>
            </a:r>
            <a:r>
              <a:rPr lang="ru-RU" sz="1400" dirty="0" err="1"/>
              <a:t>запланованих</a:t>
            </a:r>
            <a:r>
              <a:rPr lang="ru-RU" sz="1400" dirty="0"/>
              <a:t> </a:t>
            </a:r>
            <a:r>
              <a:rPr lang="ru-RU" sz="1400" dirty="0" err="1"/>
              <a:t>видалень</a:t>
            </a:r>
            <a:r>
              <a:rPr lang="ru-RU" sz="1400" dirty="0"/>
              <a:t> контенту</a:t>
            </a: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F943D987-442D-0825-97FC-9435055D8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379" y="906813"/>
            <a:ext cx="4395961" cy="332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3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Головний інтерфейс бота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ACAC76-461A-AEA8-1909-C94D1B07E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54" y="901139"/>
            <a:ext cx="2534827" cy="30056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16AD0D-2723-F75B-E64D-3A8017547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25" y="901139"/>
            <a:ext cx="2800471" cy="3005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08D25-3BB8-8B1E-C7FC-1093781AFB15}"/>
              </a:ext>
            </a:extLst>
          </p:cNvPr>
          <p:cNvSpPr txBox="1"/>
          <p:nvPr/>
        </p:nvSpPr>
        <p:spPr>
          <a:xfrm>
            <a:off x="1797268" y="3966405"/>
            <a:ext cx="1614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Меню редакторів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EBCBD-468C-6FC6-2812-D355CD69042B}"/>
              </a:ext>
            </a:extLst>
          </p:cNvPr>
          <p:cNvSpPr txBox="1"/>
          <p:nvPr/>
        </p:nvSpPr>
        <p:spPr>
          <a:xfrm>
            <a:off x="5360276" y="3934584"/>
            <a:ext cx="2509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Можливості адміністраторів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 адмінської функції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8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37101" y="1327154"/>
            <a:ext cx="3629504" cy="25921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Адміністратори можуть контролювати список каналів та список редакторів у кожному з них. Також бот автоматично бере під контроль прикріплений чат коментарів, якщо він є, для їх </a:t>
            </a:r>
            <a:r>
              <a:rPr lang="uk-UA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віключення</a:t>
            </a: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в окремих публікаціях</a:t>
            </a:r>
            <a:endParaRPr lang="ru-RU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213C98-AD8B-8E8B-0B6F-D1B6B1544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69" y="772895"/>
            <a:ext cx="4691425" cy="33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61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створення поста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47B233-B6C4-E60E-4CD3-010B29B35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807" y="902286"/>
            <a:ext cx="2854386" cy="33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3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 розмітки кнопок поста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8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862684"/>
            <a:ext cx="4061517" cy="3373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</a:t>
            </a: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 рисунку присутня така логіка: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Валідація</a:t>
            </a: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розмітки, яку відправив користувач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Формування кнопок згідно визначених правил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Збереження отриманих даних стану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Перехід до наступного стану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Попередній показ поста користувачу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BBB1E-BC9C-E6E8-D3E3-628E28FC3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832419"/>
            <a:ext cx="4128521" cy="347866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копіювання поста з іншого джерела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A8EFC3-A3AE-4C5C-065F-32812A2D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50" y="757737"/>
            <a:ext cx="3990525" cy="353170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78DC6E-1B45-B365-870F-FA5F87792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7728" y="757737"/>
            <a:ext cx="3486221" cy="353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38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 копіювання поста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8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943292"/>
            <a:ext cx="3231019" cy="32569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</a:t>
            </a: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 рисунку присутня така логіка: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Перевірка типу донорського поста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За допомогою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Pyrogram</a:t>
            </a:r>
            <a:r>
              <a:rPr lang="en-US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отримання додаткової інформації про пост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Валідація</a:t>
            </a: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того, що текст не занадто великий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Формування об’єкту альбому за потреби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Створення інвойсу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AE57A8-F4B9-C7D8-1A76-67FE3888A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845" y="1150146"/>
            <a:ext cx="5409397" cy="29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50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970014"/>
            <a:ext cx="434283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рівнів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 та </a:t>
            </a:r>
            <a:r>
              <a:rPr lang="ru-RU" dirty="0" err="1"/>
              <a:t>коректності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dirty="0" err="1"/>
              <a:t>Інтеграційне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— </a:t>
            </a:r>
            <a:r>
              <a:rPr lang="ru-RU" dirty="0" err="1"/>
              <a:t>реалізовано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b="1" dirty="0" err="1"/>
              <a:t>pytest</a:t>
            </a:r>
            <a:r>
              <a:rPr lang="en-US" dirty="0"/>
              <a:t>. </a:t>
            </a:r>
            <a:r>
              <a:rPr lang="ru-RU" dirty="0" err="1"/>
              <a:t>Покриває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uk-UA" dirty="0" err="1"/>
              <a:t>хендлери</a:t>
            </a:r>
            <a:r>
              <a:rPr lang="uk-UA" dirty="0"/>
              <a:t> команд бота</a:t>
            </a:r>
            <a:r>
              <a:rPr lang="ru-RU" dirty="0"/>
              <a:t>: старт, меню, </a:t>
            </a:r>
            <a:r>
              <a:rPr lang="ru-RU" dirty="0" err="1"/>
              <a:t>колбеки</a:t>
            </a:r>
            <a:r>
              <a:rPr lang="ru-RU" dirty="0"/>
              <a:t> кнопок.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Системне тестування, на базі випадків використання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C282BB-5198-736D-E1B0-FCE0ED1065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577"/>
          <a:stretch>
            <a:fillRect/>
          </a:stretch>
        </p:blipFill>
        <p:spPr>
          <a:xfrm>
            <a:off x="4660947" y="2017012"/>
            <a:ext cx="4214128" cy="11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ru-RU" sz="1400" dirty="0"/>
              <a:t>У </a:t>
            </a:r>
            <a:r>
              <a:rPr lang="ru-RU" sz="1400" dirty="0" err="1"/>
              <a:t>результаті</a:t>
            </a:r>
            <a:r>
              <a:rPr lang="ru-RU" sz="1400" dirty="0"/>
              <a:t> </a:t>
            </a:r>
            <a:r>
              <a:rPr lang="ru-RU" sz="1400" dirty="0" err="1"/>
              <a:t>виконання</a:t>
            </a:r>
            <a:r>
              <a:rPr lang="ru-RU" sz="1400" dirty="0"/>
              <a:t> </a:t>
            </a:r>
            <a:r>
              <a:rPr lang="ru-RU" sz="1400" dirty="0" err="1"/>
              <a:t>кваліфікаційної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</a:t>
            </a:r>
            <a:r>
              <a:rPr lang="ru-RU" sz="1400" dirty="0" err="1"/>
              <a:t>було</a:t>
            </a:r>
            <a:r>
              <a:rPr lang="ru-RU" sz="1400" dirty="0"/>
              <a:t> </a:t>
            </a:r>
            <a:r>
              <a:rPr lang="ru-RU" sz="1400" dirty="0" err="1"/>
              <a:t>розроблено</a:t>
            </a:r>
            <a:r>
              <a:rPr lang="ru-RU" sz="1400" dirty="0"/>
              <a:t> </a:t>
            </a:r>
            <a:r>
              <a:rPr lang="ru-RU" sz="1400" dirty="0" err="1"/>
              <a:t>Telegram</a:t>
            </a:r>
            <a:r>
              <a:rPr lang="ru-RU" sz="1400" dirty="0"/>
              <a:t>-бот,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забезпечує</a:t>
            </a:r>
            <a:r>
              <a:rPr lang="ru-RU" sz="1400" dirty="0"/>
              <a:t> </a:t>
            </a:r>
            <a:r>
              <a:rPr lang="ru-RU" sz="1400" dirty="0" err="1"/>
              <a:t>зручне</a:t>
            </a:r>
            <a:r>
              <a:rPr lang="ru-RU" sz="1400" dirty="0"/>
              <a:t> </a:t>
            </a:r>
            <a:r>
              <a:rPr lang="ru-RU" sz="1400" dirty="0" err="1"/>
              <a:t>управління</a:t>
            </a:r>
            <a:r>
              <a:rPr lang="ru-RU" sz="1400" dirty="0"/>
              <a:t> контентом у </a:t>
            </a:r>
            <a:r>
              <a:rPr lang="ru-RU" sz="1400" dirty="0" err="1"/>
              <a:t>Telegram</a:t>
            </a:r>
            <a:r>
              <a:rPr lang="ru-RU" sz="1400" dirty="0"/>
              <a:t>-каналах.</a:t>
            </a:r>
          </a:p>
          <a:p>
            <a:pPr marL="114300" indent="0">
              <a:buNone/>
            </a:pPr>
            <a:r>
              <a:rPr lang="ru-RU" sz="1400" dirty="0"/>
              <a:t>Проведено </a:t>
            </a:r>
            <a:r>
              <a:rPr lang="ru-RU" sz="1400" dirty="0" err="1"/>
              <a:t>повний</a:t>
            </a:r>
            <a:r>
              <a:rPr lang="ru-RU" sz="1400" dirty="0"/>
              <a:t> цикл </a:t>
            </a:r>
            <a:r>
              <a:rPr lang="ru-RU" sz="1400" dirty="0" err="1"/>
              <a:t>проєктування</a:t>
            </a:r>
            <a:r>
              <a:rPr lang="ru-RU" sz="1400" dirty="0"/>
              <a:t>: </a:t>
            </a:r>
            <a:r>
              <a:rPr lang="ru-RU" sz="1400" dirty="0" err="1"/>
              <a:t>від</a:t>
            </a:r>
            <a:r>
              <a:rPr lang="ru-RU" sz="1400" dirty="0"/>
              <a:t> </a:t>
            </a:r>
            <a:r>
              <a:rPr lang="ru-RU" sz="1400" dirty="0" err="1"/>
              <a:t>аналізу</a:t>
            </a:r>
            <a:r>
              <a:rPr lang="ru-RU" sz="1400" dirty="0"/>
              <a:t> </a:t>
            </a:r>
            <a:r>
              <a:rPr lang="ru-RU" sz="1400" dirty="0" err="1"/>
              <a:t>аналогічних</a:t>
            </a:r>
            <a:r>
              <a:rPr lang="ru-RU" sz="1400" dirty="0"/>
              <a:t> </a:t>
            </a:r>
            <a:r>
              <a:rPr lang="ru-RU" sz="1400" dirty="0" err="1"/>
              <a:t>рішень</a:t>
            </a:r>
            <a:r>
              <a:rPr lang="ru-RU" sz="1400" dirty="0"/>
              <a:t> та </a:t>
            </a:r>
            <a:r>
              <a:rPr lang="ru-RU" sz="1400" dirty="0" err="1"/>
              <a:t>формування</a:t>
            </a:r>
            <a:r>
              <a:rPr lang="ru-RU" sz="1400" dirty="0"/>
              <a:t> </a:t>
            </a:r>
            <a:r>
              <a:rPr lang="ru-RU" sz="1400" dirty="0" err="1"/>
              <a:t>вимог</a:t>
            </a:r>
            <a:r>
              <a:rPr lang="ru-RU" sz="1400" dirty="0"/>
              <a:t> — до </a:t>
            </a:r>
            <a:r>
              <a:rPr lang="ru-RU" sz="1400" dirty="0" err="1"/>
              <a:t>реалізації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логіки</a:t>
            </a:r>
            <a:r>
              <a:rPr lang="ru-RU" sz="1400" dirty="0"/>
              <a:t> та </a:t>
            </a:r>
            <a:r>
              <a:rPr lang="ru-RU" sz="1400" dirty="0" err="1"/>
              <a:t>інтеграції</a:t>
            </a:r>
            <a:r>
              <a:rPr lang="ru-RU" sz="1400" dirty="0"/>
              <a:t> з </a:t>
            </a:r>
            <a:r>
              <a:rPr lang="en-US" sz="1400" dirty="0"/>
              <a:t>Telegram API </a:t>
            </a:r>
            <a:r>
              <a:rPr lang="ru-RU" sz="1400" dirty="0" err="1"/>
              <a:t>із</a:t>
            </a:r>
            <a:r>
              <a:rPr lang="ru-RU" sz="1400" dirty="0"/>
              <a:t> </a:t>
            </a:r>
            <a:r>
              <a:rPr lang="ru-RU" sz="1400" dirty="0" err="1"/>
              <a:t>використанням</a:t>
            </a:r>
            <a:r>
              <a:rPr lang="ru-RU" sz="1400" dirty="0"/>
              <a:t> </a:t>
            </a:r>
            <a:r>
              <a:rPr lang="ru-RU" sz="1400" dirty="0" err="1"/>
              <a:t>сучасних</a:t>
            </a:r>
            <a:r>
              <a:rPr lang="ru-RU" sz="1400" dirty="0"/>
              <a:t> </a:t>
            </a:r>
            <a:r>
              <a:rPr lang="ru-RU" sz="1400" dirty="0" err="1"/>
              <a:t>технологій</a:t>
            </a:r>
            <a:r>
              <a:rPr lang="ru-RU" sz="1400" dirty="0"/>
              <a:t>.</a:t>
            </a:r>
          </a:p>
          <a:p>
            <a:pPr marL="114300" indent="0">
              <a:buNone/>
            </a:pPr>
            <a:r>
              <a:rPr lang="ru-RU" sz="1400" dirty="0" err="1"/>
              <a:t>Реалізовано</a:t>
            </a:r>
            <a:r>
              <a:rPr lang="ru-RU" sz="1400" dirty="0"/>
              <a:t> </a:t>
            </a:r>
            <a:r>
              <a:rPr lang="ru-RU" sz="1400" dirty="0" err="1"/>
              <a:t>функціонал</a:t>
            </a:r>
            <a:r>
              <a:rPr lang="ru-RU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авторизація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та </a:t>
            </a:r>
            <a:r>
              <a:rPr lang="ru-RU" dirty="0" err="1"/>
              <a:t>прив’язка</a:t>
            </a:r>
            <a:r>
              <a:rPr lang="ru-RU" dirty="0"/>
              <a:t> до </a:t>
            </a:r>
            <a:r>
              <a:rPr lang="ru-RU" dirty="0" err="1"/>
              <a:t>каналів</a:t>
            </a:r>
            <a:r>
              <a:rPr lang="en-US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розмежування</a:t>
            </a:r>
            <a:r>
              <a:rPr lang="ru-RU" dirty="0"/>
              <a:t> ролей (</a:t>
            </a:r>
            <a:r>
              <a:rPr lang="ru-RU" dirty="0" err="1"/>
              <a:t>адміністратори</a:t>
            </a:r>
            <a:r>
              <a:rPr lang="ru-RU" dirty="0"/>
              <a:t>, </a:t>
            </a:r>
            <a:r>
              <a:rPr lang="ru-RU" dirty="0" err="1"/>
              <a:t>редактори</a:t>
            </a:r>
            <a:r>
              <a:rPr lang="ru-RU" dirty="0"/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редагування</a:t>
            </a:r>
            <a:r>
              <a:rPr lang="ru-RU" dirty="0"/>
              <a:t> та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публікацій</a:t>
            </a:r>
            <a:r>
              <a:rPr lang="ru-RU" dirty="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опублікованих</a:t>
            </a:r>
            <a:r>
              <a:rPr lang="ru-RU" dirty="0"/>
              <a:t> </a:t>
            </a:r>
            <a:r>
              <a:rPr lang="ru-RU" dirty="0" err="1"/>
              <a:t>постівб</a:t>
            </a:r>
            <a:r>
              <a:rPr lang="ru-RU" dirty="0"/>
              <a:t> </a:t>
            </a:r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видалення</a:t>
            </a:r>
            <a:r>
              <a:rPr lang="ru-RU" dirty="0"/>
              <a:t> та </a:t>
            </a:r>
            <a:r>
              <a:rPr lang="ru-RU" dirty="0" err="1"/>
              <a:t>інше</a:t>
            </a:r>
            <a:r>
              <a:rPr lang="ru-RU" dirty="0"/>
              <a:t>.</a:t>
            </a:r>
          </a:p>
          <a:p>
            <a:pPr marL="114300" indent="0">
              <a:buNone/>
            </a:pPr>
            <a:r>
              <a:rPr lang="ru-RU" sz="1400" dirty="0"/>
              <a:t>Проведено </a:t>
            </a:r>
            <a:r>
              <a:rPr lang="ru-RU" sz="1400" dirty="0" err="1"/>
              <a:t>тестування</a:t>
            </a:r>
            <a:r>
              <a:rPr lang="ru-RU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підтвердило</a:t>
            </a:r>
            <a:r>
              <a:rPr lang="ru-RU" sz="1400" dirty="0"/>
              <a:t> </a:t>
            </a:r>
            <a:r>
              <a:rPr lang="ru-RU" sz="1400" dirty="0" err="1"/>
              <a:t>стабільність</a:t>
            </a:r>
            <a:r>
              <a:rPr lang="ru-RU" sz="1400" dirty="0"/>
              <a:t> і </a:t>
            </a:r>
            <a:r>
              <a:rPr lang="ru-RU" sz="1400" dirty="0" err="1"/>
              <a:t>коректність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основного </a:t>
            </a:r>
            <a:r>
              <a:rPr lang="ru-RU" sz="1400" dirty="0" err="1"/>
              <a:t>функціоналу</a:t>
            </a:r>
            <a:r>
              <a:rPr lang="ru-RU" sz="1400" dirty="0"/>
              <a:t>. </a:t>
            </a:r>
            <a:r>
              <a:rPr lang="ru-RU" sz="1400" dirty="0" err="1"/>
              <a:t>Проєкт</a:t>
            </a:r>
            <a:r>
              <a:rPr lang="ru-RU" sz="1400" dirty="0"/>
              <a:t> </a:t>
            </a:r>
            <a:r>
              <a:rPr lang="ru-RU" sz="1400" dirty="0" err="1"/>
              <a:t>має</a:t>
            </a:r>
            <a:r>
              <a:rPr lang="ru-RU" sz="1400" dirty="0"/>
              <a:t> </a:t>
            </a:r>
            <a:r>
              <a:rPr lang="ru-RU" sz="1400" dirty="0" err="1"/>
              <a:t>потенціал</a:t>
            </a:r>
            <a:r>
              <a:rPr lang="ru-RU" sz="1400" dirty="0"/>
              <a:t> до </a:t>
            </a:r>
            <a:r>
              <a:rPr lang="ru-RU" sz="1400" dirty="0" err="1"/>
              <a:t>масштабування</a:t>
            </a:r>
            <a:r>
              <a:rPr lang="ru-RU" sz="1400" dirty="0"/>
              <a:t> та </a:t>
            </a:r>
            <a:r>
              <a:rPr lang="ru-RU" sz="1400" dirty="0" err="1"/>
              <a:t>розширення</a:t>
            </a:r>
            <a:r>
              <a:rPr lang="ru-RU" sz="1400" dirty="0"/>
              <a:t> </a:t>
            </a:r>
            <a:r>
              <a:rPr lang="ru-RU" sz="1400" dirty="0" err="1"/>
              <a:t>можливостей</a:t>
            </a:r>
            <a:r>
              <a:rPr lang="ru-RU" sz="1400" dirty="0"/>
              <a:t> — </a:t>
            </a:r>
            <a:r>
              <a:rPr lang="ru-RU" sz="1400" dirty="0" err="1"/>
              <a:t>зокрема</a:t>
            </a:r>
            <a:r>
              <a:rPr lang="ru-RU" sz="1400" dirty="0"/>
              <a:t>, </a:t>
            </a:r>
            <a:r>
              <a:rPr lang="ru-RU" sz="1400" dirty="0" err="1"/>
              <a:t>додавання</a:t>
            </a:r>
            <a:r>
              <a:rPr lang="ru-RU" sz="1400" dirty="0"/>
              <a:t> статистики, </a:t>
            </a:r>
            <a:r>
              <a:rPr lang="ru-RU" sz="1400" dirty="0" err="1"/>
              <a:t>медіабібліотеки</a:t>
            </a:r>
            <a:r>
              <a:rPr lang="ru-RU" sz="1400" dirty="0"/>
              <a:t>, </a:t>
            </a:r>
            <a:r>
              <a:rPr lang="ru-RU" sz="1400" dirty="0" err="1"/>
              <a:t>інтеграції</a:t>
            </a:r>
            <a:r>
              <a:rPr lang="ru-RU" sz="1400" dirty="0"/>
              <a:t> з </a:t>
            </a:r>
            <a:r>
              <a:rPr lang="en-US" sz="1400" dirty="0"/>
              <a:t>Google-</a:t>
            </a:r>
            <a:r>
              <a:rPr lang="ru-RU" sz="1400" dirty="0" err="1"/>
              <a:t>таблицями</a:t>
            </a:r>
            <a:r>
              <a:rPr lang="ru-RU" sz="1400" dirty="0"/>
              <a:t> </a:t>
            </a:r>
            <a:r>
              <a:rPr lang="ru-RU" sz="1400" dirty="0" err="1"/>
              <a:t>або</a:t>
            </a:r>
            <a:r>
              <a:rPr lang="ru-RU" sz="1400" dirty="0"/>
              <a:t> </a:t>
            </a:r>
            <a:r>
              <a:rPr lang="ru-RU" sz="1400" dirty="0" err="1"/>
              <a:t>аналітичними</a:t>
            </a:r>
            <a:r>
              <a:rPr lang="ru-RU" sz="1400" dirty="0"/>
              <a:t> платформами.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7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гнучкої</a:t>
            </a:r>
            <a:r>
              <a:rPr lang="ru-RU" dirty="0"/>
              <a:t>, </a:t>
            </a:r>
            <a:r>
              <a:rPr lang="ru-RU" dirty="0" err="1"/>
              <a:t>зручної</a:t>
            </a:r>
            <a:r>
              <a:rPr lang="ru-RU" dirty="0"/>
              <a:t> та </a:t>
            </a:r>
            <a:r>
              <a:rPr lang="ru-RU" dirty="0" err="1"/>
              <a:t>масштабованої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, яка </a:t>
            </a:r>
            <a:r>
              <a:rPr lang="ru-RU" dirty="0" err="1"/>
              <a:t>спростить</a:t>
            </a:r>
            <a:r>
              <a:rPr lang="ru-RU" dirty="0"/>
              <a:t> </a:t>
            </a:r>
            <a:r>
              <a:rPr lang="ru-RU" dirty="0" err="1"/>
              <a:t>процеси</a:t>
            </a:r>
            <a:r>
              <a:rPr lang="ru-RU" dirty="0"/>
              <a:t> </a:t>
            </a:r>
            <a:r>
              <a:rPr lang="ru-RU" dirty="0" err="1"/>
              <a:t>публікації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контентом у </a:t>
            </a:r>
            <a:r>
              <a:rPr lang="en-US" dirty="0"/>
              <a:t>Telegram-</a:t>
            </a:r>
            <a:r>
              <a:rPr lang="ru-RU" dirty="0"/>
              <a:t>каналах для </a:t>
            </a:r>
            <a:r>
              <a:rPr lang="ru-RU" dirty="0" err="1"/>
              <a:t>адміністраторів</a:t>
            </a:r>
            <a:r>
              <a:rPr lang="ru-RU" dirty="0"/>
              <a:t> та </a:t>
            </a:r>
            <a:r>
              <a:rPr lang="uk-UA" dirty="0"/>
              <a:t>редакторів</a:t>
            </a:r>
            <a:r>
              <a:rPr lang="ru-RU" dirty="0"/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Попит на </a:t>
            </a:r>
            <a:r>
              <a:rPr lang="ru-RU" dirty="0" err="1"/>
              <a:t>ефективне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контентом у </a:t>
            </a:r>
            <a:r>
              <a:rPr lang="en-US" dirty="0"/>
              <a:t>Telegram-</a:t>
            </a:r>
            <a:r>
              <a:rPr lang="ru-RU" dirty="0"/>
              <a:t>каналах </a:t>
            </a:r>
            <a:r>
              <a:rPr lang="ru-RU" dirty="0" err="1"/>
              <a:t>стрімко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— </a:t>
            </a:r>
            <a:r>
              <a:rPr lang="ru-RU" dirty="0" err="1"/>
              <a:t>власники</a:t>
            </a:r>
            <a:r>
              <a:rPr lang="ru-RU" dirty="0"/>
              <a:t> та </a:t>
            </a:r>
            <a:r>
              <a:rPr lang="ru-RU" dirty="0" err="1"/>
              <a:t>адміністратори</a:t>
            </a:r>
            <a:r>
              <a:rPr lang="ru-RU" dirty="0"/>
              <a:t> </a:t>
            </a:r>
            <a:r>
              <a:rPr lang="ru-RU" dirty="0" err="1"/>
              <a:t>шукають</a:t>
            </a:r>
            <a:r>
              <a:rPr lang="ru-RU" dirty="0"/>
              <a:t> </a:t>
            </a:r>
            <a:r>
              <a:rPr lang="ru-RU" dirty="0" err="1"/>
              <a:t>зручні</a:t>
            </a:r>
            <a:r>
              <a:rPr lang="ru-RU" dirty="0"/>
              <a:t>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планування</a:t>
            </a:r>
            <a:r>
              <a:rPr lang="ru-RU" dirty="0"/>
              <a:t> </a:t>
            </a:r>
            <a:r>
              <a:rPr lang="ru-RU" dirty="0" err="1"/>
              <a:t>публікацій</a:t>
            </a:r>
            <a:r>
              <a:rPr lang="ru-RU" dirty="0"/>
              <a:t>, </a:t>
            </a:r>
            <a:r>
              <a:rPr lang="ru-RU" dirty="0" err="1"/>
              <a:t>автоматизації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 і </a:t>
            </a:r>
            <a:r>
              <a:rPr lang="ru-RU" dirty="0" err="1"/>
              <a:t>підвищення</a:t>
            </a:r>
            <a:r>
              <a:rPr lang="ru-RU" dirty="0"/>
              <a:t> </a:t>
            </a:r>
            <a:r>
              <a:rPr lang="ru-RU" dirty="0" err="1"/>
              <a:t>залученості</a:t>
            </a:r>
            <a:r>
              <a:rPr lang="ru-RU" dirty="0"/>
              <a:t> </a:t>
            </a:r>
            <a:r>
              <a:rPr lang="ru-RU" dirty="0" err="1"/>
              <a:t>аудиторії</a:t>
            </a:r>
            <a:r>
              <a:rPr lang="ru-RU" dirty="0"/>
              <a:t>. У таких </a:t>
            </a:r>
            <a:r>
              <a:rPr lang="ru-RU" dirty="0" err="1"/>
              <a:t>умовах</a:t>
            </a:r>
            <a:r>
              <a:rPr lang="ru-RU" dirty="0"/>
              <a:t> </a:t>
            </a:r>
            <a:r>
              <a:rPr lang="ru-RU" dirty="0" err="1"/>
              <a:t>виникає</a:t>
            </a:r>
            <a:r>
              <a:rPr lang="ru-RU" dirty="0"/>
              <a:t> потреба у </a:t>
            </a:r>
            <a:r>
              <a:rPr lang="ru-RU" dirty="0" err="1"/>
              <a:t>рішенні</a:t>
            </a:r>
            <a:r>
              <a:rPr lang="ru-RU" dirty="0"/>
              <a:t>, яке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централізовано</a:t>
            </a:r>
            <a:r>
              <a:rPr lang="ru-RU" dirty="0"/>
              <a:t> </a:t>
            </a:r>
            <a:r>
              <a:rPr lang="ru-RU" dirty="0" err="1"/>
              <a:t>керувати</a:t>
            </a:r>
            <a:r>
              <a:rPr lang="ru-RU" dirty="0"/>
              <a:t> контентом </a:t>
            </a:r>
            <a:r>
              <a:rPr lang="ru-RU" dirty="0" err="1"/>
              <a:t>безпосередньо</a:t>
            </a:r>
            <a:r>
              <a:rPr lang="ru-RU" dirty="0"/>
              <a:t> у </a:t>
            </a:r>
            <a:r>
              <a:rPr lang="ru-RU" dirty="0" err="1"/>
              <a:t>месенджері</a:t>
            </a:r>
            <a:r>
              <a:rPr lang="ru-RU" dirty="0"/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існуючих рішень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5539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ru-RU" dirty="0" err="1"/>
              <a:t>Сучасні</a:t>
            </a:r>
            <a:r>
              <a:rPr lang="ru-RU" dirty="0"/>
              <a:t> аналоги </a:t>
            </a:r>
            <a:r>
              <a:rPr lang="ru-RU" dirty="0" err="1"/>
              <a:t>частково</a:t>
            </a:r>
            <a:r>
              <a:rPr lang="ru-RU" dirty="0"/>
              <a:t> </a:t>
            </a:r>
            <a:r>
              <a:rPr lang="ru-RU" dirty="0" err="1"/>
              <a:t>покривають</a:t>
            </a:r>
            <a:r>
              <a:rPr lang="ru-RU" dirty="0"/>
              <a:t> потреби, </a:t>
            </a:r>
            <a:r>
              <a:rPr lang="ru-RU" dirty="0" err="1"/>
              <a:t>проте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:</a:t>
            </a:r>
          </a:p>
          <a:p>
            <a:pPr marL="114300" indent="0" algn="just">
              <a:lnSpc>
                <a:spcPct val="150000"/>
              </a:lnSpc>
              <a:buNone/>
            </a:pPr>
            <a:endParaRPr lang="ru-RU" dirty="0"/>
          </a:p>
          <a:p>
            <a:pPr>
              <a:lnSpc>
                <a:spcPct val="150000"/>
              </a:lnSpc>
            </a:pPr>
            <a:r>
              <a:rPr lang="en-US" b="1" dirty="0" err="1"/>
              <a:t>ControllerBot</a:t>
            </a:r>
            <a:endParaRPr lang="en-US" dirty="0"/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ru-RU" sz="1800" dirty="0" err="1"/>
              <a:t>простий</a:t>
            </a:r>
            <a:r>
              <a:rPr lang="ru-RU" sz="1800" dirty="0"/>
              <a:t> та </a:t>
            </a:r>
            <a:r>
              <a:rPr lang="ru-RU" sz="1800" dirty="0" err="1"/>
              <a:t>доступний</a:t>
            </a:r>
            <a:r>
              <a:rPr lang="ru-RU" sz="1800" dirty="0"/>
              <a:t> </a:t>
            </a:r>
            <a:r>
              <a:rPr lang="ru-RU" sz="1800" dirty="0" err="1"/>
              <a:t>інтерфейс</a:t>
            </a:r>
            <a:br>
              <a:rPr lang="ru-RU" sz="1800" dirty="0"/>
            </a:br>
            <a:r>
              <a:rPr lang="ru-RU" sz="1800" dirty="0"/>
              <a:t>– </a:t>
            </a:r>
            <a:r>
              <a:rPr lang="ru-RU" sz="1800" dirty="0" err="1"/>
              <a:t>недостатній</a:t>
            </a:r>
            <a:r>
              <a:rPr lang="ru-RU" sz="1800" dirty="0"/>
              <a:t> контроль над контентом (</a:t>
            </a:r>
            <a:r>
              <a:rPr lang="ru-RU" sz="1800" dirty="0" err="1"/>
              <a:t>відсутність</a:t>
            </a:r>
            <a:r>
              <a:rPr lang="ru-RU" sz="1800" dirty="0"/>
              <a:t> </a:t>
            </a:r>
            <a:r>
              <a:rPr lang="ru-RU" sz="1800" dirty="0" err="1"/>
              <a:t>відкладеного</a:t>
            </a:r>
            <a:r>
              <a:rPr lang="ru-RU" sz="1800" dirty="0"/>
              <a:t> постингу та </a:t>
            </a:r>
            <a:r>
              <a:rPr lang="ru-RU" sz="1800" dirty="0" err="1"/>
              <a:t>захисту</a:t>
            </a:r>
            <a:r>
              <a:rPr lang="ru-RU" sz="1800" dirty="0"/>
              <a:t> </a:t>
            </a:r>
            <a:r>
              <a:rPr lang="ru-RU" sz="1800" dirty="0" err="1"/>
              <a:t>від</a:t>
            </a:r>
            <a:r>
              <a:rPr lang="ru-RU" sz="1800" dirty="0"/>
              <a:t> </a:t>
            </a:r>
            <a:r>
              <a:rPr lang="ru-RU" sz="1800" dirty="0" err="1"/>
              <a:t>копіювання</a:t>
            </a:r>
            <a:r>
              <a:rPr lang="ru-RU" sz="1800" dirty="0"/>
              <a:t>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Posted</a:t>
            </a:r>
            <a:endParaRPr lang="en-US" dirty="0"/>
          </a:p>
          <a:p>
            <a:pPr marL="596900" lvl="1" indent="0">
              <a:lnSpc>
                <a:spcPct val="150000"/>
              </a:lnSpc>
              <a:buNone/>
            </a:pPr>
            <a:r>
              <a:rPr lang="en-US" sz="1800" dirty="0"/>
              <a:t>+ </a:t>
            </a:r>
            <a:r>
              <a:rPr lang="ru-RU" sz="1800" dirty="0" err="1"/>
              <a:t>можливість</a:t>
            </a:r>
            <a:r>
              <a:rPr lang="ru-RU" sz="1800" dirty="0"/>
              <a:t> </a:t>
            </a:r>
            <a:r>
              <a:rPr lang="ru-RU" sz="1800" dirty="0" err="1"/>
              <a:t>використовувати</a:t>
            </a:r>
            <a:r>
              <a:rPr lang="ru-RU" sz="1800" dirty="0"/>
              <a:t> </a:t>
            </a:r>
            <a:r>
              <a:rPr lang="ru-RU" sz="1800" dirty="0" err="1"/>
              <a:t>кастомні</a:t>
            </a:r>
            <a:r>
              <a:rPr lang="ru-RU" sz="1800" dirty="0"/>
              <a:t> </a:t>
            </a:r>
            <a:r>
              <a:rPr lang="ru-RU" sz="1800" dirty="0" err="1"/>
              <a:t>емоджі</a:t>
            </a:r>
            <a:br>
              <a:rPr lang="ru-RU" sz="1800" dirty="0"/>
            </a:br>
            <a:r>
              <a:rPr lang="ru-RU" sz="1800" dirty="0"/>
              <a:t>– </a:t>
            </a:r>
            <a:r>
              <a:rPr lang="ru-RU" sz="1800" dirty="0" err="1"/>
              <a:t>російськомовний</a:t>
            </a:r>
            <a:r>
              <a:rPr lang="ru-RU" sz="1800" dirty="0"/>
              <a:t> </a:t>
            </a:r>
            <a:r>
              <a:rPr lang="ru-RU" sz="1800" dirty="0" err="1"/>
              <a:t>інтерфейс</a:t>
            </a:r>
            <a:r>
              <a:rPr lang="ru-RU" sz="1800" dirty="0"/>
              <a:t> а також </a:t>
            </a:r>
            <a:r>
              <a:rPr lang="ru-RU" sz="1800" dirty="0" err="1"/>
              <a:t>лише</a:t>
            </a:r>
            <a:r>
              <a:rPr lang="ru-RU" sz="1800" dirty="0"/>
              <a:t> один бот-</a:t>
            </a:r>
            <a:r>
              <a:rPr lang="ru-RU" sz="1800" dirty="0" err="1"/>
              <a:t>акаунт</a:t>
            </a:r>
            <a:endParaRPr lang="ru-RU" sz="1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Користувацькі інтерфейси аналогів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1696370" y="3752193"/>
            <a:ext cx="192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 err="1"/>
              <a:t>ControllerBot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03308" y="3752193"/>
            <a:ext cx="1929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Posted</a:t>
            </a:r>
            <a:endParaRPr lang="ru-RU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0F92C10-6564-FD1C-DC40-1EF0D2C2B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6" y="1210028"/>
            <a:ext cx="3823474" cy="24653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DCBBD2-8965-6D10-9FCB-BCD9CAED3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343" y="1143029"/>
            <a:ext cx="2739193" cy="259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виконати проектування архітектури </a:t>
            </a:r>
            <a:r>
              <a:rPr lang="en-US" altLang="ru-RU" dirty="0">
                <a:solidFill>
                  <a:schemeClr val="tx1"/>
                </a:solidFill>
                <a:latin typeface="Arial" panose="020B0604020202020204" pitchFamily="34" charset="0"/>
              </a:rPr>
              <a:t>Telegram-</a:t>
            </a: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бота;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здійснити вибір засобів реалізації завдання;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організувати структуру бази даних;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реалізувати серверну частину додатку;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організувати створення, керування, фільтрацію даних;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uk-UA" altLang="ru-RU" dirty="0">
                <a:solidFill>
                  <a:schemeClr val="tx1"/>
                </a:solidFill>
                <a:latin typeface="Arial" panose="020B0604020202020204" pitchFamily="34" charset="0"/>
              </a:rPr>
              <a:t>провести функціональне та нефункціональне тестування додатку.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55" y="2495364"/>
            <a:ext cx="1497736" cy="14977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137" y="1041641"/>
            <a:ext cx="1088275" cy="1068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028" name="Picture 4" descr="sqlite icon">
            <a:extLst>
              <a:ext uri="{FF2B5EF4-FFF2-40B4-BE49-F238E27FC236}">
                <a16:creationId xmlns:a16="http://schemas.microsoft.com/office/drawing/2014/main" id="{C75A99AD-7F17-DD50-C763-EA98CA72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071" y="2417303"/>
            <a:ext cx="1653858" cy="165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lcome to Pyrogram — Pyrogram Documentation">
            <a:extLst>
              <a:ext uri="{FF2B5EF4-FFF2-40B4-BE49-F238E27FC236}">
                <a16:creationId xmlns:a16="http://schemas.microsoft.com/office/drawing/2014/main" id="{E87132C3-0BDF-48C0-0737-C43EDF21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468" y="1011585"/>
            <a:ext cx="1247084" cy="124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iogram - aiogram">
            <a:extLst>
              <a:ext uri="{FF2B5EF4-FFF2-40B4-BE49-F238E27FC236}">
                <a16:creationId xmlns:a16="http://schemas.microsoft.com/office/drawing/2014/main" id="{69FD924A-8985-B3E4-3DDD-2270ECD2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18" y="1008687"/>
            <a:ext cx="1168809" cy="11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87D6797-3BEE-412F-1743-D0F54B99F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809" y="2585746"/>
            <a:ext cx="1316972" cy="131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80959"/>
            <a:ext cx="4991820" cy="3373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Presentation layer </a:t>
            </a:r>
            <a:r>
              <a:rPr lang="en-US" sz="1500" dirty="0"/>
              <a:t>— </a:t>
            </a:r>
            <a:r>
              <a:rPr lang="ru-RU" sz="1500" dirty="0" err="1"/>
              <a:t>обробляє</a:t>
            </a:r>
            <a:r>
              <a:rPr lang="ru-RU" sz="1500" dirty="0"/>
              <a:t> </a:t>
            </a:r>
            <a:r>
              <a:rPr lang="ru-RU" sz="1500" dirty="0" err="1"/>
              <a:t>запити</a:t>
            </a:r>
            <a:r>
              <a:rPr lang="ru-RU" sz="1500" dirty="0"/>
              <a:t> </a:t>
            </a:r>
            <a:r>
              <a:rPr lang="ru-RU" sz="1500" dirty="0" err="1"/>
              <a:t>користувачів</a:t>
            </a:r>
            <a:r>
              <a:rPr lang="ru-RU" sz="1500" dirty="0"/>
              <a:t>, </a:t>
            </a:r>
            <a:r>
              <a:rPr lang="ru-RU" sz="1500" dirty="0" err="1"/>
              <a:t>взаємодіє</a:t>
            </a:r>
            <a:r>
              <a:rPr lang="ru-RU" sz="1500" dirty="0"/>
              <a:t> з </a:t>
            </a:r>
            <a:r>
              <a:rPr lang="ru-RU" sz="1500" dirty="0" err="1"/>
              <a:t>клієнтським</a:t>
            </a:r>
            <a:r>
              <a:rPr lang="ru-RU" sz="1500" dirty="0"/>
              <a:t> </a:t>
            </a:r>
            <a:r>
              <a:rPr lang="ru-RU" sz="1500" dirty="0" err="1"/>
              <a:t>додатком</a:t>
            </a:r>
            <a:r>
              <a:rPr lang="ru-RU" sz="15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/>
              <a:t> </a:t>
            </a:r>
            <a:r>
              <a:rPr lang="en-US" sz="1500" b="1" dirty="0"/>
              <a:t>Business logic </a:t>
            </a:r>
            <a:r>
              <a:rPr lang="en-US" sz="1500" dirty="0"/>
              <a:t>— </a:t>
            </a:r>
            <a:r>
              <a:rPr lang="ru-RU" sz="1500" dirty="0" err="1"/>
              <a:t>реалізує</a:t>
            </a:r>
            <a:r>
              <a:rPr lang="ru-RU" sz="1500" dirty="0"/>
              <a:t> </a:t>
            </a:r>
            <a:r>
              <a:rPr lang="ru-RU" sz="1500" dirty="0" err="1"/>
              <a:t>основні</a:t>
            </a:r>
            <a:r>
              <a:rPr lang="ru-RU" sz="1500" dirty="0"/>
              <a:t> правила </a:t>
            </a:r>
            <a:r>
              <a:rPr lang="ru-RU" sz="1500" dirty="0" err="1"/>
              <a:t>системи</a:t>
            </a:r>
            <a:r>
              <a:rPr lang="ru-RU" sz="1500" dirty="0"/>
              <a:t>, </a:t>
            </a:r>
            <a:r>
              <a:rPr lang="ru-RU" sz="1500" dirty="0" err="1"/>
              <a:t>обробляє</a:t>
            </a:r>
            <a:r>
              <a:rPr lang="ru-RU" sz="1500" dirty="0"/>
              <a:t> </a:t>
            </a:r>
            <a:r>
              <a:rPr lang="ru-RU" sz="1500" dirty="0" err="1"/>
              <a:t>запити</a:t>
            </a:r>
            <a:r>
              <a:rPr lang="ru-RU" sz="1500" dirty="0"/>
              <a:t> через </a:t>
            </a:r>
            <a:r>
              <a:rPr lang="uk-UA" sz="1500" dirty="0" err="1"/>
              <a:t>хендлери</a:t>
            </a:r>
            <a:r>
              <a:rPr lang="ru-RU" sz="15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Data access layer </a:t>
            </a:r>
            <a:r>
              <a:rPr lang="en-US" sz="1500" dirty="0"/>
              <a:t>— </a:t>
            </a:r>
            <a:r>
              <a:rPr lang="ru-RU" sz="1500" dirty="0" err="1"/>
              <a:t>відповідає</a:t>
            </a:r>
            <a:r>
              <a:rPr lang="ru-RU" sz="1500" dirty="0"/>
              <a:t> за </a:t>
            </a:r>
            <a:r>
              <a:rPr lang="ru-RU" sz="1500" dirty="0" err="1"/>
              <a:t>взаємодію</a:t>
            </a:r>
            <a:r>
              <a:rPr lang="ru-RU" sz="1500" dirty="0"/>
              <a:t> з базою </a:t>
            </a:r>
            <a:r>
              <a:rPr lang="ru-RU" sz="1500" dirty="0" err="1"/>
              <a:t>даних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Database </a:t>
            </a:r>
            <a:r>
              <a:rPr lang="en-US" sz="1500" dirty="0"/>
              <a:t>—SQLite </a:t>
            </a:r>
            <a:r>
              <a:rPr lang="ru-RU" sz="1500" dirty="0" err="1"/>
              <a:t>використовується</a:t>
            </a:r>
            <a:r>
              <a:rPr lang="ru-RU" sz="1500" dirty="0"/>
              <a:t> для простого </a:t>
            </a:r>
            <a:r>
              <a:rPr lang="ru-RU" sz="1500" dirty="0" err="1"/>
              <a:t>зберігання</a:t>
            </a:r>
            <a:r>
              <a:rPr lang="ru-RU" sz="1500" dirty="0"/>
              <a:t> </a:t>
            </a:r>
            <a:r>
              <a:rPr lang="ru-RU" sz="1500" dirty="0" err="1"/>
              <a:t>структурованих</a:t>
            </a:r>
            <a:r>
              <a:rPr lang="ru-RU" sz="1500" dirty="0"/>
              <a:t> </a:t>
            </a:r>
            <a:r>
              <a:rPr lang="ru-RU" sz="1500" dirty="0" err="1"/>
              <a:t>даних</a:t>
            </a:r>
            <a:r>
              <a:rPr lang="ru-RU" sz="1500" dirty="0"/>
              <a:t>.</a:t>
            </a:r>
          </a:p>
          <a:p>
            <a:pPr>
              <a:lnSpc>
                <a:spcPct val="110000"/>
              </a:lnSpc>
            </a:pPr>
            <a:endParaRPr lang="ru-RU" sz="1500" dirty="0"/>
          </a:p>
          <a:p>
            <a:pPr marL="114300" indent="0">
              <a:lnSpc>
                <a:spcPct val="110000"/>
              </a:lnSpc>
              <a:buNone/>
            </a:pPr>
            <a:r>
              <a:rPr lang="ru-RU" sz="1500" dirty="0" err="1"/>
              <a:t>Переваги</a:t>
            </a:r>
            <a:r>
              <a:rPr lang="ru-RU" sz="1500" dirty="0"/>
              <a:t> </a:t>
            </a:r>
            <a:r>
              <a:rPr lang="ru-RU" sz="1500" dirty="0" err="1"/>
              <a:t>архітектури</a:t>
            </a:r>
            <a:r>
              <a:rPr lang="ru-RU" sz="1500" dirty="0"/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err="1"/>
              <a:t>спрощення</a:t>
            </a:r>
            <a:r>
              <a:rPr lang="ru-RU" sz="1500" dirty="0"/>
              <a:t> </a:t>
            </a:r>
            <a:r>
              <a:rPr lang="ru-RU" sz="1500" dirty="0" err="1"/>
              <a:t>супроводу</a:t>
            </a:r>
            <a:r>
              <a:rPr lang="ru-RU" sz="1500" dirty="0"/>
              <a:t> та </a:t>
            </a:r>
            <a:r>
              <a:rPr lang="ru-RU" sz="1500" dirty="0" err="1"/>
              <a:t>масштабування</a:t>
            </a:r>
            <a:r>
              <a:rPr lang="ru-RU" sz="1500" dirty="0"/>
              <a:t>;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err="1"/>
              <a:t>легкість</a:t>
            </a:r>
            <a:r>
              <a:rPr lang="ru-RU" sz="1500" dirty="0"/>
              <a:t> в </a:t>
            </a:r>
            <a:r>
              <a:rPr lang="ru-RU" sz="1500" dirty="0" err="1"/>
              <a:t>тестуванні</a:t>
            </a:r>
            <a:r>
              <a:rPr lang="ru-RU" sz="1500" dirty="0"/>
              <a:t> кожного шару </a:t>
            </a:r>
            <a:r>
              <a:rPr lang="ru-RU" sz="1500" dirty="0" err="1"/>
              <a:t>окремо</a:t>
            </a:r>
            <a:r>
              <a:rPr lang="ru-RU" sz="1500" dirty="0"/>
              <a:t>;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1500" dirty="0" err="1"/>
              <a:t>висока</a:t>
            </a:r>
            <a:r>
              <a:rPr lang="ru-RU" sz="1500" dirty="0"/>
              <a:t> </a:t>
            </a:r>
            <a:r>
              <a:rPr lang="ru-RU" sz="1500" dirty="0" err="1"/>
              <a:t>гнучкість</a:t>
            </a:r>
            <a:r>
              <a:rPr lang="ru-RU" sz="1500" dirty="0"/>
              <a:t> при </a:t>
            </a:r>
            <a:r>
              <a:rPr lang="ru-RU" sz="1500" dirty="0" err="1"/>
              <a:t>розширенні</a:t>
            </a:r>
            <a:r>
              <a:rPr lang="ru-RU" sz="1500" dirty="0"/>
              <a:t> </a:t>
            </a:r>
            <a:r>
              <a:rPr lang="ru-RU" sz="1500" dirty="0" err="1"/>
              <a:t>функціоналу</a:t>
            </a:r>
            <a:r>
              <a:rPr lang="ru-RU" sz="1500" dirty="0"/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B5E35F-7DF0-4317-9AD7-B896A2961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79" y="765309"/>
            <a:ext cx="1936374" cy="37168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F33D017-7DA8-88F4-8BB9-777E61DC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2B7070F-D6C6-8831-AC93-2B89CDE1F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прецедентів (Редактор)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074FC328-26D0-37A7-29BE-5154124E8F5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C9F740-6C86-50FF-C26F-0D07E62141B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9" name="Google Shape;100;p18">
            <a:extLst>
              <a:ext uri="{FF2B5EF4-FFF2-40B4-BE49-F238E27FC236}">
                <a16:creationId xmlns:a16="http://schemas.microsoft.com/office/drawing/2014/main" id="{039146E2-3A21-8699-0607-E1A9A1D31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2684"/>
            <a:ext cx="4061517" cy="3373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H</a:t>
            </a:r>
            <a: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 діаграмі зображено сценарій взаємодії користувача Редактор із платформою.</a:t>
            </a:r>
            <a:br>
              <a:rPr lang="uk-UA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</a:b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Він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може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увійти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в систему;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створювати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редагувати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та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видаляти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публікації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створювати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відкладені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пости;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копіювати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пости з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інших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джерел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простим способом;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керувати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авторськими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підписами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B4C84C1-85B7-9ACC-4DFB-0D36D6A31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780" y="906250"/>
            <a:ext cx="4263460" cy="34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6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Діаграма прецедентів (Адміністратор)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9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862684"/>
            <a:ext cx="4061517" cy="3373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Адміністратор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має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більше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можливостей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в додачу до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редакторських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зокрема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переглядати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та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редагувати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список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каналів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керувати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списком </a:t>
            </a:r>
            <a:r>
              <a:rPr lang="ru-RU" dirty="0" err="1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редакторів</a:t>
            </a:r>
            <a:r>
              <a:rPr lang="ru-RU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каналу.</a:t>
            </a:r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7902CF23-0956-5148-1EF9-FDCAA19B3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778" y="739262"/>
            <a:ext cx="3464341" cy="392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ронов_І_О_ПЗПІ-21-7_Презентація_Кваліфакаційної_Роботи" id="{96668EFB-B616-43F6-9ED3-BDF88F7D7C93}" vid="{59A92508-5C55-404B-8294-CF8B568EB13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Дронов_І_О_ПЗПІ-21-7_Презентація_Кваліфакаційної_Роботи</Template>
  <TotalTime>167</TotalTime>
  <Words>678</Words>
  <Application>Microsoft Office PowerPoint</Application>
  <PresentationFormat>Екран (16:9)</PresentationFormat>
  <Paragraphs>103</Paragraphs>
  <Slides>18</Slides>
  <Notes>18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3" baseType="lpstr">
      <vt:lpstr>Arial</vt:lpstr>
      <vt:lpstr>Century</vt:lpstr>
      <vt:lpstr>Open Sans</vt:lpstr>
      <vt:lpstr>Economica</vt:lpstr>
      <vt:lpstr>Шаблон презентації кваліфікаційної роботи магістрів</vt:lpstr>
      <vt:lpstr>Програмна система для менеджменту контенту в Telegram каналах </vt:lpstr>
      <vt:lpstr>Мета роботи</vt:lpstr>
      <vt:lpstr>Аналіз існуючих рішень</vt:lpstr>
      <vt:lpstr>Користувацькі інтерфейси аналогів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Діаграма прецедентів (Редактор)</vt:lpstr>
      <vt:lpstr>Діаграма прецедентів (Адміністратор)</vt:lpstr>
      <vt:lpstr>Схеми бази даних</vt:lpstr>
      <vt:lpstr>Головний інтерфейс бота</vt:lpstr>
      <vt:lpstr>Приклад реалізації адмінської функції</vt:lpstr>
      <vt:lpstr>Інтерфейс створення поста</vt:lpstr>
      <vt:lpstr>Приклад реалізації розмітки кнопок поста</vt:lpstr>
      <vt:lpstr>Інтерфейс копіювання поста з іншого джерела</vt:lpstr>
      <vt:lpstr>Приклад реалізації копіювання поста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надання та отримання послуг</dc:title>
  <dc:creator/>
  <cp:lastModifiedBy>User</cp:lastModifiedBy>
  <cp:revision>25</cp:revision>
  <dcterms:created xsi:type="dcterms:W3CDTF">2025-06-01T09:27:03Z</dcterms:created>
  <dcterms:modified xsi:type="dcterms:W3CDTF">2025-06-23T09:35:37Z</dcterms:modified>
</cp:coreProperties>
</file>