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4" r:id="rId2"/>
    <p:sldId id="275" r:id="rId3"/>
    <p:sldId id="276" r:id="rId4"/>
    <p:sldId id="279" r:id="rId5"/>
    <p:sldId id="280" r:id="rId6"/>
    <p:sldId id="281" r:id="rId7"/>
    <p:sldId id="282" r:id="rId8"/>
    <p:sldId id="283" r:id="rId9"/>
    <p:sldId id="284" r:id="rId10"/>
    <p:sldId id="285" r:id="rId11"/>
    <p:sldId id="286" r:id="rId12"/>
    <p:sldId id="287" r:id="rId13"/>
    <p:sldId id="288" r:id="rId14"/>
    <p:sldId id="289" r:id="rId15"/>
    <p:sldId id="290"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33" d="100"/>
          <a:sy n="133" d="100"/>
        </p:scale>
        <p:origin x="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65E0900C-1970-5392-D7DC-858D1A54EF30}"/>
            </a:ext>
          </a:extLst>
        </p:cNvPr>
        <p:cNvGrpSpPr/>
        <p:nvPr/>
      </p:nvGrpSpPr>
      <p:grpSpPr>
        <a:xfrm>
          <a:off x="0" y="0"/>
          <a:ext cx="0" cy="0"/>
          <a:chOff x="0" y="0"/>
          <a:chExt cx="0" cy="0"/>
        </a:xfrm>
      </p:grpSpPr>
      <p:sp>
        <p:nvSpPr>
          <p:cNvPr id="68" name="Google Shape;68;g20ddf966691_0_162:notes">
            <a:extLst>
              <a:ext uri="{FF2B5EF4-FFF2-40B4-BE49-F238E27FC236}">
                <a16:creationId xmlns:a16="http://schemas.microsoft.com/office/drawing/2014/main" id="{2C412406-8BB4-AC6D-9C6E-36C582BCD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a:extLst>
              <a:ext uri="{FF2B5EF4-FFF2-40B4-BE49-F238E27FC236}">
                <a16:creationId xmlns:a16="http://schemas.microsoft.com/office/drawing/2014/main" id="{84DC7EAC-BB6F-4CFF-E26E-92F31D8EDB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91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B1846378-4A50-FAFB-E60E-6F0501F38B78}"/>
            </a:ext>
          </a:extLst>
        </p:cNvPr>
        <p:cNvGrpSpPr/>
        <p:nvPr/>
      </p:nvGrpSpPr>
      <p:grpSpPr>
        <a:xfrm>
          <a:off x="0" y="0"/>
          <a:ext cx="0" cy="0"/>
          <a:chOff x="0" y="0"/>
          <a:chExt cx="0" cy="0"/>
        </a:xfrm>
      </p:grpSpPr>
      <p:sp>
        <p:nvSpPr>
          <p:cNvPr id="68" name="Google Shape;68;g20ddf966691_0_162:notes">
            <a:extLst>
              <a:ext uri="{FF2B5EF4-FFF2-40B4-BE49-F238E27FC236}">
                <a16:creationId xmlns:a16="http://schemas.microsoft.com/office/drawing/2014/main" id="{1ED8356B-CAF4-D801-7AB3-72E3BE3FD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a:extLst>
              <a:ext uri="{FF2B5EF4-FFF2-40B4-BE49-F238E27FC236}">
                <a16:creationId xmlns:a16="http://schemas.microsoft.com/office/drawing/2014/main" id="{4844B64F-F879-3991-5635-D471B11D5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40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DEBBD32-D140-3201-CB88-44260A5F8134}"/>
            </a:ext>
          </a:extLst>
        </p:cNvPr>
        <p:cNvGrpSpPr/>
        <p:nvPr/>
      </p:nvGrpSpPr>
      <p:grpSpPr>
        <a:xfrm>
          <a:off x="0" y="0"/>
          <a:ext cx="0" cy="0"/>
          <a:chOff x="0" y="0"/>
          <a:chExt cx="0" cy="0"/>
        </a:xfrm>
      </p:grpSpPr>
      <p:sp>
        <p:nvSpPr>
          <p:cNvPr id="82" name="Google Shape;82;g2e16b2adad1_0_6:notes">
            <a:extLst>
              <a:ext uri="{FF2B5EF4-FFF2-40B4-BE49-F238E27FC236}">
                <a16:creationId xmlns:a16="http://schemas.microsoft.com/office/drawing/2014/main" id="{DEE6DB4B-7025-C65E-B999-645FB8767B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a:extLst>
              <a:ext uri="{FF2B5EF4-FFF2-40B4-BE49-F238E27FC236}">
                <a16:creationId xmlns:a16="http://schemas.microsoft.com/office/drawing/2014/main" id="{4AF535FB-E8C1-49F4-B8D3-EBCC5383B7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76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C9B81062-84CB-AE0F-8DFD-0363B13A792E}"/>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7B6B7C59-E86F-9C73-5196-1CB2ECC837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FA7C7C15-3C3F-8EDF-D802-793ED64E3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0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F4C077BD-66F1-BCB3-04FD-029713C227F9}"/>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8E0F38CD-5850-2D18-107D-1EACA4E328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2CDD21AE-05F2-E417-C7E6-A49439A40F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0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606DBBCE-6563-D909-F06A-943420F319D9}"/>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5F4E0E39-FCE8-60CE-2B9C-E904E2A43D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2B17ACFC-3D17-D3D9-4774-100BE55208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35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endParaR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rgbClr val="F59650"/>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7" name="Google Shape;13;p2"/>
            <p:cNvSpPr/>
            <p:nvPr/>
          </p:nvSpPr>
          <p:spPr>
            <a:xfrm rot="16200000">
              <a:off x="165092" y="-165093"/>
              <a:ext cx="45827" cy="376012"/>
            </a:xfrm>
            <a:prstGeom prst="rect">
              <a:avLst/>
            </a:prstGeom>
            <a:solidFill>
              <a:srgbClr val="0094C8"/>
            </a:solidFill>
            <a:ln w="12700" cap="flat">
              <a:noFill/>
              <a:miter lim="400000"/>
            </a:ln>
            <a:effectLst/>
          </p:spPr>
          <p:txBody>
            <a:bodyPr wrap="square" lIns="45719" tIns="45719" rIns="45719" bIns="45719" numCol="1" anchor="ctr">
              <a:noAutofit/>
            </a:bodyPr>
            <a:lstStyle/>
            <a:p>
              <a:endParaRPr/>
            </a:p>
          </p:txBody>
        </p:sp>
      </p:grpSp>
      <p:sp>
        <p:nvSpPr>
          <p:cNvPr id="19" name="Текст назви"/>
          <p:cNvSpPr txBox="1">
            <a:spLocks noGrp="1"/>
          </p:cNvSpPr>
          <p:nvPr>
            <p:ph type="title"/>
          </p:nvPr>
        </p:nvSpPr>
        <p:spPr>
          <a:xfrm>
            <a:off x="729450" y="1322449"/>
            <a:ext cx="7688100" cy="1664701"/>
          </a:xfrm>
          <a:prstGeom prst="rect">
            <a:avLst/>
          </a:prstGeom>
        </p:spPr>
        <p:txBody>
          <a:bodyPr/>
          <a:lstStyle>
            <a:lvl1pPr>
              <a:defRPr sz="4200"/>
            </a:lvl1pPr>
          </a:lstStyle>
          <a:p>
            <a:r>
              <a:t>Текст назви</a:t>
            </a:r>
          </a:p>
        </p:txBody>
      </p:sp>
      <p:sp>
        <p:nvSpPr>
          <p:cNvPr id="20" name="1 рівень тексту…"/>
          <p:cNvSpPr txBox="1">
            <a:spLocks noGrp="1"/>
          </p:cNvSpPr>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rgbClr val="1A9988"/>
        </a:solidFill>
        <a:effectLst/>
      </p:bgPr>
    </p:bg>
    <p:spTree>
      <p:nvGrpSpPr>
        <p:cNvPr id="1" name=""/>
        <p:cNvGrpSpPr/>
        <p:nvPr/>
      </p:nvGrpSpPr>
      <p:grpSpPr>
        <a:xfrm>
          <a:off x="0" y="0"/>
          <a:ext cx="0" cy="0"/>
          <a:chOff x="0" y="0"/>
          <a:chExt cx="0" cy="0"/>
        </a:xfrm>
      </p:grpSpPr>
      <p:grpSp>
        <p:nvGrpSpPr>
          <p:cNvPr id="114" name="Google Shape;74;p11"/>
          <p:cNvGrpSpPr/>
          <p:nvPr/>
        </p:nvGrpSpPr>
        <p:grpSpPr>
          <a:xfrm>
            <a:off x="830392" y="4169130"/>
            <a:ext cx="745763" cy="45827"/>
            <a:chOff x="0" y="0"/>
            <a:chExt cx="745762" cy="45826"/>
          </a:xfrm>
        </p:grpSpPr>
        <p:sp>
          <p:nvSpPr>
            <p:cNvPr id="112"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13"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15" name="xx%"/>
          <p:cNvSpPr txBox="1">
            <a:spLocks noGrp="1"/>
          </p:cNvSpPr>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r>
              <a:t>xx%</a:t>
            </a:r>
          </a:p>
        </p:txBody>
      </p:sp>
      <p:sp>
        <p:nvSpPr>
          <p:cNvPr id="116" name="1 рівень тексту…"/>
          <p:cNvSpPr txBox="1">
            <a:spLocks noGrp="1"/>
          </p:cNvSpPr>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17"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1" name="Текст назви"/>
          <p:cNvSpPr txBox="1">
            <a:spLocks noGrp="1"/>
          </p:cNvSpPr>
          <p:nvPr>
            <p:ph type="title"/>
          </p:nvPr>
        </p:nvSpPr>
        <p:spPr>
          <a:xfrm>
            <a:off x="729450" y="1322449"/>
            <a:ext cx="7688400" cy="1518602"/>
          </a:xfrm>
          <a:prstGeom prst="rect">
            <a:avLst/>
          </a:prstGeom>
        </p:spPr>
        <p:txBody>
          <a:bodyPr/>
          <a:lstStyle>
            <a:lvl1pPr>
              <a:defRPr sz="3600">
                <a:solidFill>
                  <a:srgbClr val="FFFFFF"/>
                </a:solidFill>
              </a:defRPr>
            </a:lvl1pPr>
          </a:lstStyle>
          <a:p>
            <a:r>
              <a:t>Текст назви</a:t>
            </a:r>
          </a:p>
        </p:txBody>
      </p:sp>
      <p:sp>
        <p:nvSpPr>
          <p:cNvPr id="32"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39" name="Google Shape;24;p4"/>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42" name="Google Shape;25;p4"/>
          <p:cNvGrpSpPr/>
          <p:nvPr/>
        </p:nvGrpSpPr>
        <p:grpSpPr>
          <a:xfrm>
            <a:off x="830392" y="1191255"/>
            <a:ext cx="745763" cy="45827"/>
            <a:chOff x="0" y="0"/>
            <a:chExt cx="745762" cy="45826"/>
          </a:xfrm>
        </p:grpSpPr>
        <p:sp>
          <p:nvSpPr>
            <p:cNvPr id="40" name="Google Shape;26;p4"/>
            <p:cNvSpPr/>
            <p:nvPr/>
          </p:nvSpPr>
          <p:spPr>
            <a:xfrm rot="16200000">
              <a:off x="536420" y="-163517"/>
              <a:ext cx="45827" cy="372860"/>
            </a:xfrm>
            <a:prstGeom prst="rect">
              <a:avLst/>
            </a:prstGeom>
            <a:solidFill>
              <a:srgbClr val="F59650"/>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1" name="Google Shape;27;p4"/>
            <p:cNvSpPr/>
            <p:nvPr/>
          </p:nvSpPr>
          <p:spPr>
            <a:xfrm rot="16200000">
              <a:off x="165092" y="-165093"/>
              <a:ext cx="45827" cy="376012"/>
            </a:xfrm>
            <a:prstGeom prst="rect">
              <a:avLst/>
            </a:prstGeom>
            <a:solidFill>
              <a:srgbClr val="0094C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3" name="Текст назви"/>
          <p:cNvSpPr txBox="1">
            <a:spLocks noGrp="1"/>
          </p:cNvSpPr>
          <p:nvPr>
            <p:ph type="title"/>
          </p:nvPr>
        </p:nvSpPr>
        <p:spPr>
          <a:xfrm>
            <a:off x="729450" y="1318650"/>
            <a:ext cx="7688700" cy="535201"/>
          </a:xfrm>
          <a:prstGeom prst="rect">
            <a:avLst/>
          </a:prstGeom>
        </p:spPr>
        <p:txBody>
          <a:bodyPr/>
          <a:lstStyle/>
          <a:p>
            <a:r>
              <a:t>Текст назви</a:t>
            </a:r>
          </a:p>
        </p:txBody>
      </p:sp>
      <p:sp>
        <p:nvSpPr>
          <p:cNvPr id="44" name="1 рівень тексту…"/>
          <p:cNvSpPr txBox="1">
            <a:spLocks noGrp="1"/>
          </p:cNvSpPr>
          <p:nvPr>
            <p:ph type="body" sz="half" idx="1"/>
          </p:nvPr>
        </p:nvSpPr>
        <p:spPr>
          <a:xfrm>
            <a:off x="729450" y="2078875"/>
            <a:ext cx="7688700" cy="22611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2" name="Текст назви"/>
          <p:cNvSpPr txBox="1">
            <a:spLocks noGrp="1"/>
          </p:cNvSpPr>
          <p:nvPr>
            <p:ph type="title"/>
          </p:nvPr>
        </p:nvSpPr>
        <p:spPr>
          <a:prstGeom prst="rect">
            <a:avLst/>
          </a:prstGeom>
        </p:spPr>
        <p:txBody>
          <a:bodyPr/>
          <a:lstStyle/>
          <a:p>
            <a:r>
              <a:t>Текст назви</a:t>
            </a:r>
          </a:p>
        </p:txBody>
      </p:sp>
      <p:sp>
        <p:nvSpPr>
          <p:cNvPr id="53" name="1 рівень тексту…"/>
          <p:cNvSpPr txBox="1">
            <a:spLocks noGrp="1"/>
          </p:cNvSpPr>
          <p:nvPr>
            <p:ph type="body" sz="quarter" idx="1"/>
          </p:nvPr>
        </p:nvSpPr>
        <p:spPr>
          <a:xfrm>
            <a:off x="729325" y="2078875"/>
            <a:ext cx="3774300" cy="22611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54" name="Google Shape;38;p5"/>
          <p:cNvSpPr txBox="1">
            <a:spLocks noGrp="1"/>
          </p:cNvSpPr>
          <p:nvPr>
            <p:ph type="body" sz="quarter" idx="21"/>
          </p:nvPr>
        </p:nvSpPr>
        <p:spPr>
          <a:xfrm>
            <a:off x="4643604" y="2078875"/>
            <a:ext cx="3774300" cy="2261101"/>
          </a:xfrm>
          <a:prstGeom prst="rect">
            <a:avLst/>
          </a:prstGeom>
        </p:spPr>
        <p:txBody>
          <a:bodyPr/>
          <a:lstStyle/>
          <a:p>
            <a:endParaRP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Текст назви"/>
          <p:cNvSpPr txBox="1">
            <a:spLocks noGrp="1"/>
          </p:cNvSpPr>
          <p:nvPr>
            <p:ph type="title"/>
          </p:nvPr>
        </p:nvSpPr>
        <p:spPr>
          <a:prstGeom prst="rect">
            <a:avLst/>
          </a:prstGeom>
        </p:spPr>
        <p:txBody>
          <a:bodyPr/>
          <a:lstStyle/>
          <a:p>
            <a:r>
              <a:t>Текст назви</a:t>
            </a:r>
          </a:p>
        </p:txBody>
      </p:sp>
      <p:sp>
        <p:nvSpPr>
          <p:cNvPr id="6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70" name="Текст назви"/>
          <p:cNvSpPr txBox="1">
            <a:spLocks noGrp="1"/>
          </p:cNvSpPr>
          <p:nvPr>
            <p:ph type="title"/>
          </p:nvPr>
        </p:nvSpPr>
        <p:spPr>
          <a:xfrm>
            <a:off x="730000" y="1318650"/>
            <a:ext cx="3300901" cy="1381501"/>
          </a:xfrm>
          <a:prstGeom prst="rect">
            <a:avLst/>
          </a:prstGeom>
        </p:spPr>
        <p:txBody>
          <a:bodyPr/>
          <a:lstStyle/>
          <a:p>
            <a:r>
              <a:t>Текст назви</a:t>
            </a:r>
          </a:p>
        </p:txBody>
      </p:sp>
      <p:sp>
        <p:nvSpPr>
          <p:cNvPr id="71" name="1 рівень тексту…"/>
          <p:cNvSpPr txBox="1">
            <a:spLocks noGrp="1"/>
          </p:cNvSpPr>
          <p:nvPr>
            <p:ph type="body" sz="quarter" idx="1"/>
          </p:nvPr>
        </p:nvSpPr>
        <p:spPr>
          <a:xfrm>
            <a:off x="721225" y="2781724"/>
            <a:ext cx="3300901" cy="15975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7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3"/>
        </a:solidFill>
        <a:effectLst/>
      </p:bgPr>
    </p:bg>
    <p:spTree>
      <p:nvGrpSpPr>
        <p:cNvPr id="1" name=""/>
        <p:cNvGrpSpPr/>
        <p:nvPr/>
      </p:nvGrpSpPr>
      <p:grpSpPr>
        <a:xfrm>
          <a:off x="0" y="0"/>
          <a:ext cx="0" cy="0"/>
          <a:chOff x="0" y="0"/>
          <a:chExt cx="0" cy="0"/>
        </a:xfrm>
      </p:grpSpPr>
      <p:grpSp>
        <p:nvGrpSpPr>
          <p:cNvPr id="81" name="Google Shape;56;p8"/>
          <p:cNvGrpSpPr/>
          <p:nvPr/>
        </p:nvGrpSpPr>
        <p:grpSpPr>
          <a:xfrm>
            <a:off x="830392" y="4169130"/>
            <a:ext cx="745763" cy="45827"/>
            <a:chOff x="0" y="0"/>
            <a:chExt cx="745762" cy="45826"/>
          </a:xfrm>
        </p:grpSpPr>
        <p:sp>
          <p:nvSpPr>
            <p:cNvPr id="79" name="Google Shape;57;p8"/>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0" name="Google Shape;58;p8"/>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82" name="Текст назви"/>
          <p:cNvSpPr txBox="1">
            <a:spLocks noGrp="1"/>
          </p:cNvSpPr>
          <p:nvPr>
            <p:ph type="title"/>
          </p:nvPr>
        </p:nvSpPr>
        <p:spPr>
          <a:xfrm>
            <a:off x="729450" y="864299"/>
            <a:ext cx="7021201" cy="2985001"/>
          </a:xfrm>
          <a:prstGeom prst="rect">
            <a:avLst/>
          </a:prstGeom>
        </p:spPr>
        <p:txBody>
          <a:bodyPr anchor="ctr"/>
          <a:lstStyle>
            <a:lvl1pPr>
              <a:defRPr sz="3600">
                <a:solidFill>
                  <a:srgbClr val="FFFFFF"/>
                </a:solidFill>
              </a:defRPr>
            </a:lvl1pPr>
          </a:lstStyle>
          <a:p>
            <a:r>
              <a:t>Текст назви</a:t>
            </a:r>
          </a:p>
        </p:txBody>
      </p:sp>
      <p:sp>
        <p:nvSpPr>
          <p:cNvPr id="83"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90" name="Google Shape;62;p9"/>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93" name="Google Shape;63;p9"/>
          <p:cNvGrpSpPr/>
          <p:nvPr/>
        </p:nvGrpSpPr>
        <p:grpSpPr>
          <a:xfrm>
            <a:off x="830392" y="1191255"/>
            <a:ext cx="745763" cy="45827"/>
            <a:chOff x="0" y="0"/>
            <a:chExt cx="745762" cy="45826"/>
          </a:xfrm>
        </p:grpSpPr>
        <p:sp>
          <p:nvSpPr>
            <p:cNvPr id="91"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92"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94" name="Текст назви"/>
          <p:cNvSpPr txBox="1">
            <a:spLocks noGrp="1"/>
          </p:cNvSpPr>
          <p:nvPr>
            <p:ph type="title"/>
          </p:nvPr>
        </p:nvSpPr>
        <p:spPr>
          <a:xfrm>
            <a:off x="730000" y="1318650"/>
            <a:ext cx="3300901" cy="1687200"/>
          </a:xfrm>
          <a:prstGeom prst="rect">
            <a:avLst/>
          </a:prstGeom>
        </p:spPr>
        <p:txBody>
          <a:bodyPr/>
          <a:lstStyle/>
          <a:p>
            <a:r>
              <a:t>Текст назви</a:t>
            </a:r>
          </a:p>
        </p:txBody>
      </p:sp>
      <p:sp>
        <p:nvSpPr>
          <p:cNvPr id="95" name="1 рівень тексту…"/>
          <p:cNvSpPr txBox="1">
            <a:spLocks noGrp="1"/>
          </p:cNvSpPr>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96" name="Google Shape;68;p9"/>
          <p:cNvSpPr txBox="1">
            <a:spLocks noGrp="1"/>
          </p:cNvSpPr>
          <p:nvPr>
            <p:ph type="body" sz="half" idx="21"/>
          </p:nvPr>
        </p:nvSpPr>
        <p:spPr>
          <a:xfrm>
            <a:off x="5174224" y="1352624"/>
            <a:ext cx="3374400" cy="3025502"/>
          </a:xfrm>
          <a:prstGeom prst="rect">
            <a:avLst/>
          </a:prstGeom>
        </p:spPr>
        <p:txBody>
          <a:bodyPr/>
          <a:lstStyle/>
          <a:p>
            <a:endParaRPr/>
          </a:p>
        </p:txBody>
      </p:sp>
      <p:sp>
        <p:nvSpPr>
          <p:cNvPr id="9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4" name="1 рівень тексту…"/>
          <p:cNvSpPr txBox="1">
            <a:spLocks noGrp="1"/>
          </p:cNvSpPr>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0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6" name="Текст назви"/>
          <p:cNvSpPr txBox="1">
            <a:spLocks noGrp="1"/>
          </p:cNvSpPr>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Текст назви</a:t>
            </a:r>
          </a:p>
        </p:txBody>
      </p:sp>
      <p:sp>
        <p:nvSpPr>
          <p:cNvPr id="7" name="Номер слайда"/>
          <p:cNvSpPr txBox="1">
            <a:spLocks noGrp="1"/>
          </p:cNvSpPr>
          <p:nvPr>
            <p:ph type="sldNum" sz="quarter" idx="2"/>
          </p:nvPr>
        </p:nvSpPr>
        <p:spPr>
          <a:xfrm>
            <a:off x="8748189" y="4779026"/>
            <a:ext cx="336814" cy="335251"/>
          </a:xfrm>
          <a:prstGeom prst="rect">
            <a:avLst/>
          </a:prstGeom>
          <a:ln w="12700">
            <a:miter lim="400000"/>
          </a:ln>
        </p:spPr>
        <p:txBody>
          <a:bodyPr wrap="none" lIns="91424" tIns="91424" rIns="91424" bIns="91424" anchor="ctr">
            <a:normAutofit/>
          </a:bodyPr>
          <a:lstStyle>
            <a:lvl1pPr algn="r">
              <a:defRPr sz="1000">
                <a:solidFill>
                  <a:schemeClr val="accent1"/>
                </a:solidFill>
                <a:latin typeface="Lato"/>
                <a:ea typeface="Lato"/>
                <a:cs typeface="Lato"/>
                <a:sym typeface="Lato"/>
              </a:defRPr>
            </a:lvl1pPr>
          </a:lstStyle>
          <a:p>
            <a:fld id="{86CB4B4D-7CA3-9044-876B-883B54F8677D}" type="slidenum">
              <a:t>‹#›</a:t>
            </a:fld>
            <a:endParaRPr/>
          </a:p>
        </p:txBody>
      </p:sp>
      <p:sp>
        <p:nvSpPr>
          <p:cNvPr id="8" name="1 рівень тексту…"/>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720831" y="1357743"/>
            <a:ext cx="7404860" cy="830115"/>
          </a:xfrm>
          <a:prstGeom prst="rect">
            <a:avLst/>
          </a:prstGeom>
        </p:spPr>
        <p:txBody>
          <a:bodyPr spcFirstLastPara="1" wrap="square" lIns="91425" tIns="91425" rIns="91425" bIns="91425" anchor="b" anchorCtr="0">
            <a:noAutofit/>
          </a:bodyPr>
          <a:lstStyle/>
          <a:p>
            <a:pPr algn="l" rtl="0">
              <a:buNone/>
            </a:pPr>
            <a:r>
              <a:rPr lang="ru-RU" sz="2400" i="0" dirty="0">
                <a:solidFill>
                  <a:srgbClr val="000000"/>
                </a:solidFill>
                <a:effectLst/>
                <a:latin typeface="Raleway" pitchFamily="2" charset="0"/>
              </a:rPr>
              <a:t>Веб-система для допомоги пошуку та підбору власників тварин для притулку. Front-end</a:t>
            </a:r>
            <a:endParaRPr lang="uk-UA" sz="2400" dirty="0">
              <a:latin typeface="Raleway" pitchFamily="2" charset="0"/>
            </a:endParaRPr>
          </a:p>
        </p:txBody>
      </p:sp>
      <p:sp>
        <p:nvSpPr>
          <p:cNvPr id="63" name="Google Shape;63;p13"/>
          <p:cNvSpPr txBox="1">
            <a:spLocks noGrp="1"/>
          </p:cNvSpPr>
          <p:nvPr>
            <p:ph type="subTitle" idx="1"/>
          </p:nvPr>
        </p:nvSpPr>
        <p:spPr>
          <a:xfrm>
            <a:off x="720831" y="3393960"/>
            <a:ext cx="5087400" cy="15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 dirty="0">
                <a:solidFill>
                  <a:srgbClr val="000000"/>
                </a:solidFill>
                <a:latin typeface="+mn-lt"/>
                <a:cs typeface="Times New Roman" panose="02020603050405020304" pitchFamily="18" charset="0"/>
              </a:rPr>
              <a:t>Бобрик М. Я. ПЗПІ-21-2</a:t>
            </a:r>
            <a:endParaRPr dirty="0">
              <a:solidFill>
                <a:srgbClr val="000000"/>
              </a:solidFill>
              <a:latin typeface="+mn-lt"/>
              <a:cs typeface="Times New Roman" panose="02020603050405020304" pitchFamily="18" charset="0"/>
            </a:endParaRPr>
          </a:p>
          <a:p>
            <a:pPr marL="0" lvl="0" indent="0" algn="l" rtl="0">
              <a:spcBef>
                <a:spcPts val="0"/>
              </a:spcBef>
              <a:spcAft>
                <a:spcPts val="0"/>
              </a:spcAft>
              <a:buNone/>
            </a:pPr>
            <a:r>
              <a:rPr lang="uk" dirty="0">
                <a:solidFill>
                  <a:srgbClr val="000000"/>
                </a:solidFill>
                <a:latin typeface="+mn-lt"/>
                <a:cs typeface="Times New Roman" panose="02020603050405020304" pitchFamily="18" charset="0"/>
              </a:rPr>
              <a:t>Керівник: ст.</a:t>
            </a:r>
            <a:r>
              <a:rPr lang="uk-UA" dirty="0">
                <a:solidFill>
                  <a:srgbClr val="000000"/>
                </a:solidFill>
                <a:latin typeface="+mn-lt"/>
                <a:cs typeface="Times New Roman" panose="02020603050405020304" pitchFamily="18" charset="0"/>
              </a:rPr>
              <a:t> в</a:t>
            </a:r>
            <a:r>
              <a:rPr lang="uk" dirty="0">
                <a:solidFill>
                  <a:srgbClr val="000000"/>
                </a:solidFill>
                <a:latin typeface="+mn-lt"/>
                <a:cs typeface="Times New Roman" panose="02020603050405020304" pitchFamily="18" charset="0"/>
              </a:rPr>
              <a:t>икл ПІ Зибіна К. В.</a:t>
            </a:r>
            <a:endParaRPr dirty="0">
              <a:solidFill>
                <a:srgbClr val="000000"/>
              </a:solidFill>
              <a:latin typeface="+mn-lt"/>
              <a:cs typeface="Times New Roman" panose="02020603050405020304" pitchFamily="18" charset="0"/>
            </a:endParaRPr>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39206"/>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8425"/>
            <a:ext cx="1924921" cy="439175"/>
          </a:xfrm>
          <a:prstGeom prst="rect">
            <a:avLst/>
          </a:prstGeom>
          <a:noFill/>
          <a:ln>
            <a:noFill/>
          </a:ln>
        </p:spPr>
      </p:pic>
      <p:sp>
        <p:nvSpPr>
          <p:cNvPr id="3" name="TextBox 2">
            <a:extLst>
              <a:ext uri="{FF2B5EF4-FFF2-40B4-BE49-F238E27FC236}">
                <a16:creationId xmlns:a16="http://schemas.microsoft.com/office/drawing/2014/main" id="{FF8276F1-5698-A526-DBD0-44DA36B1B868}"/>
              </a:ext>
            </a:extLst>
          </p:cNvPr>
          <p:cNvSpPr txBox="1"/>
          <p:nvPr/>
        </p:nvSpPr>
        <p:spPr>
          <a:xfrm>
            <a:off x="2286000" y="4548321"/>
            <a:ext cx="4572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ctr" rtl="0">
              <a:spcBef>
                <a:spcPts val="0"/>
              </a:spcBef>
              <a:spcAft>
                <a:spcPts val="0"/>
              </a:spcAft>
              <a:buNone/>
            </a:pPr>
            <a:r>
              <a:rPr lang="uk-UA" dirty="0">
                <a:solidFill>
                  <a:schemeClr val="tx2"/>
                </a:solidFill>
                <a:cs typeface="Times New Roman" panose="02020603050405020304" pitchFamily="18" charset="0"/>
              </a:rPr>
              <a:t>12 червня 2025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767689" y="339435"/>
            <a:ext cx="7932966" cy="858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2400" dirty="0"/>
              <a:t>Архітектура програмного забезпечення</a:t>
            </a:r>
            <a:endParaRPr sz="2400" dirty="0"/>
          </a:p>
        </p:txBody>
      </p:sp>
      <p:sp>
        <p:nvSpPr>
          <p:cNvPr id="100" name="Google Shape;100;p18"/>
          <p:cNvSpPr txBox="1">
            <a:spLocks noGrp="1"/>
          </p:cNvSpPr>
          <p:nvPr>
            <p:ph type="body" idx="1"/>
          </p:nvPr>
        </p:nvSpPr>
        <p:spPr>
          <a:xfrm>
            <a:off x="3426975" y="4037249"/>
            <a:ext cx="2290049"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розгортання</a:t>
            </a:r>
            <a:endParaRPr sz="1400" dirty="0">
              <a:solidFill>
                <a:schemeClr val="tx2"/>
              </a:solidFill>
              <a:latin typeface="+mn-lt"/>
              <a:cs typeface="Times New Roman" panose="02020603050405020304" pitchFamily="18" charset="0"/>
            </a:endParaRP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10</a:t>
            </a:fld>
            <a:endParaRPr lang="uk-UA" dirty="0">
              <a:solidFill>
                <a:schemeClr val="tx2"/>
              </a:solidFill>
            </a:endParaRPr>
          </a:p>
        </p:txBody>
      </p:sp>
      <p:pic>
        <p:nvPicPr>
          <p:cNvPr id="4" name="Picture 3">
            <a:extLst>
              <a:ext uri="{FF2B5EF4-FFF2-40B4-BE49-F238E27FC236}">
                <a16:creationId xmlns:a16="http://schemas.microsoft.com/office/drawing/2014/main" id="{9B9AD1BC-CA12-2029-2249-A1F26A9C69C8}"/>
              </a:ext>
            </a:extLst>
          </p:cNvPr>
          <p:cNvPicPr>
            <a:picLocks noChangeAspect="1"/>
          </p:cNvPicPr>
          <p:nvPr/>
        </p:nvPicPr>
        <p:blipFill>
          <a:blip r:embed="rId4"/>
          <a:stretch>
            <a:fillRect/>
          </a:stretch>
        </p:blipFill>
        <p:spPr>
          <a:xfrm>
            <a:off x="2447635" y="1575978"/>
            <a:ext cx="4248727" cy="230032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6F4F-FA44-87A2-8255-7F3084A965CF}"/>
              </a:ext>
            </a:extLst>
          </p:cNvPr>
          <p:cNvSpPr>
            <a:spLocks noGrp="1"/>
          </p:cNvSpPr>
          <p:nvPr>
            <p:ph type="title"/>
          </p:nvPr>
        </p:nvSpPr>
        <p:spPr>
          <a:xfrm>
            <a:off x="755045" y="663908"/>
            <a:ext cx="8832300" cy="537625"/>
          </a:xfrm>
        </p:spPr>
        <p:txBody>
          <a:bodyPr>
            <a:noAutofit/>
          </a:bodyPr>
          <a:lstStyle/>
          <a:p>
            <a:r>
              <a:rPr lang="uk" sz="2400" dirty="0"/>
              <a:t>Архітектура програмного забезпечення</a:t>
            </a:r>
            <a:endParaRPr lang="en-GB" sz="2400" dirty="0"/>
          </a:p>
        </p:txBody>
      </p:sp>
      <p:pic>
        <p:nvPicPr>
          <p:cNvPr id="5" name="Picture 4">
            <a:extLst>
              <a:ext uri="{FF2B5EF4-FFF2-40B4-BE49-F238E27FC236}">
                <a16:creationId xmlns:a16="http://schemas.microsoft.com/office/drawing/2014/main" id="{1B0412B0-47CA-454D-143F-D2A6B99507D1}"/>
              </a:ext>
            </a:extLst>
          </p:cNvPr>
          <p:cNvPicPr>
            <a:picLocks noChangeAspect="1"/>
          </p:cNvPicPr>
          <p:nvPr/>
        </p:nvPicPr>
        <p:blipFill>
          <a:blip r:embed="rId2"/>
          <a:stretch>
            <a:fillRect/>
          </a:stretch>
        </p:blipFill>
        <p:spPr>
          <a:xfrm>
            <a:off x="2848103" y="1380682"/>
            <a:ext cx="3447794" cy="3098910"/>
          </a:xfrm>
          <a:prstGeom prst="rect">
            <a:avLst/>
          </a:prstGeom>
        </p:spPr>
      </p:pic>
      <p:sp>
        <p:nvSpPr>
          <p:cNvPr id="6" name="Google Shape;100;p18">
            <a:extLst>
              <a:ext uri="{FF2B5EF4-FFF2-40B4-BE49-F238E27FC236}">
                <a16:creationId xmlns:a16="http://schemas.microsoft.com/office/drawing/2014/main" id="{4940827C-211D-4C40-5A45-03AEF7FE3AE1}"/>
              </a:ext>
            </a:extLst>
          </p:cNvPr>
          <p:cNvSpPr txBox="1">
            <a:spLocks noGrp="1"/>
          </p:cNvSpPr>
          <p:nvPr>
            <p:ph type="body" idx="1"/>
          </p:nvPr>
        </p:nvSpPr>
        <p:spPr>
          <a:xfrm>
            <a:off x="3884033" y="4447762"/>
            <a:ext cx="1375934"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en-US" sz="1400" dirty="0">
                <a:solidFill>
                  <a:schemeClr val="tx2"/>
                </a:solidFill>
                <a:highlight>
                  <a:srgbClr val="FFFFFF"/>
                </a:highlight>
                <a:latin typeface="+mn-lt"/>
                <a:cs typeface="Times New Roman" panose="02020603050405020304" pitchFamily="18" charset="0"/>
              </a:rPr>
              <a:t>ER-</a:t>
            </a:r>
            <a:r>
              <a:rPr lang="uk-UA" sz="1400" dirty="0">
                <a:solidFill>
                  <a:schemeClr val="tx2"/>
                </a:solidFill>
                <a:highlight>
                  <a:srgbClr val="FFFFFF"/>
                </a:highlight>
                <a:latin typeface="+mn-lt"/>
                <a:cs typeface="Times New Roman" panose="02020603050405020304" pitchFamily="18" charset="0"/>
              </a:rPr>
              <a:t>діаграма</a:t>
            </a:r>
            <a:endParaRPr lang="uk-UA" sz="1400" dirty="0">
              <a:solidFill>
                <a:schemeClr val="tx2"/>
              </a:solidFill>
              <a:latin typeface="+mn-lt"/>
              <a:cs typeface="Times New Roman" panose="02020603050405020304" pitchFamily="18" charset="0"/>
            </a:endParaRPr>
          </a:p>
        </p:txBody>
      </p:sp>
      <p:sp>
        <p:nvSpPr>
          <p:cNvPr id="7" name="Slide Number Placeholder 6">
            <a:extLst>
              <a:ext uri="{FF2B5EF4-FFF2-40B4-BE49-F238E27FC236}">
                <a16:creationId xmlns:a16="http://schemas.microsoft.com/office/drawing/2014/main" id="{424C6C37-C91D-737A-2182-2CE0B086BD73}"/>
              </a:ext>
            </a:extLst>
          </p:cNvPr>
          <p:cNvSpPr>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sz="1200" smtClean="0">
                <a:solidFill>
                  <a:schemeClr val="tx2"/>
                </a:solidFill>
              </a:rPr>
              <a:pPr/>
              <a:t>11</a:t>
            </a:fld>
            <a:endParaRPr lang="uk"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9117864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23461" y="35493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Інтерфейс користувача </a:t>
            </a:r>
            <a:endParaRPr sz="2400" dirty="0"/>
          </a:p>
        </p:txBody>
      </p:sp>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12</a:t>
            </a:fld>
            <a:endParaRPr lang="uk-UA" dirty="0">
              <a:solidFill>
                <a:schemeClr val="tx2"/>
              </a:solidFill>
            </a:endParaRPr>
          </a:p>
        </p:txBody>
      </p:sp>
      <p:pic>
        <p:nvPicPr>
          <p:cNvPr id="6" name="Picture 5">
            <a:extLst>
              <a:ext uri="{FF2B5EF4-FFF2-40B4-BE49-F238E27FC236}">
                <a16:creationId xmlns:a16="http://schemas.microsoft.com/office/drawing/2014/main" id="{14F4CB9A-C5BA-A410-11BB-888E3B112EAE}"/>
              </a:ext>
            </a:extLst>
          </p:cNvPr>
          <p:cNvPicPr>
            <a:picLocks noChangeAspect="1"/>
          </p:cNvPicPr>
          <p:nvPr/>
        </p:nvPicPr>
        <p:blipFill>
          <a:blip r:embed="rId3"/>
          <a:srcRect l="6283" r="7665"/>
          <a:stretch/>
        </p:blipFill>
        <p:spPr>
          <a:xfrm>
            <a:off x="268924" y="1338880"/>
            <a:ext cx="2807815" cy="1795681"/>
          </a:xfrm>
          <a:prstGeom prst="rect">
            <a:avLst/>
          </a:prstGeom>
        </p:spPr>
      </p:pic>
      <p:sp>
        <p:nvSpPr>
          <p:cNvPr id="7" name="TextBox 6">
            <a:extLst>
              <a:ext uri="{FF2B5EF4-FFF2-40B4-BE49-F238E27FC236}">
                <a16:creationId xmlns:a16="http://schemas.microsoft.com/office/drawing/2014/main" id="{FDC05048-77AA-903C-A1F0-9963BBA117BA}"/>
              </a:ext>
            </a:extLst>
          </p:cNvPr>
          <p:cNvSpPr txBox="1"/>
          <p:nvPr/>
        </p:nvSpPr>
        <p:spPr>
          <a:xfrm>
            <a:off x="723460" y="3257067"/>
            <a:ext cx="1928547"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авторизації</a:t>
            </a:r>
            <a:endParaRPr lang="en-GB" dirty="0">
              <a:solidFill>
                <a:schemeClr val="tx2"/>
              </a:solidFill>
              <a:cs typeface="Times New Roman" panose="02020603050405020304" pitchFamily="18" charset="0"/>
            </a:endParaRPr>
          </a:p>
        </p:txBody>
      </p:sp>
      <p:pic>
        <p:nvPicPr>
          <p:cNvPr id="3" name="Picture 2">
            <a:extLst>
              <a:ext uri="{FF2B5EF4-FFF2-40B4-BE49-F238E27FC236}">
                <a16:creationId xmlns:a16="http://schemas.microsoft.com/office/drawing/2014/main" id="{98034F1E-E941-FD03-7F8D-8ED36B8B82D4}"/>
              </a:ext>
            </a:extLst>
          </p:cNvPr>
          <p:cNvPicPr>
            <a:picLocks noChangeAspect="1"/>
          </p:cNvPicPr>
          <p:nvPr/>
        </p:nvPicPr>
        <p:blipFill>
          <a:blip r:embed="rId4"/>
          <a:srcRect l="4809" r="4005"/>
          <a:stretch/>
        </p:blipFill>
        <p:spPr>
          <a:xfrm>
            <a:off x="3157062" y="1328190"/>
            <a:ext cx="2829876" cy="2036246"/>
          </a:xfrm>
          <a:prstGeom prst="rect">
            <a:avLst/>
          </a:prstGeom>
        </p:spPr>
      </p:pic>
      <p:sp>
        <p:nvSpPr>
          <p:cNvPr id="4" name="TextBox 3">
            <a:extLst>
              <a:ext uri="{FF2B5EF4-FFF2-40B4-BE49-F238E27FC236}">
                <a16:creationId xmlns:a16="http://schemas.microsoft.com/office/drawing/2014/main" id="{2E175867-859D-B317-A16E-952D0558CAE2}"/>
              </a:ext>
            </a:extLst>
          </p:cNvPr>
          <p:cNvSpPr txBox="1"/>
          <p:nvPr/>
        </p:nvSpPr>
        <p:spPr>
          <a:xfrm>
            <a:off x="3278463" y="3511705"/>
            <a:ext cx="2807815"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з каталогом тваринок</a:t>
            </a:r>
            <a:endParaRPr lang="en-GB" dirty="0">
              <a:solidFill>
                <a:schemeClr val="tx2"/>
              </a:solidFill>
              <a:cs typeface="Times New Roman" panose="02020603050405020304" pitchFamily="18" charset="0"/>
            </a:endParaRPr>
          </a:p>
        </p:txBody>
      </p:sp>
      <p:pic>
        <p:nvPicPr>
          <p:cNvPr id="5" name="Picture 4">
            <a:extLst>
              <a:ext uri="{FF2B5EF4-FFF2-40B4-BE49-F238E27FC236}">
                <a16:creationId xmlns:a16="http://schemas.microsoft.com/office/drawing/2014/main" id="{BB8EFEA3-5422-BBEC-93FC-F2EF2A8A5669}"/>
              </a:ext>
            </a:extLst>
          </p:cNvPr>
          <p:cNvPicPr>
            <a:picLocks noChangeAspect="1"/>
          </p:cNvPicPr>
          <p:nvPr/>
        </p:nvPicPr>
        <p:blipFill>
          <a:blip r:embed="rId5"/>
          <a:srcRect l="2320" r="4657"/>
          <a:stretch/>
        </p:blipFill>
        <p:spPr>
          <a:xfrm>
            <a:off x="6067261" y="1328190"/>
            <a:ext cx="2807815" cy="1928461"/>
          </a:xfrm>
          <a:prstGeom prst="rect">
            <a:avLst/>
          </a:prstGeom>
        </p:spPr>
      </p:pic>
      <p:sp>
        <p:nvSpPr>
          <p:cNvPr id="9" name="TextBox 8">
            <a:extLst>
              <a:ext uri="{FF2B5EF4-FFF2-40B4-BE49-F238E27FC236}">
                <a16:creationId xmlns:a16="http://schemas.microsoft.com/office/drawing/2014/main" id="{A428665A-D72A-653E-D47E-C6BB7E2D3EDA}"/>
              </a:ext>
            </a:extLst>
          </p:cNvPr>
          <p:cNvSpPr txBox="1"/>
          <p:nvPr/>
        </p:nvSpPr>
        <p:spPr>
          <a:xfrm>
            <a:off x="6635054" y="3257067"/>
            <a:ext cx="1814910"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тваринки</a:t>
            </a:r>
            <a:endParaRPr lang="en-GB" dirty="0">
              <a:solidFill>
                <a:schemeClr val="tx2"/>
              </a:solidFill>
              <a:cs typeface="Times New Roman" panose="02020603050405020304" pitchFamily="18" charset="0"/>
            </a:endParaRPr>
          </a:p>
        </p:txBody>
      </p:sp>
      <p:sp>
        <p:nvSpPr>
          <p:cNvPr id="8" name="TextBox 7">
            <a:extLst>
              <a:ext uri="{FF2B5EF4-FFF2-40B4-BE49-F238E27FC236}">
                <a16:creationId xmlns:a16="http://schemas.microsoft.com/office/drawing/2014/main" id="{DFE0AF96-5163-3CC8-83EB-D33837AB83B0}"/>
              </a:ext>
            </a:extLst>
          </p:cNvPr>
          <p:cNvSpPr txBox="1"/>
          <p:nvPr/>
        </p:nvSpPr>
        <p:spPr>
          <a:xfrm>
            <a:off x="268924" y="4175462"/>
            <a:ext cx="6476986" cy="738664"/>
          </a:xfrm>
          <a:prstGeom prst="rect">
            <a:avLst/>
          </a:prstGeom>
          <a:noFill/>
        </p:spPr>
        <p:txBody>
          <a:bodyPr wrap="square">
            <a:spAutoFit/>
          </a:bodyPr>
          <a:lstStyle/>
          <a:p>
            <a:pPr algn="just"/>
            <a:r>
              <a:rPr lang="uk-UA" dirty="0">
                <a:solidFill>
                  <a:schemeClr val="tx2"/>
                </a:solidFill>
                <a:cs typeface="Times New Roman" panose="02020603050405020304" pitchFamily="18" charset="0"/>
              </a:rPr>
              <a:t>Дані для доступу для звичайного користувача та адміністратора в систему:</a:t>
            </a:r>
          </a:p>
          <a:p>
            <a:pPr marL="285750" indent="-285750" algn="just">
              <a:buFontTx/>
              <a:buChar char="-"/>
            </a:pPr>
            <a:r>
              <a:rPr lang="uk-UA" dirty="0">
                <a:solidFill>
                  <a:schemeClr val="tx2"/>
                </a:solidFill>
                <a:cs typeface="Times New Roman" panose="02020603050405020304" pitchFamily="18" charset="0"/>
              </a:rPr>
              <a:t>користувач: </a:t>
            </a:r>
            <a:r>
              <a:rPr lang="en-GB" dirty="0">
                <a:solidFill>
                  <a:schemeClr val="tx2"/>
                </a:solidFill>
                <a:cs typeface="Times New Roman" panose="02020603050405020304" pitchFamily="18" charset="0"/>
              </a:rPr>
              <a:t>test.user@example.com, </a:t>
            </a:r>
            <a:r>
              <a:rPr lang="en-GB" dirty="0" err="1">
                <a:solidFill>
                  <a:schemeClr val="tx2"/>
                </a:solidFill>
                <a:cs typeface="Times New Roman" panose="02020603050405020304" pitchFamily="18" charset="0"/>
              </a:rPr>
              <a:t>TestUserPassword</a:t>
            </a:r>
            <a:r>
              <a:rPr lang="en-GB" dirty="0">
                <a:solidFill>
                  <a:schemeClr val="tx2"/>
                </a:solidFill>
                <a:cs typeface="Times New Roman" panose="02020603050405020304" pitchFamily="18" charset="0"/>
              </a:rPr>
              <a:t> </a:t>
            </a:r>
            <a:endParaRPr lang="uk-UA" dirty="0">
              <a:solidFill>
                <a:schemeClr val="tx2"/>
              </a:solidFill>
              <a:cs typeface="Times New Roman" panose="02020603050405020304" pitchFamily="18" charset="0"/>
            </a:endParaRPr>
          </a:p>
          <a:p>
            <a:pPr marL="285750" indent="-285750" algn="just">
              <a:buFontTx/>
              <a:buChar char="-"/>
            </a:pPr>
            <a:r>
              <a:rPr lang="uk-UA" dirty="0">
                <a:solidFill>
                  <a:schemeClr val="tx2"/>
                </a:solidFill>
                <a:cs typeface="Times New Roman" panose="02020603050405020304" pitchFamily="18" charset="0"/>
              </a:rPr>
              <a:t>адміністратор: </a:t>
            </a:r>
            <a:r>
              <a:rPr lang="en-GB" dirty="0">
                <a:solidFill>
                  <a:schemeClr val="tx2"/>
                </a:solidFill>
                <a:cs typeface="Times New Roman" panose="02020603050405020304" pitchFamily="18" charset="0"/>
              </a:rPr>
              <a:t>test.admin@example.com, </a:t>
            </a:r>
            <a:r>
              <a:rPr lang="en-GB" dirty="0" err="1">
                <a:solidFill>
                  <a:schemeClr val="tx2"/>
                </a:solidFill>
                <a:cs typeface="Times New Roman" panose="02020603050405020304" pitchFamily="18" charset="0"/>
              </a:rPr>
              <a:t>TestAdminPassword</a:t>
            </a:r>
            <a:endParaRPr lang="en-GB" dirty="0">
              <a:solidFill>
                <a:schemeClr val="tx2"/>
              </a:solidFill>
              <a:cs typeface="Times New Roman" panose="02020603050405020304" pitchFamily="18" charset="0"/>
            </a:endParaRPr>
          </a:p>
        </p:txBody>
      </p:sp>
      <p:pic>
        <p:nvPicPr>
          <p:cNvPr id="16" name="Picture 15">
            <a:extLst>
              <a:ext uri="{FF2B5EF4-FFF2-40B4-BE49-F238E27FC236}">
                <a16:creationId xmlns:a16="http://schemas.microsoft.com/office/drawing/2014/main" id="{3A652E5A-7241-01BD-FD89-2978E64C4E58}"/>
              </a:ext>
            </a:extLst>
          </p:cNvPr>
          <p:cNvPicPr>
            <a:picLocks noChangeAspect="1"/>
          </p:cNvPicPr>
          <p:nvPr/>
        </p:nvPicPr>
        <p:blipFill>
          <a:blip r:embed="rId6"/>
          <a:stretch>
            <a:fillRect/>
          </a:stretch>
        </p:blipFill>
        <p:spPr>
          <a:xfrm>
            <a:off x="7670645" y="3803420"/>
            <a:ext cx="1107595" cy="111070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26125" y="355144"/>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Тестування</a:t>
            </a:r>
            <a:endParaRPr sz="3200"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13</a:t>
            </a:fld>
            <a:endParaRPr lang="uk-UA" dirty="0">
              <a:solidFill>
                <a:schemeClr val="tx2"/>
              </a:solidFill>
            </a:endParaRPr>
          </a:p>
        </p:txBody>
      </p:sp>
      <p:pic>
        <p:nvPicPr>
          <p:cNvPr id="4" name="Picture 3">
            <a:extLst>
              <a:ext uri="{FF2B5EF4-FFF2-40B4-BE49-F238E27FC236}">
                <a16:creationId xmlns:a16="http://schemas.microsoft.com/office/drawing/2014/main" id="{3AFE863E-8AB7-9DED-753E-1509635C42BB}"/>
              </a:ext>
            </a:extLst>
          </p:cNvPr>
          <p:cNvPicPr>
            <a:picLocks noChangeAspect="1"/>
          </p:cNvPicPr>
          <p:nvPr/>
        </p:nvPicPr>
        <p:blipFill>
          <a:blip r:embed="rId4"/>
          <a:stretch>
            <a:fillRect/>
          </a:stretch>
        </p:blipFill>
        <p:spPr>
          <a:xfrm>
            <a:off x="1968781" y="1604238"/>
            <a:ext cx="5206438" cy="1935024"/>
          </a:xfrm>
          <a:prstGeom prst="rect">
            <a:avLst/>
          </a:prstGeom>
        </p:spPr>
      </p:pic>
      <p:sp>
        <p:nvSpPr>
          <p:cNvPr id="5" name="TextBox 4">
            <a:extLst>
              <a:ext uri="{FF2B5EF4-FFF2-40B4-BE49-F238E27FC236}">
                <a16:creationId xmlns:a16="http://schemas.microsoft.com/office/drawing/2014/main" id="{64B61ABC-16C9-0304-53A0-44F8AD08AD03}"/>
              </a:ext>
            </a:extLst>
          </p:cNvPr>
          <p:cNvSpPr txBox="1"/>
          <p:nvPr/>
        </p:nvSpPr>
        <p:spPr>
          <a:xfrm>
            <a:off x="3241935" y="3649279"/>
            <a:ext cx="2660129"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Результати виконання тесту</a:t>
            </a:r>
            <a:endParaRPr lang="en-GB"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94221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720831" y="36325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Висновки </a:t>
            </a:r>
            <a:endParaRPr sz="2400" dirty="0"/>
          </a:p>
        </p:txBody>
      </p:sp>
      <p:sp>
        <p:nvSpPr>
          <p:cNvPr id="142" name="Google Shape;142;p24"/>
          <p:cNvSpPr txBox="1">
            <a:spLocks noGrp="1"/>
          </p:cNvSpPr>
          <p:nvPr>
            <p:ph type="body" idx="1"/>
          </p:nvPr>
        </p:nvSpPr>
        <p:spPr>
          <a:xfrm>
            <a:off x="749517" y="1252349"/>
            <a:ext cx="8028723" cy="3354000"/>
          </a:xfrm>
          <a:prstGeom prst="rect">
            <a:avLst/>
          </a:prstGeom>
        </p:spPr>
        <p:txBody>
          <a:bodyPr spcFirstLastPara="1" wrap="square" lIns="91425" tIns="91425" rIns="91425" bIns="91425" anchor="t" anchorCtr="0">
            <a:normAutofit fontScale="92500"/>
          </a:bodyPr>
          <a:lstStyle/>
          <a:p>
            <a:pPr marL="0" indent="450000" algn="just">
              <a:buNone/>
            </a:pPr>
            <a:r>
              <a:rPr lang="uk-UA" sz="1400" dirty="0">
                <a:latin typeface="+mn-lt"/>
                <a:cs typeface="Times New Roman" panose="02020603050405020304" pitchFamily="18" charset="0"/>
              </a:rPr>
              <a:t>У результаті виконання кваліфікаційної роботи було спроектовано та розроблено клієнтську частину веб-системи "</a:t>
            </a:r>
            <a:r>
              <a:rPr lang="en-GB" sz="1400" dirty="0" err="1">
                <a:latin typeface="+mn-lt"/>
                <a:cs typeface="Times New Roman" panose="02020603050405020304" pitchFamily="18" charset="0"/>
              </a:rPr>
              <a:t>PawPal</a:t>
            </a:r>
            <a:r>
              <a:rPr lang="en-GB" sz="1400" dirty="0">
                <a:latin typeface="+mn-lt"/>
                <a:cs typeface="Times New Roman" panose="02020603050405020304" pitchFamily="18" charset="0"/>
              </a:rPr>
              <a:t>", </a:t>
            </a:r>
            <a:r>
              <a:rPr lang="uk-UA" sz="1400" dirty="0">
                <a:latin typeface="+mn-lt"/>
                <a:cs typeface="Times New Roman" panose="02020603050405020304" pitchFamily="18" charset="0"/>
              </a:rPr>
              <a:t>що спрощує процес пошуку та підбору нових власників тварин для притулку.</a:t>
            </a:r>
          </a:p>
          <a:p>
            <a:pPr marL="0" indent="450000" algn="just">
              <a:buNone/>
            </a:pPr>
            <a:r>
              <a:rPr lang="uk-UA" sz="1400" dirty="0">
                <a:latin typeface="+mn-lt"/>
                <a:cs typeface="Times New Roman" panose="02020603050405020304" pitchFamily="18" charset="0"/>
              </a:rPr>
              <a:t>Також було:</a:t>
            </a:r>
          </a:p>
          <a:p>
            <a:pPr marL="285750" indent="-285750" algn="just">
              <a:buFont typeface="Arial" panose="020B0604020202020204" pitchFamily="34" charset="0"/>
              <a:buChar char="•"/>
            </a:pPr>
            <a:r>
              <a:rPr lang="uk-UA" sz="1400" dirty="0">
                <a:latin typeface="+mn-lt"/>
                <a:cs typeface="Times New Roman" panose="02020603050405020304" pitchFamily="18" charset="0"/>
              </a:rPr>
              <a:t>Проведено аналіз предметної області й визначено вимоги до клієнтської частини системи</a:t>
            </a:r>
          </a:p>
          <a:p>
            <a:pPr marL="285750" indent="-285750" algn="just">
              <a:buFont typeface="Arial" panose="020B0604020202020204" pitchFamily="34" charset="0"/>
              <a:buChar char="•"/>
            </a:pPr>
            <a:r>
              <a:rPr lang="uk-UA" sz="1400" dirty="0">
                <a:latin typeface="+mn-lt"/>
                <a:cs typeface="Times New Roman" panose="02020603050405020304" pitchFamily="18" charset="0"/>
              </a:rPr>
              <a:t>Спроектовано та реалізовано фронтенд "</a:t>
            </a:r>
            <a:r>
              <a:rPr lang="en-GB" sz="1400" dirty="0" err="1">
                <a:latin typeface="+mn-lt"/>
                <a:cs typeface="Times New Roman" panose="02020603050405020304" pitchFamily="18" charset="0"/>
              </a:rPr>
              <a:t>PawPal</a:t>
            </a:r>
            <a:r>
              <a:rPr lang="en-GB" sz="1400" dirty="0">
                <a:latin typeface="+mn-lt"/>
                <a:cs typeface="Times New Roman" panose="02020603050405020304" pitchFamily="18" charset="0"/>
              </a:rPr>
              <a:t>" </a:t>
            </a:r>
            <a:r>
              <a:rPr lang="uk-UA" sz="1400" dirty="0">
                <a:latin typeface="+mn-lt"/>
                <a:cs typeface="Times New Roman" panose="02020603050405020304" pitchFamily="18" charset="0"/>
              </a:rPr>
              <a:t>з використанням </a:t>
            </a:r>
            <a:r>
              <a:rPr lang="en-GB" sz="1400" dirty="0">
                <a:latin typeface="+mn-lt"/>
                <a:cs typeface="Times New Roman" panose="02020603050405020304" pitchFamily="18" charset="0"/>
              </a:rPr>
              <a:t>Next.js </a:t>
            </a:r>
            <a:r>
              <a:rPr lang="uk-UA" sz="1400" dirty="0">
                <a:latin typeface="+mn-lt"/>
                <a:cs typeface="Times New Roman" panose="02020603050405020304" pitchFamily="18" charset="0"/>
              </a:rPr>
              <a:t>та </a:t>
            </a:r>
            <a:r>
              <a:rPr lang="en-GB" sz="1400" dirty="0">
                <a:latin typeface="+mn-lt"/>
                <a:cs typeface="Times New Roman" panose="02020603050405020304" pitchFamily="18" charset="0"/>
              </a:rPr>
              <a:t>WebRTC, </a:t>
            </a:r>
            <a:r>
              <a:rPr lang="uk-UA" sz="1400" dirty="0">
                <a:latin typeface="+mn-lt"/>
                <a:cs typeface="Times New Roman" panose="02020603050405020304" pitchFamily="18" charset="0"/>
              </a:rPr>
              <a:t>що повністю</a:t>
            </a:r>
            <a:r>
              <a:rPr lang="en-US" sz="1400" dirty="0">
                <a:latin typeface="+mn-lt"/>
                <a:cs typeface="Times New Roman" panose="02020603050405020304" pitchFamily="18" charset="0"/>
              </a:rPr>
              <a:t> </a:t>
            </a:r>
            <a:r>
              <a:rPr lang="uk-UA" sz="1400" dirty="0">
                <a:latin typeface="+mn-lt"/>
                <a:cs typeface="Times New Roman" panose="02020603050405020304" pitchFamily="18" charset="0"/>
              </a:rPr>
              <a:t>покриває заявлений функціонал</a:t>
            </a:r>
          </a:p>
          <a:p>
            <a:pPr marL="285750" indent="-285750" algn="just">
              <a:buFont typeface="Arial" panose="020B0604020202020204" pitchFamily="34" charset="0"/>
              <a:buChar char="•"/>
            </a:pPr>
            <a:r>
              <a:rPr lang="uk-UA" sz="1400" dirty="0">
                <a:latin typeface="+mn-lt"/>
                <a:cs typeface="Times New Roman" panose="02020603050405020304" pitchFamily="18" charset="0"/>
              </a:rPr>
              <a:t>Забезпечено адаптивний дизайн, </a:t>
            </a:r>
            <a:r>
              <a:rPr lang="en-GB" sz="1400" dirty="0">
                <a:latin typeface="+mn-lt"/>
                <a:cs typeface="Times New Roman" panose="02020603050405020304" pitchFamily="18" charset="0"/>
              </a:rPr>
              <a:t>SEO-</a:t>
            </a:r>
            <a:r>
              <a:rPr lang="uk-UA" sz="1400" dirty="0">
                <a:latin typeface="+mn-lt"/>
                <a:cs typeface="Times New Roman" panose="02020603050405020304" pitchFamily="18" charset="0"/>
              </a:rPr>
              <a:t>оптимізацію та підтримку відеоконсультацій у реальному часі</a:t>
            </a:r>
          </a:p>
          <a:p>
            <a:pPr marL="285750" indent="-285750" algn="just">
              <a:buFont typeface="Arial" panose="020B0604020202020204" pitchFamily="34" charset="0"/>
              <a:buChar char="•"/>
            </a:pPr>
            <a:r>
              <a:rPr lang="uk-UA" sz="1400" dirty="0">
                <a:latin typeface="+mn-lt"/>
                <a:cs typeface="Times New Roman" panose="02020603050405020304" pitchFamily="18" charset="0"/>
              </a:rPr>
              <a:t>Реалізовано інтерактивні компоненти для пошуку, фільтрації та індивідуального підбору тварин</a:t>
            </a:r>
          </a:p>
          <a:p>
            <a:pPr marL="285750" indent="-285750" algn="just">
              <a:buFont typeface="Arial" panose="020B0604020202020204" pitchFamily="34" charset="0"/>
              <a:buChar char="•"/>
            </a:pPr>
            <a:r>
              <a:rPr lang="uk-UA" sz="1400" dirty="0">
                <a:latin typeface="+mn-lt"/>
                <a:cs typeface="Times New Roman" panose="02020603050405020304" pitchFamily="18" charset="0"/>
              </a:rPr>
              <a:t>Впроваджено систему онлайн-анкетування та інтеграцію з відеозв'язком для перевірки кандидатів</a:t>
            </a:r>
          </a:p>
          <a:p>
            <a:pPr marL="285750" indent="-285750" algn="just">
              <a:buFont typeface="Arial" panose="020B0604020202020204" pitchFamily="34" charset="0"/>
              <a:buChar char="•"/>
            </a:pPr>
            <a:r>
              <a:rPr lang="uk-UA" sz="1400" dirty="0">
                <a:latin typeface="+mn-lt"/>
                <a:cs typeface="Times New Roman" panose="02020603050405020304" pitchFamily="18" charset="0"/>
              </a:rPr>
              <a:t>Забезпечено високу продуктивність та зручність користувацького інтерфейсу на різних пристроях</a:t>
            </a:r>
          </a:p>
        </p:txBody>
      </p:sp>
      <p:pic>
        <p:nvPicPr>
          <p:cNvPr id="143" name="Google Shape;143;p24"/>
          <p:cNvPicPr preferRelativeResize="0"/>
          <p:nvPr/>
        </p:nvPicPr>
        <p:blipFill>
          <a:blip r:embed="rId3">
            <a:alphaModFix/>
          </a:blip>
          <a:stretch>
            <a:fillRect/>
          </a:stretch>
        </p:blipFill>
        <p:spPr>
          <a:xfrm>
            <a:off x="268925" y="4442627"/>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14</a:t>
            </a:fld>
            <a:endParaRPr lang="uk-UA" dirty="0">
              <a:solidFill>
                <a:schemeClr val="tx2"/>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C46F-DF54-5C01-8451-5D7977F07146}"/>
              </a:ext>
            </a:extLst>
          </p:cNvPr>
          <p:cNvSpPr>
            <a:spLocks noGrp="1"/>
          </p:cNvSpPr>
          <p:nvPr>
            <p:ph type="title"/>
          </p:nvPr>
        </p:nvSpPr>
        <p:spPr>
          <a:xfrm>
            <a:off x="727650" y="2098769"/>
            <a:ext cx="7688700" cy="945962"/>
          </a:xfrm>
        </p:spPr>
        <p:txBody>
          <a:bodyPr>
            <a:noAutofit/>
          </a:bodyPr>
          <a:lstStyle/>
          <a:p>
            <a:pPr algn="ctr"/>
            <a:r>
              <a:rPr lang="uk-UA" sz="4800" dirty="0"/>
              <a:t>Дякую за увагу!</a:t>
            </a:r>
            <a:endParaRPr lang="en-GB" sz="4800" dirty="0"/>
          </a:p>
        </p:txBody>
      </p:sp>
    </p:spTree>
    <p:extLst>
      <p:ext uri="{BB962C8B-B14F-4D97-AF65-F5344CB8AC3E}">
        <p14:creationId xmlns:p14="http://schemas.microsoft.com/office/powerpoint/2010/main" val="1847918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20831" y="36714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latin typeface="Raleway" pitchFamily="2" charset="0"/>
              </a:rPr>
              <a:t>Мета роботи</a:t>
            </a:r>
            <a:endParaRPr sz="2400" dirty="0">
              <a:latin typeface="Raleway" pitchFamily="2"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2</a:t>
            </a:fld>
            <a:endParaRPr lang="uk-UA" dirty="0">
              <a:solidFill>
                <a:schemeClr val="tx2"/>
              </a:solidFill>
            </a:endParaRPr>
          </a:p>
        </p:txBody>
      </p:sp>
      <p:sp>
        <p:nvSpPr>
          <p:cNvPr id="7" name="Rectangle 5">
            <a:extLst>
              <a:ext uri="{FF2B5EF4-FFF2-40B4-BE49-F238E27FC236}">
                <a16:creationId xmlns:a16="http://schemas.microsoft.com/office/drawing/2014/main" id="{AD26135F-02A5-038B-334C-A6BBD9654732}"/>
              </a:ext>
            </a:extLst>
          </p:cNvPr>
          <p:cNvSpPr>
            <a:spLocks noGrp="1" noChangeArrowheads="1"/>
          </p:cNvSpPr>
          <p:nvPr>
            <p:ph type="body" idx="1"/>
          </p:nvPr>
        </p:nvSpPr>
        <p:spPr bwMode="auto">
          <a:xfrm>
            <a:off x="734262" y="1433972"/>
            <a:ext cx="7855555" cy="205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450000" algn="just">
              <a:buNone/>
            </a:pPr>
            <a:r>
              <a:rPr lang="uk-UA" sz="1400" dirty="0">
                <a:latin typeface="+mn-lt"/>
                <a:ea typeface="STCaiyun" panose="020B0503020204020204" pitchFamily="2" charset="-122"/>
                <a:cs typeface="Times New Roman" panose="02020603050405020304" pitchFamily="18" charset="0"/>
              </a:rPr>
              <a:t>Метою кваліфікаційної роботи є розробка клієнтської частини веб-системи, головним призначенням якої є спрощення процесу пошуку та підбору власників для тварин із притулків. Система має забезпечити зручний інтерфейс для перегляду інформації про тварин, фільтрації та сортування даних, подачі заявок на підбір тварин, заповнення онлайн-анкет, а також організації відеоконсультацій із представниками притулків. Клієнтська частина розробляється як веб-додаток із використанням сучасних технологій, що забезпечують адаптивність, швидкодію та інтеграцію з серверною частиною для обробки даних і запитів.</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41A365DD-A9CA-77BB-D7F1-75FDA6988FE5}"/>
            </a:ext>
          </a:extLst>
        </p:cNvPr>
        <p:cNvGrpSpPr/>
        <p:nvPr/>
      </p:nvGrpSpPr>
      <p:grpSpPr>
        <a:xfrm>
          <a:off x="0" y="0"/>
          <a:ext cx="0" cy="0"/>
          <a:chOff x="0" y="0"/>
          <a:chExt cx="0" cy="0"/>
        </a:xfrm>
      </p:grpSpPr>
      <p:sp>
        <p:nvSpPr>
          <p:cNvPr id="71" name="Google Shape;71;p14">
            <a:extLst>
              <a:ext uri="{FF2B5EF4-FFF2-40B4-BE49-F238E27FC236}">
                <a16:creationId xmlns:a16="http://schemas.microsoft.com/office/drawing/2014/main" id="{0002CE02-AB3F-F57A-3327-13B2F0AA507D}"/>
              </a:ext>
            </a:extLst>
          </p:cNvPr>
          <p:cNvSpPr txBox="1">
            <a:spLocks noGrp="1"/>
          </p:cNvSpPr>
          <p:nvPr>
            <p:ph type="title"/>
          </p:nvPr>
        </p:nvSpPr>
        <p:spPr>
          <a:xfrm>
            <a:off x="700050" y="3648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latin typeface="Raleway" pitchFamily="2" charset="0"/>
              </a:rPr>
              <a:t>Аналоги</a:t>
            </a:r>
            <a:endParaRPr sz="2800" dirty="0">
              <a:latin typeface="Raleway" pitchFamily="2" charset="0"/>
            </a:endParaRPr>
          </a:p>
        </p:txBody>
      </p:sp>
      <p:pic>
        <p:nvPicPr>
          <p:cNvPr id="73" name="Google Shape;73;p14">
            <a:extLst>
              <a:ext uri="{FF2B5EF4-FFF2-40B4-BE49-F238E27FC236}">
                <a16:creationId xmlns:a16="http://schemas.microsoft.com/office/drawing/2014/main" id="{E50E6824-A968-145A-5888-CE813DE96612}"/>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DE97C53A-E719-CA39-B1B1-84122032FF8C}"/>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3</a:t>
            </a:fld>
            <a:endParaRPr lang="uk-UA" dirty="0">
              <a:solidFill>
                <a:schemeClr val="tx2"/>
              </a:solidFill>
            </a:endParaRPr>
          </a:p>
        </p:txBody>
      </p:sp>
      <p:sp>
        <p:nvSpPr>
          <p:cNvPr id="7" name="Rectangle 5">
            <a:extLst>
              <a:ext uri="{FF2B5EF4-FFF2-40B4-BE49-F238E27FC236}">
                <a16:creationId xmlns:a16="http://schemas.microsoft.com/office/drawing/2014/main" id="{1818DBF9-1082-253B-A8E6-6F822E964459}"/>
              </a:ext>
            </a:extLst>
          </p:cNvPr>
          <p:cNvSpPr>
            <a:spLocks noGrp="1" noChangeArrowheads="1"/>
          </p:cNvSpPr>
          <p:nvPr>
            <p:ph type="body" idx="1"/>
          </p:nvPr>
        </p:nvSpPr>
        <p:spPr bwMode="auto">
          <a:xfrm>
            <a:off x="1637901" y="3643155"/>
            <a:ext cx="18231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lang="uk-UA" sz="1400" dirty="0">
                <a:latin typeface="+mn-lt"/>
                <a:ea typeface="Times New Roman" panose="02020603050405020304" pitchFamily="18" charset="0"/>
              </a:rPr>
              <a:t>Вебсайт </a:t>
            </a:r>
            <a:r>
              <a:rPr lang="en-US" sz="1400" dirty="0" err="1">
                <a:latin typeface="+mn-lt"/>
                <a:ea typeface="Times New Roman" panose="02020603050405020304" pitchFamily="18" charset="0"/>
              </a:rPr>
              <a:t>PetRescue</a:t>
            </a:r>
            <a:endParaRPr lang="en-GB" sz="1400" dirty="0">
              <a:effectLst/>
              <a:latin typeface="+mn-lt"/>
              <a:ea typeface="Times New Roman" panose="02020603050405020304" pitchFamily="18" charset="0"/>
            </a:endParaRPr>
          </a:p>
        </p:txBody>
      </p:sp>
      <p:pic>
        <p:nvPicPr>
          <p:cNvPr id="4" name="Picture 3">
            <a:extLst>
              <a:ext uri="{FF2B5EF4-FFF2-40B4-BE49-F238E27FC236}">
                <a16:creationId xmlns:a16="http://schemas.microsoft.com/office/drawing/2014/main" id="{C3CF1DAE-3190-56F5-DA62-2195AEFE45DA}"/>
              </a:ext>
            </a:extLst>
          </p:cNvPr>
          <p:cNvPicPr>
            <a:picLocks noChangeAspect="1"/>
          </p:cNvPicPr>
          <p:nvPr/>
        </p:nvPicPr>
        <p:blipFill>
          <a:blip r:embed="rId4"/>
          <a:stretch>
            <a:fillRect/>
          </a:stretch>
        </p:blipFill>
        <p:spPr>
          <a:xfrm>
            <a:off x="700050" y="1357909"/>
            <a:ext cx="3698820" cy="2184457"/>
          </a:xfrm>
          <a:prstGeom prst="rect">
            <a:avLst/>
          </a:prstGeom>
        </p:spPr>
      </p:pic>
      <p:pic>
        <p:nvPicPr>
          <p:cNvPr id="6" name="Picture 5">
            <a:extLst>
              <a:ext uri="{FF2B5EF4-FFF2-40B4-BE49-F238E27FC236}">
                <a16:creationId xmlns:a16="http://schemas.microsoft.com/office/drawing/2014/main" id="{7B9A1EA7-1767-F622-4BE7-DF50D55D6D93}"/>
              </a:ext>
            </a:extLst>
          </p:cNvPr>
          <p:cNvPicPr>
            <a:picLocks noChangeAspect="1"/>
          </p:cNvPicPr>
          <p:nvPr/>
        </p:nvPicPr>
        <p:blipFill>
          <a:blip r:embed="rId5"/>
          <a:stretch>
            <a:fillRect/>
          </a:stretch>
        </p:blipFill>
        <p:spPr>
          <a:xfrm>
            <a:off x="4808916" y="1357909"/>
            <a:ext cx="3893592" cy="2184457"/>
          </a:xfrm>
          <a:prstGeom prst="rect">
            <a:avLst/>
          </a:prstGeom>
        </p:spPr>
      </p:pic>
      <p:sp>
        <p:nvSpPr>
          <p:cNvPr id="8" name="Rectangle 5">
            <a:extLst>
              <a:ext uri="{FF2B5EF4-FFF2-40B4-BE49-F238E27FC236}">
                <a16:creationId xmlns:a16="http://schemas.microsoft.com/office/drawing/2014/main" id="{CB6DBD91-2407-898E-289A-62851E60FD1A}"/>
              </a:ext>
            </a:extLst>
          </p:cNvPr>
          <p:cNvSpPr txBox="1">
            <a:spLocks noChangeArrowheads="1"/>
          </p:cNvSpPr>
          <p:nvPr/>
        </p:nvSpPr>
        <p:spPr bwMode="auto">
          <a:xfrm>
            <a:off x="5712388" y="3634905"/>
            <a:ext cx="20866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eaLnBrk="0" fontAlgn="base" hangingPunct="0">
              <a:lnSpc>
                <a:spcPct val="100000"/>
              </a:lnSpc>
              <a:spcBef>
                <a:spcPct val="0"/>
              </a:spcBef>
              <a:spcAft>
                <a:spcPct val="0"/>
              </a:spcAft>
              <a:buClrTx/>
              <a:buSzTx/>
              <a:buFont typeface="Open Sans"/>
              <a:buNone/>
            </a:pPr>
            <a:r>
              <a:rPr lang="uk-UA" sz="1400" dirty="0">
                <a:solidFill>
                  <a:schemeClr val="tx2"/>
                </a:solidFill>
                <a:latin typeface="+mn-lt"/>
                <a:ea typeface="Times New Roman" panose="02020603050405020304" pitchFamily="18" charset="0"/>
              </a:rPr>
              <a:t>Вебсайт </a:t>
            </a:r>
            <a:r>
              <a:rPr lang="en-US" sz="1400" dirty="0">
                <a:solidFill>
                  <a:schemeClr val="tx2"/>
                </a:solidFill>
                <a:latin typeface="+mn-lt"/>
                <a:ea typeface="Times New Roman" panose="02020603050405020304" pitchFamily="18" charset="0"/>
              </a:rPr>
              <a:t>Adopt a Pet</a:t>
            </a:r>
            <a:endParaRPr lang="en-GB" sz="1400" dirty="0">
              <a:solidFill>
                <a:schemeClr val="tx2"/>
              </a:solidFill>
              <a:latin typeface="+mn-lt"/>
              <a:ea typeface="Times New Roman" panose="02020603050405020304" pitchFamily="18" charset="0"/>
            </a:endParaRPr>
          </a:p>
        </p:txBody>
      </p:sp>
    </p:spTree>
    <p:extLst>
      <p:ext uri="{BB962C8B-B14F-4D97-AF65-F5344CB8AC3E}">
        <p14:creationId xmlns:p14="http://schemas.microsoft.com/office/powerpoint/2010/main" val="32688058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0A37EE8C-F6A1-B33F-C33D-5916241EB1B2}"/>
            </a:ext>
          </a:extLst>
        </p:cNvPr>
        <p:cNvGrpSpPr/>
        <p:nvPr/>
      </p:nvGrpSpPr>
      <p:grpSpPr>
        <a:xfrm>
          <a:off x="0" y="0"/>
          <a:ext cx="0" cy="0"/>
          <a:chOff x="0" y="0"/>
          <a:chExt cx="0" cy="0"/>
        </a:xfrm>
      </p:grpSpPr>
      <p:sp>
        <p:nvSpPr>
          <p:cNvPr id="71" name="Google Shape;71;p14">
            <a:extLst>
              <a:ext uri="{FF2B5EF4-FFF2-40B4-BE49-F238E27FC236}">
                <a16:creationId xmlns:a16="http://schemas.microsoft.com/office/drawing/2014/main" id="{55E74503-A02A-D94E-EF6E-373358B40B33}"/>
              </a:ext>
            </a:extLst>
          </p:cNvPr>
          <p:cNvSpPr txBox="1">
            <a:spLocks noGrp="1"/>
          </p:cNvSpPr>
          <p:nvPr>
            <p:ph type="title"/>
          </p:nvPr>
        </p:nvSpPr>
        <p:spPr>
          <a:xfrm>
            <a:off x="729789" y="36022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2400" dirty="0">
                <a:latin typeface="Raleway" pitchFamily="2" charset="0"/>
              </a:rPr>
              <a:t>Актуальність</a:t>
            </a:r>
          </a:p>
        </p:txBody>
      </p:sp>
      <p:pic>
        <p:nvPicPr>
          <p:cNvPr id="73" name="Google Shape;73;p14">
            <a:extLst>
              <a:ext uri="{FF2B5EF4-FFF2-40B4-BE49-F238E27FC236}">
                <a16:creationId xmlns:a16="http://schemas.microsoft.com/office/drawing/2014/main" id="{5B233EA1-51AC-F63B-3F6B-B7F8E323A48E}"/>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C98CC104-DF6C-8D2E-4311-0B2DC784F34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4</a:t>
            </a:fld>
            <a:endParaRPr lang="uk-UA" dirty="0">
              <a:solidFill>
                <a:schemeClr val="tx2"/>
              </a:solidFill>
            </a:endParaRPr>
          </a:p>
        </p:txBody>
      </p:sp>
      <p:sp>
        <p:nvSpPr>
          <p:cNvPr id="7" name="Rectangle 5">
            <a:extLst>
              <a:ext uri="{FF2B5EF4-FFF2-40B4-BE49-F238E27FC236}">
                <a16:creationId xmlns:a16="http://schemas.microsoft.com/office/drawing/2014/main" id="{BEC9176E-9301-5058-BCB0-FE8E95B52891}"/>
              </a:ext>
            </a:extLst>
          </p:cNvPr>
          <p:cNvSpPr>
            <a:spLocks noGrp="1" noChangeArrowheads="1"/>
          </p:cNvSpPr>
          <p:nvPr>
            <p:ph type="body" idx="1"/>
          </p:nvPr>
        </p:nvSpPr>
        <p:spPr bwMode="auto">
          <a:xfrm>
            <a:off x="761976" y="1436050"/>
            <a:ext cx="79871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450000" algn="just" eaLnBrk="0" fontAlgn="base" hangingPunct="0">
              <a:lnSpc>
                <a:spcPct val="100000"/>
              </a:lnSpc>
              <a:spcBef>
                <a:spcPct val="0"/>
              </a:spcBef>
              <a:spcAft>
                <a:spcPct val="0"/>
              </a:spcAft>
              <a:buClrTx/>
              <a:buSzTx/>
              <a:buNone/>
            </a:pPr>
            <a:r>
              <a:rPr lang="ru-RU" sz="1400" dirty="0">
                <a:latin typeface="+mn-lt"/>
                <a:cs typeface="Times New Roman" panose="02020603050405020304" pitchFamily="18" charset="0"/>
              </a:rPr>
              <a:t>Актуальність проєкту зумовлена потребою у сучасних рішеннях для ефективного пошуку нових власників для тварин із притулків. Існуючі способи часто є застарілими, незручними або малоефективними. В умовах розвитку цифрових технологій важливо створити доступну платформу, яка дозволить людям швидко знаходити тварин, подавати заявки та спілкуватися з представниками притулку. Це сприятиме відповідальному усиновленню та допоможе більшій кількості тварин знайти дім.</a:t>
            </a:r>
            <a:endParaRPr lang="en-GB" sz="1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2332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E3A06D82-7AEA-B912-5F9F-908A67A23573}"/>
            </a:ext>
          </a:extLst>
        </p:cNvPr>
        <p:cNvGrpSpPr/>
        <p:nvPr/>
      </p:nvGrpSpPr>
      <p:grpSpPr>
        <a:xfrm>
          <a:off x="0" y="0"/>
          <a:ext cx="0" cy="0"/>
          <a:chOff x="0" y="0"/>
          <a:chExt cx="0" cy="0"/>
        </a:xfrm>
      </p:grpSpPr>
      <p:sp>
        <p:nvSpPr>
          <p:cNvPr id="85" name="Google Shape;85;p16">
            <a:extLst>
              <a:ext uri="{FF2B5EF4-FFF2-40B4-BE49-F238E27FC236}">
                <a16:creationId xmlns:a16="http://schemas.microsoft.com/office/drawing/2014/main" id="{57E19D23-EEE3-FEF9-07F0-173E304A4E7C}"/>
              </a:ext>
            </a:extLst>
          </p:cNvPr>
          <p:cNvSpPr txBox="1">
            <a:spLocks noGrp="1"/>
          </p:cNvSpPr>
          <p:nvPr>
            <p:ph type="title"/>
          </p:nvPr>
        </p:nvSpPr>
        <p:spPr>
          <a:xfrm>
            <a:off x="727336" y="36735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2400" dirty="0">
                <a:latin typeface="Raleway" pitchFamily="2" charset="0"/>
              </a:rPr>
              <a:t>Постановка задачі та опис системи</a:t>
            </a:r>
          </a:p>
        </p:txBody>
      </p:sp>
      <p:sp>
        <p:nvSpPr>
          <p:cNvPr id="86" name="Google Shape;86;p16">
            <a:extLst>
              <a:ext uri="{FF2B5EF4-FFF2-40B4-BE49-F238E27FC236}">
                <a16:creationId xmlns:a16="http://schemas.microsoft.com/office/drawing/2014/main" id="{65CEACF1-19A2-5BE9-D562-BAD615183787}"/>
              </a:ext>
            </a:extLst>
          </p:cNvPr>
          <p:cNvSpPr txBox="1">
            <a:spLocks noGrp="1"/>
          </p:cNvSpPr>
          <p:nvPr>
            <p:ph type="body" idx="1"/>
          </p:nvPr>
        </p:nvSpPr>
        <p:spPr>
          <a:xfrm>
            <a:off x="796636" y="1288711"/>
            <a:ext cx="7626926" cy="3354000"/>
          </a:xfrm>
          <a:prstGeom prst="rect">
            <a:avLst/>
          </a:prstGeom>
        </p:spPr>
        <p:txBody>
          <a:bodyPr spcFirstLastPara="1" wrap="square" lIns="91425" tIns="91425" rIns="91425" bIns="91425" anchor="t" anchorCtr="0">
            <a:noAutofit/>
          </a:bodyPr>
          <a:lstStyle/>
          <a:p>
            <a:pPr marL="0" indent="450000" algn="just">
              <a:lnSpc>
                <a:spcPct val="100000"/>
              </a:lnSpc>
              <a:buNone/>
            </a:pPr>
            <a:r>
              <a:rPr lang="uk-UA" sz="1400" dirty="0">
                <a:latin typeface="+mn-lt"/>
                <a:cs typeface="Times New Roman" panose="02020603050405020304" pitchFamily="18" charset="0"/>
              </a:rPr>
              <a:t>Веб-система представляє собою комплексне рішення для автоматизації процесу пошуку та підбору власників тварин із притулків. Клієнтська частина забезпечує інтуїтивний інтерфейс для взаємодії потенційних власників із каталогом тварин</a:t>
            </a:r>
            <a:r>
              <a:rPr lang="en-US" sz="1400" dirty="0">
                <a:latin typeface="+mn-lt"/>
                <a:cs typeface="Times New Roman" panose="02020603050405020304" pitchFamily="18" charset="0"/>
              </a:rPr>
              <a:t> </a:t>
            </a:r>
            <a:r>
              <a:rPr lang="uk-UA" sz="1400" dirty="0">
                <a:latin typeface="+mn-lt"/>
                <a:cs typeface="Times New Roman" panose="02020603050405020304" pitchFamily="18" charset="0"/>
              </a:rPr>
              <a:t>та інтегровані засоби комунікації. Система включає розширену фільтрацію за критеріями сумісності, онлайн-анкетування для попередньої перевірки кандидатів та вбудовані відеоконсультації.</a:t>
            </a:r>
            <a:endParaRPr lang="en-US" sz="1400" dirty="0">
              <a:latin typeface="+mn-lt"/>
              <a:cs typeface="Times New Roman" panose="02020603050405020304" pitchFamily="18" charset="0"/>
            </a:endParaRPr>
          </a:p>
          <a:p>
            <a:pPr marL="0" indent="450000" algn="just">
              <a:lnSpc>
                <a:spcPct val="100000"/>
              </a:lnSpc>
              <a:buNone/>
            </a:pPr>
            <a:endParaRPr lang="uk-UA" sz="1400" dirty="0">
              <a:latin typeface="+mn-lt"/>
              <a:cs typeface="Times New Roman" panose="02020603050405020304" pitchFamily="18" charset="0"/>
            </a:endParaRPr>
          </a:p>
          <a:p>
            <a:pPr marL="0" indent="450000" algn="just">
              <a:lnSpc>
                <a:spcPct val="100000"/>
              </a:lnSpc>
              <a:buNone/>
            </a:pPr>
            <a:r>
              <a:rPr lang="uk-UA" sz="1400" dirty="0">
                <a:latin typeface="+mn-lt"/>
                <a:cs typeface="Times New Roman" panose="02020603050405020304" pitchFamily="18" charset="0"/>
              </a:rPr>
              <a:t>Очікувані результати:</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Підвищення ефективності підбору тварин</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Скорочення часу процесу адопції</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Зменшення кількості невдалих спроб влаштування тварин</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Покращення досвіду користувачів через адаптивний дизайн та інтуїтивний інтерфейс</a:t>
            </a:r>
            <a:endParaRPr lang="en-US" sz="1400" dirty="0">
              <a:latin typeface="+mn-lt"/>
              <a:cs typeface="Times New Roman" panose="02020603050405020304" pitchFamily="18" charset="0"/>
            </a:endParaRPr>
          </a:p>
          <a:p>
            <a:pPr marL="555750" indent="-285750" algn="just">
              <a:lnSpc>
                <a:spcPct val="100000"/>
              </a:lnSpc>
              <a:buFont typeface="Arial" panose="020B0604020202020204" pitchFamily="34" charset="0"/>
              <a:buChar char="•"/>
            </a:pPr>
            <a:r>
              <a:rPr lang="uk-UA" sz="1400" dirty="0">
                <a:latin typeface="+mn-lt"/>
                <a:cs typeface="Times New Roman" panose="02020603050405020304" pitchFamily="18" charset="0"/>
              </a:rPr>
              <a:t>Забезпечення високої доступності системи</a:t>
            </a:r>
          </a:p>
          <a:p>
            <a:pPr marL="0" lvl="0" indent="0" algn="just" rtl="0">
              <a:lnSpc>
                <a:spcPct val="100000"/>
              </a:lnSpc>
              <a:spcBef>
                <a:spcPts val="1500"/>
              </a:spcBef>
              <a:spcAft>
                <a:spcPts val="1200"/>
              </a:spcAft>
              <a:buNone/>
            </a:pPr>
            <a:endParaRPr sz="1400" dirty="0">
              <a:latin typeface="+mn-lt"/>
            </a:endParaRPr>
          </a:p>
        </p:txBody>
      </p:sp>
      <p:pic>
        <p:nvPicPr>
          <p:cNvPr id="87" name="Google Shape;87;p16">
            <a:extLst>
              <a:ext uri="{FF2B5EF4-FFF2-40B4-BE49-F238E27FC236}">
                <a16:creationId xmlns:a16="http://schemas.microsoft.com/office/drawing/2014/main" id="{AC472B39-B9AC-D226-CCAF-CEB5BAA0D002}"/>
              </a:ext>
            </a:extLst>
          </p:cNvPr>
          <p:cNvPicPr preferRelativeResize="0"/>
          <p:nvPr/>
        </p:nvPicPr>
        <p:blipFill>
          <a:blip r:embed="rId3">
            <a:alphaModFix/>
          </a:blip>
          <a:stretch>
            <a:fillRect/>
          </a:stretch>
        </p:blipFill>
        <p:spPr>
          <a:xfrm>
            <a:off x="255071" y="4380281"/>
            <a:ext cx="862250" cy="581750"/>
          </a:xfrm>
          <a:prstGeom prst="rect">
            <a:avLst/>
          </a:prstGeom>
          <a:noFill/>
          <a:ln>
            <a:noFill/>
          </a:ln>
        </p:spPr>
      </p:pic>
      <p:sp>
        <p:nvSpPr>
          <p:cNvPr id="2" name="TextBox 1">
            <a:extLst>
              <a:ext uri="{FF2B5EF4-FFF2-40B4-BE49-F238E27FC236}">
                <a16:creationId xmlns:a16="http://schemas.microsoft.com/office/drawing/2014/main" id="{136B6CBA-0B50-3F8F-B276-2124201AC1F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5</a:t>
            </a:fld>
            <a:endParaRPr lang="uk-UA" dirty="0">
              <a:solidFill>
                <a:schemeClr val="tx2"/>
              </a:solidFill>
            </a:endParaRPr>
          </a:p>
        </p:txBody>
      </p:sp>
    </p:spTree>
    <p:extLst>
      <p:ext uri="{BB962C8B-B14F-4D97-AF65-F5344CB8AC3E}">
        <p14:creationId xmlns:p14="http://schemas.microsoft.com/office/powerpoint/2010/main" val="33051712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92;p17"/>
          <p:cNvSpPr txBox="1">
            <a:spLocks noGrp="1"/>
          </p:cNvSpPr>
          <p:nvPr>
            <p:ph type="title"/>
          </p:nvPr>
        </p:nvSpPr>
        <p:spPr>
          <a:xfrm>
            <a:off x="720831" y="606074"/>
            <a:ext cx="8520602" cy="581751"/>
          </a:xfrm>
          <a:prstGeom prst="rect">
            <a:avLst/>
          </a:prstGeom>
        </p:spPr>
        <p:txBody>
          <a:bodyPr>
            <a:normAutofit/>
          </a:bodyPr>
          <a:lstStyle>
            <a:lvl1pPr>
              <a:defRPr sz="2800"/>
            </a:lvl1pPr>
          </a:lstStyle>
          <a:p>
            <a:r>
              <a:rPr sz="2400" dirty="0" err="1">
                <a:latin typeface="Raleway" pitchFamily="2" charset="0"/>
              </a:rPr>
              <a:t>Вибір</a:t>
            </a:r>
            <a:r>
              <a:rPr sz="2400" dirty="0">
                <a:latin typeface="Raleway" pitchFamily="2" charset="0"/>
              </a:rPr>
              <a:t> </a:t>
            </a:r>
            <a:r>
              <a:rPr sz="2400" dirty="0" err="1">
                <a:latin typeface="Raleway" pitchFamily="2" charset="0"/>
              </a:rPr>
              <a:t>технологій</a:t>
            </a:r>
            <a:r>
              <a:rPr sz="2400" dirty="0">
                <a:latin typeface="Raleway" pitchFamily="2" charset="0"/>
              </a:rPr>
              <a:t> </a:t>
            </a:r>
            <a:r>
              <a:rPr sz="2400" dirty="0" err="1">
                <a:latin typeface="Raleway" pitchFamily="2" charset="0"/>
              </a:rPr>
              <a:t>розробки</a:t>
            </a:r>
            <a:r>
              <a:rPr sz="2400" dirty="0">
                <a:latin typeface="Raleway" pitchFamily="2" charset="0"/>
              </a:rPr>
              <a:t> </a:t>
            </a:r>
          </a:p>
        </p:txBody>
      </p:sp>
      <p:pic>
        <p:nvPicPr>
          <p:cNvPr id="158" name="Google Shape;94;p17" descr="Google Shape;94;p17"/>
          <p:cNvPicPr>
            <a:picLocks noChangeAspect="1"/>
          </p:cNvPicPr>
          <p:nvPr/>
        </p:nvPicPr>
        <p:blipFill>
          <a:blip r:embed="rId2"/>
          <a:stretch>
            <a:fillRect/>
          </a:stretch>
        </p:blipFill>
        <p:spPr>
          <a:xfrm>
            <a:off x="268925" y="4359500"/>
            <a:ext cx="862250" cy="581751"/>
          </a:xfrm>
          <a:prstGeom prst="rect">
            <a:avLst/>
          </a:prstGeom>
          <a:ln w="12700">
            <a:miter lim="400000"/>
          </a:ln>
        </p:spPr>
      </p:pic>
      <p:sp>
        <p:nvSpPr>
          <p:cNvPr id="159" name="TextBox 1"/>
          <p:cNvSpPr txBox="1">
            <a:spLocks noGrp="1"/>
          </p:cNvSpPr>
          <p:nvPr>
            <p:ph type="sldNum" sz="quarter" idx="4294967295"/>
          </p:nvPr>
        </p:nvSpPr>
        <p:spPr>
          <a:xfrm>
            <a:off x="8778240" y="4606349"/>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chor="t">
            <a:spAutoFit/>
          </a:bodyPr>
          <a:lstStyle>
            <a:lvl1pPr algn="l">
              <a:defRPr sz="1400">
                <a:latin typeface="+mn-lt"/>
                <a:ea typeface="+mn-ea"/>
                <a:cs typeface="+mn-cs"/>
                <a:sym typeface="Arial"/>
              </a:defRPr>
            </a:lvl1pPr>
          </a:lstStyle>
          <a:p>
            <a:fld id="{86CB4B4D-7CA3-9044-876B-883B54F8677D}" type="slidenum">
              <a:rPr/>
              <a:t>6</a:t>
            </a:fld>
            <a:endParaRPr/>
          </a:p>
        </p:txBody>
      </p:sp>
      <p:pic>
        <p:nvPicPr>
          <p:cNvPr id="1026" name="Picture 2" descr="nextjs&quot; Icon - Download for free – Iconduck">
            <a:extLst>
              <a:ext uri="{FF2B5EF4-FFF2-40B4-BE49-F238E27FC236}">
                <a16:creationId xmlns:a16="http://schemas.microsoft.com/office/drawing/2014/main" id="{83876105-29EF-0A46-4FC8-050BBFCCC2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404" y="1380782"/>
            <a:ext cx="1789514"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ss: Brand Guidelines">
            <a:extLst>
              <a:ext uri="{FF2B5EF4-FFF2-40B4-BE49-F238E27FC236}">
                <a16:creationId xmlns:a16="http://schemas.microsoft.com/office/drawing/2014/main" id="{6311F193-56C2-4730-BAB1-2553DBBBEF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5776" y="2788442"/>
            <a:ext cx="1441124"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F61ADC-44F0-5D1D-7222-A40BA7F983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4380" y="1380782"/>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React Logo PNG Vector SVG, EPS, Ai formats (1.24 KB) Free Download">
            <a:extLst>
              <a:ext uri="{FF2B5EF4-FFF2-40B4-BE49-F238E27FC236}">
                <a16:creationId xmlns:a16="http://schemas.microsoft.com/office/drawing/2014/main" id="{FAB02B64-7499-2A16-ADFB-A21ED1CEABD3}"/>
              </a:ext>
            </a:extLst>
          </p:cNvPr>
          <p:cNvSpPr>
            <a:spLocks noChangeAspect="1" noChangeArrowheads="1"/>
          </p:cNvSpPr>
          <p:nvPr/>
        </p:nvSpPr>
        <p:spPr bwMode="auto">
          <a:xfrm>
            <a:off x="3664527" y="2848842"/>
            <a:ext cx="415290" cy="4152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4161224A-D9D2-0988-28BB-F01EE1233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1149" y="1380782"/>
            <a:ext cx="1080000" cy="1080000"/>
          </a:xfrm>
          <a:prstGeom prst="rect">
            <a:avLst/>
          </a:prstGeom>
        </p:spPr>
      </p:pic>
      <p:pic>
        <p:nvPicPr>
          <p:cNvPr id="1036" name="Picture 12" descr="Managing server state in React apps with React Query | by Ubong George |  Medium">
            <a:extLst>
              <a:ext uri="{FF2B5EF4-FFF2-40B4-BE49-F238E27FC236}">
                <a16:creationId xmlns:a16="http://schemas.microsoft.com/office/drawing/2014/main" id="{9188C968-1DB4-6423-BBFC-6065549849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04380" y="278844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ess Kit | WebRTC">
            <a:extLst>
              <a:ext uri="{FF2B5EF4-FFF2-40B4-BE49-F238E27FC236}">
                <a16:creationId xmlns:a16="http://schemas.microsoft.com/office/drawing/2014/main" id="{6EB009F9-F09A-390F-8E91-3731E1282A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149" y="2788442"/>
            <a:ext cx="1080000" cy="12917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FEFDF16C-22E2-CE0D-B1D8-AE1133B3158B}"/>
              </a:ext>
            </a:extLst>
          </p:cNvPr>
          <p:cNvSpPr/>
          <p:nvPr/>
        </p:nvSpPr>
        <p:spPr>
          <a:xfrm>
            <a:off x="6817611" y="1380782"/>
            <a:ext cx="1080000" cy="1080000"/>
          </a:xfrm>
          <a:prstGeom prst="roundRect">
            <a:avLst/>
          </a:prstGeom>
          <a:blipFill dpi="0" rotWithShape="1">
            <a:blip r:embed="rId10" cstate="print">
              <a:extLst>
                <a:ext uri="{28A0092B-C50C-407E-A947-70E740481C1C}">
                  <a14:useLocalDpi xmlns:a14="http://schemas.microsoft.com/office/drawing/2010/main" val="0"/>
                </a:ext>
              </a:extLst>
            </a:blip>
            <a:srcRect/>
            <a:stretch>
              <a:fillRect/>
            </a:stretch>
          </a:blipFill>
          <a:ln w="3175" cap="flat">
            <a:solidFill>
              <a:srgbClr val="000000"/>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a:ln>
                <a:noFill/>
              </a:ln>
              <a:solidFill>
                <a:srgbClr val="000000"/>
              </a:solidFill>
              <a:effectLst/>
              <a:uFillTx/>
              <a:latin typeface="+mn-lt"/>
              <a:ea typeface="+mn-ea"/>
              <a:cs typeface="+mn-cs"/>
              <a:sym typeface="Arial"/>
            </a:endParaRPr>
          </a:p>
        </p:txBody>
      </p:sp>
      <p:pic>
        <p:nvPicPr>
          <p:cNvPr id="5" name="Picture 4" descr="Netlify - Integrations | Cosmic">
            <a:extLst>
              <a:ext uri="{FF2B5EF4-FFF2-40B4-BE49-F238E27FC236}">
                <a16:creationId xmlns:a16="http://schemas.microsoft.com/office/drawing/2014/main" id="{E57C383E-C4A1-1BF7-56DA-097D3C937CE3}"/>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3677" t="25189" r="23877" b="25189"/>
          <a:stretch/>
        </p:blipFill>
        <p:spPr bwMode="auto">
          <a:xfrm>
            <a:off x="6786878" y="2848842"/>
            <a:ext cx="1141466" cy="10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240D1AD8-40E0-97D3-63BA-3F75C0D1CC3A}"/>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426D5AD9-BC8A-EE4D-BF29-7A6B8C6460ED}"/>
              </a:ext>
            </a:extLst>
          </p:cNvPr>
          <p:cNvSpPr txBox="1">
            <a:spLocks noGrp="1"/>
          </p:cNvSpPr>
          <p:nvPr>
            <p:ph type="title"/>
          </p:nvPr>
        </p:nvSpPr>
        <p:spPr>
          <a:xfrm>
            <a:off x="727758" y="612331"/>
            <a:ext cx="8875075"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latin typeface="Raleway" pitchFamily="2" charset="0"/>
              </a:rPr>
              <a:t>Проектування програмного забезпечення</a:t>
            </a:r>
            <a:endParaRPr sz="2400" dirty="0">
              <a:latin typeface="Raleway" pitchFamily="2" charset="0"/>
            </a:endParaRPr>
          </a:p>
        </p:txBody>
      </p:sp>
      <p:sp>
        <p:nvSpPr>
          <p:cNvPr id="100" name="Google Shape;100;p18">
            <a:extLst>
              <a:ext uri="{FF2B5EF4-FFF2-40B4-BE49-F238E27FC236}">
                <a16:creationId xmlns:a16="http://schemas.microsoft.com/office/drawing/2014/main" id="{05AC2692-D8BD-CF27-FA75-22B6C554AC04}"/>
              </a:ext>
            </a:extLst>
          </p:cNvPr>
          <p:cNvSpPr txBox="1">
            <a:spLocks noGrp="1"/>
          </p:cNvSpPr>
          <p:nvPr>
            <p:ph type="body" idx="1"/>
          </p:nvPr>
        </p:nvSpPr>
        <p:spPr>
          <a:xfrm>
            <a:off x="3653549" y="4541896"/>
            <a:ext cx="2165360" cy="446167"/>
          </a:xfrm>
          <a:prstGeom prst="rect">
            <a:avLst/>
          </a:prstGeom>
        </p:spPr>
        <p:txBody>
          <a:bodyPr spcFirstLastPara="1" wrap="square" lIns="91425" tIns="91425" rIns="91425" bIns="91425" anchor="t" anchorCtr="0">
            <a:normAutofit/>
          </a:bodyPr>
          <a:lstStyle/>
          <a:p>
            <a:pPr marL="0" lvl="0" indent="0" algn="ctr" rtl="0">
              <a:spcAft>
                <a:spcPts val="0"/>
              </a:spcAft>
              <a:buNone/>
            </a:pPr>
            <a:r>
              <a:rPr lang="ru-RU" sz="1400" dirty="0">
                <a:effectLst/>
                <a:latin typeface="+mn-lt"/>
                <a:ea typeface="Times New Roman" panose="02020603050405020304" pitchFamily="18" charset="0"/>
              </a:rPr>
              <a:t>Діаграма прецедентів</a:t>
            </a:r>
            <a:endParaRPr sz="1400" dirty="0">
              <a:latin typeface="+mn-lt"/>
            </a:endParaRPr>
          </a:p>
        </p:txBody>
      </p:sp>
      <p:pic>
        <p:nvPicPr>
          <p:cNvPr id="101" name="Google Shape;101;p18">
            <a:extLst>
              <a:ext uri="{FF2B5EF4-FFF2-40B4-BE49-F238E27FC236}">
                <a16:creationId xmlns:a16="http://schemas.microsoft.com/office/drawing/2014/main" id="{D4245BBB-ED05-3415-287D-F7C1711E9DC6}"/>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5086BBF5-B173-82EF-C918-064E20121559}"/>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7</a:t>
            </a:fld>
            <a:endParaRPr lang="uk-UA" dirty="0">
              <a:solidFill>
                <a:schemeClr val="tx2"/>
              </a:solidFill>
            </a:endParaRPr>
          </a:p>
        </p:txBody>
      </p:sp>
      <p:pic>
        <p:nvPicPr>
          <p:cNvPr id="5" name="Picture 4">
            <a:extLst>
              <a:ext uri="{FF2B5EF4-FFF2-40B4-BE49-F238E27FC236}">
                <a16:creationId xmlns:a16="http://schemas.microsoft.com/office/drawing/2014/main" id="{19F7A6BD-D923-0E12-0B61-2C555B73B91F}"/>
              </a:ext>
            </a:extLst>
          </p:cNvPr>
          <p:cNvPicPr>
            <a:picLocks noChangeAspect="1"/>
          </p:cNvPicPr>
          <p:nvPr/>
        </p:nvPicPr>
        <p:blipFill>
          <a:blip r:embed="rId4"/>
          <a:stretch>
            <a:fillRect/>
          </a:stretch>
        </p:blipFill>
        <p:spPr>
          <a:xfrm>
            <a:off x="2504997" y="1304609"/>
            <a:ext cx="4134006" cy="3140920"/>
          </a:xfrm>
          <a:prstGeom prst="rect">
            <a:avLst/>
          </a:prstGeom>
        </p:spPr>
      </p:pic>
    </p:spTree>
    <p:extLst>
      <p:ext uri="{BB962C8B-B14F-4D97-AF65-F5344CB8AC3E}">
        <p14:creationId xmlns:p14="http://schemas.microsoft.com/office/powerpoint/2010/main" val="40335263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02F9C261-C9E9-58F5-FBEC-BA86531A9AFE}"/>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55EDB75B-1707-4EDF-EED3-BEDC0A259324}"/>
              </a:ext>
            </a:extLst>
          </p:cNvPr>
          <p:cNvSpPr txBox="1">
            <a:spLocks noGrp="1"/>
          </p:cNvSpPr>
          <p:nvPr>
            <p:ph type="title"/>
          </p:nvPr>
        </p:nvSpPr>
        <p:spPr>
          <a:xfrm>
            <a:off x="720831" y="594423"/>
            <a:ext cx="8718057"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t>Проектування програмного забезпечення</a:t>
            </a:r>
            <a:endParaRPr sz="4000" dirty="0"/>
          </a:p>
        </p:txBody>
      </p:sp>
      <p:sp>
        <p:nvSpPr>
          <p:cNvPr id="100" name="Google Shape;100;p18">
            <a:extLst>
              <a:ext uri="{FF2B5EF4-FFF2-40B4-BE49-F238E27FC236}">
                <a16:creationId xmlns:a16="http://schemas.microsoft.com/office/drawing/2014/main" id="{036548F9-F895-01A7-EBCC-C2C50C1E8575}"/>
              </a:ext>
            </a:extLst>
          </p:cNvPr>
          <p:cNvSpPr txBox="1">
            <a:spLocks noGrp="1"/>
          </p:cNvSpPr>
          <p:nvPr>
            <p:ph type="body" idx="1"/>
          </p:nvPr>
        </p:nvSpPr>
        <p:spPr>
          <a:xfrm>
            <a:off x="3736251" y="4199859"/>
            <a:ext cx="1671498"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класів</a:t>
            </a:r>
            <a:endParaRPr lang="uk-UA" sz="1400" dirty="0">
              <a:solidFill>
                <a:schemeClr val="tx2"/>
              </a:solidFill>
              <a:latin typeface="+mn-lt"/>
              <a:cs typeface="Times New Roman" panose="02020603050405020304" pitchFamily="18" charset="0"/>
            </a:endParaRPr>
          </a:p>
        </p:txBody>
      </p:sp>
      <p:pic>
        <p:nvPicPr>
          <p:cNvPr id="101" name="Google Shape;101;p18">
            <a:extLst>
              <a:ext uri="{FF2B5EF4-FFF2-40B4-BE49-F238E27FC236}">
                <a16:creationId xmlns:a16="http://schemas.microsoft.com/office/drawing/2014/main" id="{11D100A0-5859-7D27-9FCB-3F0DCE6C134C}"/>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AF8221B-4CF9-9462-07AC-0BE83C40580E}"/>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8</a:t>
            </a:fld>
            <a:endParaRPr lang="uk-UA" dirty="0">
              <a:solidFill>
                <a:schemeClr val="tx2"/>
              </a:solidFill>
            </a:endParaRPr>
          </a:p>
        </p:txBody>
      </p:sp>
      <p:pic>
        <p:nvPicPr>
          <p:cNvPr id="5" name="Picture 4">
            <a:extLst>
              <a:ext uri="{FF2B5EF4-FFF2-40B4-BE49-F238E27FC236}">
                <a16:creationId xmlns:a16="http://schemas.microsoft.com/office/drawing/2014/main" id="{FCBFCA6D-27ED-D7D8-EDEA-362EECCF438C}"/>
              </a:ext>
            </a:extLst>
          </p:cNvPr>
          <p:cNvPicPr>
            <a:picLocks noChangeAspect="1"/>
          </p:cNvPicPr>
          <p:nvPr/>
        </p:nvPicPr>
        <p:blipFill>
          <a:blip r:embed="rId4"/>
          <a:stretch>
            <a:fillRect/>
          </a:stretch>
        </p:blipFill>
        <p:spPr>
          <a:xfrm>
            <a:off x="2261722" y="1607127"/>
            <a:ext cx="4620556" cy="2465258"/>
          </a:xfrm>
          <a:prstGeom prst="rect">
            <a:avLst/>
          </a:prstGeom>
        </p:spPr>
      </p:pic>
    </p:spTree>
    <p:extLst>
      <p:ext uri="{BB962C8B-B14F-4D97-AF65-F5344CB8AC3E}">
        <p14:creationId xmlns:p14="http://schemas.microsoft.com/office/powerpoint/2010/main" val="38767675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5F1C0982-8195-1A94-8391-6EDAEEE57D36}"/>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0F91D41F-ECEA-BB1D-E77E-7CEFB23D475D}"/>
              </a:ext>
            </a:extLst>
          </p:cNvPr>
          <p:cNvSpPr txBox="1">
            <a:spLocks noGrp="1"/>
          </p:cNvSpPr>
          <p:nvPr>
            <p:ph type="title"/>
          </p:nvPr>
        </p:nvSpPr>
        <p:spPr>
          <a:xfrm>
            <a:off x="720831" y="602325"/>
            <a:ext cx="8718057"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latin typeface="Raleway" pitchFamily="2" charset="0"/>
              </a:rPr>
              <a:t>Проектування програмного забезпечення</a:t>
            </a:r>
            <a:endParaRPr lang="uk-UA" sz="4000" dirty="0">
              <a:latin typeface="Raleway" pitchFamily="2" charset="0"/>
            </a:endParaRPr>
          </a:p>
        </p:txBody>
      </p:sp>
      <p:sp>
        <p:nvSpPr>
          <p:cNvPr id="100" name="Google Shape;100;p18">
            <a:extLst>
              <a:ext uri="{FF2B5EF4-FFF2-40B4-BE49-F238E27FC236}">
                <a16:creationId xmlns:a16="http://schemas.microsoft.com/office/drawing/2014/main" id="{264C7F4D-727A-05A9-F14C-5018CC320DAA}"/>
              </a:ext>
            </a:extLst>
          </p:cNvPr>
          <p:cNvSpPr txBox="1">
            <a:spLocks noGrp="1"/>
          </p:cNvSpPr>
          <p:nvPr>
            <p:ph type="body" idx="1"/>
          </p:nvPr>
        </p:nvSpPr>
        <p:spPr>
          <a:xfrm>
            <a:off x="3634029" y="4407146"/>
            <a:ext cx="1875939"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діяльності</a:t>
            </a:r>
            <a:endParaRPr lang="uk-UA" sz="1400" dirty="0">
              <a:solidFill>
                <a:schemeClr val="tx2"/>
              </a:solidFill>
              <a:latin typeface="+mn-lt"/>
              <a:cs typeface="Times New Roman" panose="02020603050405020304" pitchFamily="18" charset="0"/>
            </a:endParaRPr>
          </a:p>
        </p:txBody>
      </p:sp>
      <p:pic>
        <p:nvPicPr>
          <p:cNvPr id="101" name="Google Shape;101;p18">
            <a:extLst>
              <a:ext uri="{FF2B5EF4-FFF2-40B4-BE49-F238E27FC236}">
                <a16:creationId xmlns:a16="http://schemas.microsoft.com/office/drawing/2014/main" id="{2CA977EC-B99C-5702-C1E1-E6F70525CAE4}"/>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075DE86A-8C0E-D641-87D5-1CB73C4B76F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9</a:t>
            </a:fld>
            <a:endParaRPr lang="uk-UA" dirty="0">
              <a:solidFill>
                <a:schemeClr val="tx2"/>
              </a:solidFill>
            </a:endParaRPr>
          </a:p>
        </p:txBody>
      </p:sp>
      <p:pic>
        <p:nvPicPr>
          <p:cNvPr id="4" name="Picture 3">
            <a:extLst>
              <a:ext uri="{FF2B5EF4-FFF2-40B4-BE49-F238E27FC236}">
                <a16:creationId xmlns:a16="http://schemas.microsoft.com/office/drawing/2014/main" id="{5C038FA5-D8F3-5BC2-A6FA-3736EA1AEE32}"/>
              </a:ext>
            </a:extLst>
          </p:cNvPr>
          <p:cNvPicPr>
            <a:picLocks noChangeAspect="1"/>
          </p:cNvPicPr>
          <p:nvPr/>
        </p:nvPicPr>
        <p:blipFill>
          <a:blip r:embed="rId4"/>
          <a:stretch>
            <a:fillRect/>
          </a:stretch>
        </p:blipFill>
        <p:spPr>
          <a:xfrm>
            <a:off x="3204611" y="1239249"/>
            <a:ext cx="2734777" cy="3163855"/>
          </a:xfrm>
          <a:prstGeom prst="rect">
            <a:avLst/>
          </a:prstGeom>
        </p:spPr>
      </p:pic>
    </p:spTree>
    <p:extLst>
      <p:ext uri="{BB962C8B-B14F-4D97-AF65-F5344CB8AC3E}">
        <p14:creationId xmlns:p14="http://schemas.microsoft.com/office/powerpoint/2010/main" val="3905090328"/>
      </p:ext>
    </p:extLst>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472</Words>
  <Application>Microsoft Office PowerPoint</Application>
  <PresentationFormat>On-screen Show (16:9)</PresentationFormat>
  <Paragraphs>63</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vt:lpstr>
      <vt:lpstr>Lato</vt:lpstr>
      <vt:lpstr>Open Sans</vt:lpstr>
      <vt:lpstr>Raleway</vt:lpstr>
      <vt:lpstr>Times New Roman</vt:lpstr>
      <vt:lpstr>Streamline</vt:lpstr>
      <vt:lpstr>Веб-система для допомоги пошуку та підбору власників тварин для притулку. Front-end</vt:lpstr>
      <vt:lpstr>Мета роботи</vt:lpstr>
      <vt:lpstr>Аналоги</vt:lpstr>
      <vt:lpstr>Актуальність</vt:lpstr>
      <vt:lpstr>Постановка задачі та опис системи</vt:lpstr>
      <vt:lpstr>Вибір технологій розробки </vt:lpstr>
      <vt:lpstr>Проектування програмного забезпечення</vt:lpstr>
      <vt:lpstr>Проектування програмного забезпечення</vt:lpstr>
      <vt:lpstr>Проектування програмного забезпечення</vt:lpstr>
      <vt:lpstr>Архітектура програмного забезпечення</vt:lpstr>
      <vt:lpstr>Архітектура програмного забезпечення</vt:lpstr>
      <vt:lpstr>Інтерфейс користувача </vt:lpstr>
      <vt:lpstr>Тестування</vt:lpstr>
      <vt:lpstr>Висновки </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Max Bobryk</dc:creator>
  <cp:lastModifiedBy>Бобрик Максим</cp:lastModifiedBy>
  <cp:revision>9</cp:revision>
  <dcterms:modified xsi:type="dcterms:W3CDTF">2025-06-10T07:40:40Z</dcterms:modified>
</cp:coreProperties>
</file>